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[b.com  project (salary statement).xlsx]Sheet1!PivotTable1</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Sheet1!$M$7:$M$8</c:f>
              <c:strCache>
                <c:ptCount val="1"/>
                <c:pt idx="0">
                  <c:v>Sum of BASIC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Sheet1!$M$9:$M$23</c:f>
              <c:numCache>
                <c:formatCode>General</c:formatCode>
                <c:ptCount val="14"/>
                <c:pt idx="0">
                  <c:v>18000.0</c:v>
                </c:pt>
                <c:pt idx="1">
                  <c:v>15000.0</c:v>
                </c:pt>
                <c:pt idx="2">
                  <c:v>16000.0</c:v>
                </c:pt>
                <c:pt idx="3">
                  <c:v>20000.0</c:v>
                </c:pt>
                <c:pt idx="4">
                  <c:v>14000.0</c:v>
                </c:pt>
                <c:pt idx="5">
                  <c:v>14000.0</c:v>
                </c:pt>
                <c:pt idx="6">
                  <c:v>16000.0</c:v>
                </c:pt>
                <c:pt idx="7">
                  <c:v>14000.0</c:v>
                </c:pt>
                <c:pt idx="8">
                  <c:v>17000.0</c:v>
                </c:pt>
                <c:pt idx="9">
                  <c:v>26000.0</c:v>
                </c:pt>
                <c:pt idx="10">
                  <c:v>10000.0</c:v>
                </c:pt>
                <c:pt idx="11">
                  <c:v>12000.0</c:v>
                </c:pt>
                <c:pt idx="12">
                  <c:v>24000.0</c:v>
                </c:pt>
                <c:pt idx="13">
                  <c:v>22000.0</c:v>
                </c:pt>
              </c:numCache>
            </c:numRef>
          </c:val>
        </c:ser>
        <c:ser>
          <c:idx val="1"/>
          <c:order val="1"/>
          <c:tx>
            <c:strRef>
              <c:f>Sheet1!$N$7:$N$8</c:f>
              <c:strCache>
                <c:ptCount val="1"/>
                <c:pt idx="0">
                  <c:v>Sum of GROSS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Sheet1!$N$9:$N$23</c:f>
              <c:numCache>
                <c:formatCode>General</c:formatCode>
                <c:ptCount val="14"/>
                <c:pt idx="0">
                  <c:v>21960.0</c:v>
                </c:pt>
                <c:pt idx="1">
                  <c:v>18300.0</c:v>
                </c:pt>
                <c:pt idx="2">
                  <c:v>19520.0</c:v>
                </c:pt>
                <c:pt idx="3">
                  <c:v>24400.0</c:v>
                </c:pt>
                <c:pt idx="4">
                  <c:v>17080.0</c:v>
                </c:pt>
                <c:pt idx="5">
                  <c:v>17080.0</c:v>
                </c:pt>
                <c:pt idx="6">
                  <c:v>19520.0</c:v>
                </c:pt>
                <c:pt idx="7">
                  <c:v>17080.0</c:v>
                </c:pt>
                <c:pt idx="8">
                  <c:v>20740.0</c:v>
                </c:pt>
                <c:pt idx="9">
                  <c:v>31720.0</c:v>
                </c:pt>
                <c:pt idx="10">
                  <c:v>12200.0</c:v>
                </c:pt>
                <c:pt idx="11">
                  <c:v>14640.0</c:v>
                </c:pt>
                <c:pt idx="12">
                  <c:v>29280.0</c:v>
                </c:pt>
                <c:pt idx="13">
                  <c:v>26840.0</c:v>
                </c:pt>
              </c:numCache>
            </c:numRef>
          </c:val>
        </c:ser>
        <c:ser>
          <c:idx val="2"/>
          <c:order val="2"/>
          <c:tx>
            <c:strRef>
              <c:f>Sheet1!$O$7:$O$8</c:f>
              <c:strCache>
                <c:ptCount val="1"/>
                <c:pt idx="0">
                  <c:v>Sum of NET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Sheet1!$O$9:$O$23</c:f>
              <c:numCache>
                <c:formatCode>General</c:formatCode>
                <c:ptCount val="14"/>
                <c:pt idx="0">
                  <c:v>20203.2</c:v>
                </c:pt>
                <c:pt idx="1">
                  <c:v>16836.0</c:v>
                </c:pt>
                <c:pt idx="2">
                  <c:v>17958.4</c:v>
                </c:pt>
                <c:pt idx="3">
                  <c:v>22448.0</c:v>
                </c:pt>
                <c:pt idx="4">
                  <c:v>15713.6</c:v>
                </c:pt>
                <c:pt idx="5">
                  <c:v>15713.6</c:v>
                </c:pt>
                <c:pt idx="6">
                  <c:v>17958.4</c:v>
                </c:pt>
                <c:pt idx="7">
                  <c:v>15713.6</c:v>
                </c:pt>
                <c:pt idx="8">
                  <c:v>19080.8</c:v>
                </c:pt>
                <c:pt idx="9">
                  <c:v>29182.4</c:v>
                </c:pt>
                <c:pt idx="10">
                  <c:v>11224.0</c:v>
                </c:pt>
                <c:pt idx="11">
                  <c:v>13468.8</c:v>
                </c:pt>
                <c:pt idx="12">
                  <c:v>26937.6</c:v>
                </c:pt>
                <c:pt idx="13">
                  <c:v>24692.8</c:v>
                </c:pt>
              </c:numCache>
            </c:numRef>
          </c:val>
        </c:ser>
        <c:dLbls>
          <c:showLegendKey val="0"/>
          <c:showVal val="0"/>
          <c:showCatName val="0"/>
          <c:showSerName val="0"/>
          <c:showPercent val="0"/>
          <c:showBubbleSize val="0"/>
        </c:dLbls>
        <c:gapWidth val="150"/>
        <c:shape val="box"/>
        <c:axId val="131567616"/>
        <c:axId val="131569920"/>
        <c:axId val="0"/>
      </c:bar3DChart>
      <c:catAx>
        <c:axId val="131567616"/>
        <c:scaling>
          <c:orientation val="minMax"/>
        </c:scaling>
        <c:delete val="0"/>
        <c:axPos val="b"/>
        <c:numFmt formatCode="General" sourceLinked="0"/>
        <c:majorTickMark val="out"/>
        <c:minorTickMark val="none"/>
        <c:tickLblPos val="nextTo"/>
        <c:crossAx val="131569920"/>
        <c:crosses val="autoZero"/>
        <c:auto val="1"/>
        <c:lblAlgn val="ctr"/>
        <c:lblOffset val="100"/>
        <c:noMultiLvlLbl val="0"/>
      </c:catAx>
      <c:valAx>
        <c:axId val="131569920"/>
        <c:scaling>
          <c:orientation val="minMax"/>
        </c:scaling>
        <c:delete val="0"/>
        <c:axPos val="l"/>
        <c:majorGridlines/>
        <c:numFmt formatCode="General" sourceLinked="1"/>
        <c:majorTickMark val="out"/>
        <c:minorTickMark val="none"/>
        <c:tickLblPos val="nextTo"/>
        <c:crossAx val="131567616"/>
        <c:crosses val="autoZero"/>
        <c:crossBetween val="between"/>
      </c:valAx>
    </c:plotArea>
    <c:legend>
      <c:legendPos val="r"/>
      <c:layout>
        <c:manualLayout>
          <c:xMode val="edge"/>
          <c:yMode val="edge"/>
          <c:x val="0.6502736221205269"/>
          <c:y val="0.37116411502545216"/>
          <c:w val="0.28726291683659066"/>
          <c:h val="0.21918682891911237"/>
        </c:manualLayout>
      </c:layout>
      <c:overlay val="0"/>
    </c:legend>
    <c:plotVisOnly val="1"/>
    <c:dispBlanksAs val="gap"/>
    <c:showDLblsOverMax val="0"/>
  </c:char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4643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711" name=""/>
          <p:cNvSpPr txBox="1"/>
          <p:nvPr/>
        </p:nvSpPr>
        <p:spPr>
          <a:xfrm>
            <a:off x="2819400" y="2835592"/>
            <a:ext cx="6097983" cy="2186940"/>
          </a:xfrm>
          <a:prstGeom prst="rect"/>
        </p:spPr>
        <p:txBody>
          <a:bodyPr rtlCol="0" wrap="square">
            <a:spAutoFit/>
          </a:bodyPr>
          <a:p>
            <a:r>
              <a:rPr sz="2800" lang="en-IN">
                <a:solidFill>
                  <a:srgbClr val="000000"/>
                </a:solidFill>
                <a:latin typeface="Roboto Condensed Medium"/>
                <a:cs typeface="Noto Serif Tamil"/>
              </a:rPr>
              <a:t>STUDENT NAME : Srikanth
REGISTER NO : 312200552
DEPARTMENT : B.com 
COLLEGE : Pachayapass College For Men Kanchipuram.</a:t>
            </a:r>
            <a:endParaRPr sz="2800" lang="en-IN">
              <a:solidFill>
                <a:srgbClr val="000000"/>
              </a:solidFill>
              <a:latin typeface="Roboto Condensed Medium"/>
              <a:cs typeface="Noto Serif Tami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2"/>
          <p:cNvSpPr txBox="1"/>
          <p:nvPr/>
        </p:nvSpPr>
        <p:spPr>
          <a:xfrm>
            <a:off x="714348" y="1000108"/>
            <a:ext cx="6643734" cy="6670039"/>
          </a:xfrm>
          <a:prstGeom prst="rect"/>
          <a:noFill/>
        </p:spPr>
        <p:txBody>
          <a:bodyPr rtlCol="0" wrap="square">
            <a:spAutoFit/>
          </a:bodyPr>
          <a:p>
            <a:endParaRPr b="1" dirty="0" sz="2400" lang="en-GB">
              <a:latin typeface="Times New Roman" pitchFamily="18" charset="0"/>
              <a:cs typeface="Times New Roman" pitchFamily="18" charset="0"/>
            </a:endParaRPr>
          </a:p>
          <a:p>
            <a:endParaRPr b="1" dirty="0" lang="en-GB"/>
          </a:p>
          <a:p>
            <a:pPr>
              <a:buFont typeface="Arial" pitchFamily="34" charset="0"/>
              <a:buChar char="•"/>
            </a:pPr>
            <a:r>
              <a:rPr dirty="0" lang="en-GB">
                <a:latin typeface="Times New Roman" pitchFamily="18" charset="0"/>
                <a:cs typeface="Times New Roman" pitchFamily="18" charset="0"/>
              </a:rPr>
              <a:t>    </a:t>
            </a:r>
            <a:r>
              <a:rPr dirty="0" sz="2400" lang="en-GB">
                <a:latin typeface="Times New Roman" pitchFamily="18" charset="0"/>
                <a:cs typeface="Times New Roman" pitchFamily="18" charset="0"/>
              </a:rPr>
              <a:t>DATA COOLLECTION</a:t>
            </a:r>
          </a:p>
          <a:p>
            <a:pPr indent="-342900" marL="342900">
              <a:buAutoNum type="arabicPeriod"/>
            </a:pPr>
            <a:r>
              <a:rPr dirty="0" sz="2400" lang="en-GB">
                <a:latin typeface="Times New Roman" pitchFamily="18" charset="0"/>
                <a:cs typeface="Times New Roman" pitchFamily="18" charset="0"/>
              </a:rPr>
              <a:t>Download </a:t>
            </a:r>
            <a:r>
              <a:rPr dirty="0" sz="2400" lang="en-GB" err="1">
                <a:latin typeface="Times New Roman" pitchFamily="18" charset="0"/>
                <a:cs typeface="Times New Roman" pitchFamily="18" charset="0"/>
              </a:rPr>
              <a:t>kaggle</a:t>
            </a:r>
            <a:endParaRPr dirty="0" sz="2400" lang="en-GB">
              <a:latin typeface="Times New Roman" pitchFamily="18" charset="0"/>
              <a:cs typeface="Times New Roman" pitchFamily="18" charset="0"/>
            </a:endParaRPr>
          </a:p>
          <a:p>
            <a:pPr indent="-342900" marL="342900">
              <a:buAutoNum type="arabicPeriod"/>
            </a:pPr>
            <a:r>
              <a:rPr dirty="0" sz="2400" lang="en-GB" err="1">
                <a:latin typeface="Times New Roman" pitchFamily="18" charset="0"/>
                <a:cs typeface="Times New Roman" pitchFamily="18" charset="0"/>
              </a:rPr>
              <a:t>Edunet</a:t>
            </a:r>
            <a:r>
              <a:rPr dirty="0" sz="2400" lang="en-GB">
                <a:latin typeface="Times New Roman" pitchFamily="18" charset="0"/>
                <a:cs typeface="Times New Roman" pitchFamily="18" charset="0"/>
              </a:rPr>
              <a:t> dashboard- file download</a:t>
            </a:r>
          </a:p>
          <a:p>
            <a:pPr indent="-342900" marL="342900">
              <a:buFont typeface="Arial" pitchFamily="34" charset="0"/>
              <a:buChar char="•"/>
            </a:pPr>
            <a:r>
              <a:rPr dirty="0" sz="2400" lang="en-GB">
                <a:latin typeface="Times New Roman" pitchFamily="18" charset="0"/>
                <a:cs typeface="Times New Roman" pitchFamily="18" charset="0"/>
              </a:rPr>
              <a:t>FEATURES COLLECTION</a:t>
            </a:r>
          </a:p>
          <a:p>
            <a:pPr indent="-342900" marL="342900"/>
            <a:r>
              <a:rPr dirty="0" sz="2400" lang="en-GB">
                <a:latin typeface="Times New Roman" pitchFamily="18" charset="0"/>
                <a:cs typeface="Times New Roman" pitchFamily="18" charset="0"/>
              </a:rPr>
              <a:t>1.Employees name</a:t>
            </a:r>
          </a:p>
          <a:p>
            <a:pPr indent="-342900" marL="342900"/>
            <a:r>
              <a:rPr dirty="0" sz="2400" lang="en-GB">
                <a:latin typeface="Times New Roman" pitchFamily="18" charset="0"/>
                <a:cs typeface="Times New Roman" pitchFamily="18" charset="0"/>
              </a:rPr>
              <a:t>2.Basic salary</a:t>
            </a:r>
          </a:p>
          <a:p>
            <a:pPr indent="-342900" marL="342900"/>
            <a:r>
              <a:rPr dirty="0" sz="2400" lang="en-GB">
                <a:latin typeface="Times New Roman" pitchFamily="18" charset="0"/>
                <a:cs typeface="Times New Roman" pitchFamily="18" charset="0"/>
              </a:rPr>
              <a:t>3.Dearness allowance</a:t>
            </a:r>
          </a:p>
          <a:p>
            <a:pPr indent="-342900" marL="342900"/>
            <a:r>
              <a:rPr dirty="0" sz="2400" lang="en-GB">
                <a:latin typeface="Times New Roman" pitchFamily="18" charset="0"/>
                <a:cs typeface="Times New Roman" pitchFamily="18" charset="0"/>
              </a:rPr>
              <a:t>4.Travelling allowance</a:t>
            </a:r>
          </a:p>
          <a:p>
            <a:pPr indent="-342900" marL="342900"/>
            <a:r>
              <a:rPr dirty="0" sz="2400" lang="en-GB">
                <a:latin typeface="Times New Roman" pitchFamily="18" charset="0"/>
                <a:cs typeface="Times New Roman" pitchFamily="18" charset="0"/>
              </a:rPr>
              <a:t>5.Gross salary</a:t>
            </a:r>
          </a:p>
          <a:p>
            <a:pPr indent="-342900" marL="342900"/>
            <a:r>
              <a:rPr dirty="0" sz="2400" lang="en-GB">
                <a:latin typeface="Times New Roman" pitchFamily="18" charset="0"/>
                <a:cs typeface="Times New Roman" pitchFamily="18" charset="0"/>
              </a:rPr>
              <a:t>6.Provident fund</a:t>
            </a:r>
          </a:p>
          <a:p>
            <a:pPr indent="-342900" marL="342900"/>
            <a:r>
              <a:rPr dirty="0" sz="2400" lang="en-GB">
                <a:latin typeface="Times New Roman" pitchFamily="18" charset="0"/>
                <a:cs typeface="Times New Roman" pitchFamily="18" charset="0"/>
              </a:rPr>
              <a:t>7.Net salary</a:t>
            </a:r>
          </a:p>
          <a:p>
            <a:pPr indent="-342900" marL="342900"/>
            <a:r>
              <a:rPr dirty="0" sz="2400" lang="en-GB">
                <a:latin typeface="Times New Roman" pitchFamily="18" charset="0"/>
                <a:cs typeface="Times New Roman" pitchFamily="18" charset="0"/>
              </a:rPr>
              <a:t> </a:t>
            </a:r>
          </a:p>
          <a:p>
            <a:pPr indent="-342900" marL="342900">
              <a:buFont typeface="Arial" pitchFamily="34" charset="0"/>
              <a:buChar char="•"/>
            </a:pPr>
            <a:r>
              <a:rPr dirty="0" sz="2400" lang="en-GB">
                <a:latin typeface="Times New Roman" pitchFamily="18" charset="0"/>
                <a:cs typeface="Times New Roman" pitchFamily="18" charset="0"/>
              </a:rPr>
              <a:t>USING PIVOT TABLE </a:t>
            </a:r>
          </a:p>
          <a:p>
            <a:pPr indent="-342900" marL="342900">
              <a:buFont typeface="Arial" pitchFamily="34" charset="0"/>
              <a:buChar char="•"/>
            </a:pPr>
            <a:r>
              <a:rPr dirty="0" sz="2400" lang="en-GB">
                <a:latin typeface="Times New Roman" pitchFamily="18" charset="0"/>
                <a:cs typeface="Times New Roman" pitchFamily="18" charset="0"/>
              </a:rPr>
              <a:t>GRAPH FOR SUMMARY</a:t>
            </a:r>
          </a:p>
          <a:p>
            <a:pPr indent="-342900" marL="342900"/>
            <a:r>
              <a:rPr dirty="0" sz="2400" lang="en-GB">
                <a:latin typeface="Times New Roman" pitchFamily="18" charset="0"/>
                <a:cs typeface="Times New Roman" pitchFamily="18" charset="0"/>
              </a:rPr>
              <a:t> </a:t>
            </a:r>
          </a:p>
          <a:p>
            <a:pPr indent="-342900" lvl="2" marL="1257300">
              <a:buAutoNum type="arabicPeriod"/>
            </a:pPr>
            <a:endParaRPr dirty="0" sz="2400" lang="en-GB"/>
          </a:p>
          <a:p>
            <a:endParaRPr dirty="0" lang="en-GB"/>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7"/>
          <p:cNvGraphicFramePr>
            <a:graphicFrameLocks/>
          </p:cNvGraphicFramePr>
          <p:nvPr/>
        </p:nvGraphicFramePr>
        <p:xfrm>
          <a:off x="1502866" y="1300710"/>
          <a:ext cx="8641479" cy="5364397"/>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3"/>
          <p:cNvSpPr txBox="1"/>
          <p:nvPr/>
        </p:nvSpPr>
        <p:spPr>
          <a:xfrm>
            <a:off x="1285852" y="1000108"/>
            <a:ext cx="5572164" cy="5273040"/>
          </a:xfrm>
          <a:prstGeom prst="rect"/>
          <a:noFill/>
        </p:spPr>
        <p:txBody>
          <a:bodyPr rtlCol="0" wrap="square">
            <a:spAutoFit/>
          </a:bodyPr>
          <a:p>
            <a:endParaRPr b="1" dirty="0" sz="2000" lang="en-GB">
              <a:latin typeface="Times New Roman" pitchFamily="18" charset="0"/>
              <a:cs typeface="Times New Roman" pitchFamily="18" charset="0"/>
            </a:endParaRPr>
          </a:p>
          <a:p>
            <a:endParaRPr b="1" dirty="0" sz="2000" lang="en-GB">
              <a:latin typeface="Times New Roman" pitchFamily="18" charset="0"/>
              <a:cs typeface="Times New Roman" pitchFamily="18" charset="0"/>
            </a:endParaRPr>
          </a:p>
          <a:p>
            <a:pPr>
              <a:buFont typeface="Arial" pitchFamily="34" charset="0"/>
              <a:buChar char="•"/>
            </a:pPr>
            <a:r>
              <a:rPr dirty="0" sz="2000" lang="en-GB">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dirty="0" sz="2000" lang="en-GB">
              <a:latin typeface="Times New Roman" pitchFamily="18" charset="0"/>
              <a:cs typeface="Times New Roman" pitchFamily="18" charset="0"/>
            </a:endParaRPr>
          </a:p>
          <a:p>
            <a:pPr>
              <a:buFont typeface="Arial" pitchFamily="34" charset="0"/>
              <a:buChar char="•"/>
            </a:pPr>
            <a:r>
              <a:rPr dirty="0" sz="2000" lang="en-GB">
                <a:latin typeface="Times New Roman" pitchFamily="18" charset="0"/>
                <a:cs typeface="Times New Roman" pitchFamily="18" charset="0"/>
              </a:rPr>
              <a:t>The Net Salary Payable Is Calculated After On Applicable Deductions.</a:t>
            </a:r>
          </a:p>
          <a:p>
            <a:pPr>
              <a:buFont typeface="Arial" pitchFamily="34" charset="0"/>
              <a:buChar char="•"/>
            </a:pPr>
            <a:endParaRPr dirty="0" sz="2000" lang="en-GB">
              <a:latin typeface="Times New Roman" pitchFamily="18" charset="0"/>
              <a:cs typeface="Times New Roman" pitchFamily="18" charset="0"/>
            </a:endParaRPr>
          </a:p>
          <a:p>
            <a:pPr>
              <a:buFont typeface="Arial" pitchFamily="34" charset="0"/>
              <a:buChar char="•"/>
            </a:pPr>
            <a:r>
              <a:rPr dirty="0" sz="2000" lang="en-GB">
                <a:latin typeface="Times New Roman" pitchFamily="18" charset="0"/>
                <a:cs typeface="Times New Roman" pitchFamily="18" charset="0"/>
              </a:rPr>
              <a:t>This Statement Ensures Transparency And Accuracy In Salary Disbursement Supporting Both The Employee And Employer In Financial Planning.</a:t>
            </a:r>
          </a:p>
          <a:p>
            <a:endParaRPr dirty="0" sz="2000" lang="en-GB">
              <a:latin typeface="Times New Roman" pitchFamily="18" charset="0"/>
              <a:cs typeface="Times New Roman" pitchFamily="18" charset="0"/>
            </a:endParaRPr>
          </a:p>
          <a:p>
            <a:endParaRPr dirty="0" sz="2000" lang="en-GB">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t>
            </a:r>
            <a:r>
              <a:rPr b="1" dirty="0" sz="4400" lang="en-IN">
                <a:solidFill>
                  <a:srgbClr val="0F0F0F"/>
                </a:solidFill>
                <a:latin typeface="Times New Roman" panose="02020603050405020304" pitchFamily="18" charset="0"/>
                <a:cs typeface="Times New Roman" panose="02020603050405020304" pitchFamily="18" charset="0"/>
              </a:rPr>
              <a:t>Salary </a:t>
            </a:r>
            <a:r>
              <a:rPr b="1" dirty="0" sz="4400" lang="en-US">
                <a:solidFill>
                  <a:srgbClr val="0F0F0F"/>
                </a:solidFill>
                <a:latin typeface="Times New Roman" panose="02020603050405020304" pitchFamily="18" charset="0"/>
                <a:cs typeface="Times New Roman" panose="02020603050405020304" pitchFamily="18" charset="0"/>
              </a:rPr>
              <a:t>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142976" y="2214554"/>
            <a:ext cx="6143668" cy="3749040"/>
          </a:xfrm>
          <a:prstGeom prst="rect"/>
          <a:noFill/>
        </p:spPr>
        <p:txBody>
          <a:bodyPr rtlCol="0" wrap="square">
            <a:spAutoFit/>
          </a:bodyPr>
          <a:p>
            <a:pPr>
              <a:lnSpc>
                <a:spcPct val="150000"/>
              </a:lnSpc>
            </a:pPr>
            <a:r>
              <a:rPr dirty="0" sz="2000" lang="en-GB">
                <a:latin typeface="Times New Roman" pitchFamily="18" charset="0"/>
                <a:cs typeface="Times New Roman" pitchFamily="18" charset="0"/>
              </a:rPr>
              <a:t>   The Salary Statement In Management Plays Important role,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1169939" y="2697018"/>
            <a:ext cx="5902391" cy="4892039"/>
          </a:xfrm>
          <a:prstGeom prst="rect"/>
          <a:noFill/>
        </p:spPr>
        <p:txBody>
          <a:bodyPr rtlCol="0" wrap="square">
            <a:spAutoFit/>
          </a:bodyPr>
          <a:p>
            <a:pPr>
              <a:lnSpc>
                <a:spcPct val="150000"/>
              </a:lnSpc>
            </a:pPr>
            <a:r>
              <a:rPr dirty="0" lang="en-IN">
                <a:latin typeface="Times New Roman" pitchFamily="18" charset="0"/>
                <a:cs typeface="Times New Roman" pitchFamily="18" charset="0"/>
              </a:rPr>
              <a:t>     </a:t>
            </a:r>
            <a:r>
              <a:rPr dirty="0" sz="2400" lang="en-GB">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1990722" y="2019300"/>
            <a:ext cx="5145907" cy="2987040"/>
          </a:xfrm>
          <a:prstGeom prst="rect"/>
          <a:noFill/>
        </p:spPr>
        <p:txBody>
          <a:bodyPr rtlCol="0" wrap="square">
            <a:spAutoFit/>
          </a:bodyPr>
          <a:p>
            <a:pPr algn="l" indent="-457200" marL="457200">
              <a:buFont typeface="Arial" panose="020B0604020202020204" pitchFamily="34" charset="0"/>
              <a:buChar char="•"/>
            </a:pPr>
            <a:r>
              <a:rPr dirty="0" sz="3200" lang="en-IN"/>
              <a:t>Employer</a:t>
            </a:r>
          </a:p>
          <a:p>
            <a:pPr algn="l" indent="-457200" marL="457200">
              <a:buFont typeface="Arial" panose="020B0604020202020204" pitchFamily="34" charset="0"/>
              <a:buChar char="•"/>
            </a:pPr>
            <a:r>
              <a:rPr dirty="0" sz="3200" lang="en-IN"/>
              <a:t>Accountant</a:t>
            </a:r>
          </a:p>
          <a:p>
            <a:pPr algn="l" indent="-457200" marL="457200">
              <a:buFont typeface="Arial" panose="020B0604020202020204" pitchFamily="34" charset="0"/>
              <a:buChar char="•"/>
            </a:pPr>
            <a:r>
              <a:rPr dirty="0" sz="3200" lang="en-IN"/>
              <a:t>Auditor</a:t>
            </a:r>
          </a:p>
          <a:p>
            <a:pPr algn="l" indent="-457200" marL="457200">
              <a:buFont typeface="Arial" panose="020B0604020202020204" pitchFamily="34" charset="0"/>
              <a:buChar char="•"/>
            </a:pPr>
            <a:r>
              <a:rPr dirty="0" sz="3200" lang="en-IN"/>
              <a:t>Manager</a:t>
            </a:r>
          </a:p>
          <a:p>
            <a:pPr algn="l" indent="-457200" marL="457200">
              <a:buFont typeface="Arial" panose="020B0604020202020204" pitchFamily="34" charset="0"/>
              <a:buChar char="•"/>
            </a:pPr>
            <a:r>
              <a:rPr dirty="0" sz="3200" lang="en-IN"/>
              <a:t>Income Tax Authority etc.</a:t>
            </a:r>
            <a:endParaRPr dirty="0" sz="3200" lang="en-US"/>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1080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11"/>
          <p:cNvSpPr txBox="1"/>
          <p:nvPr/>
        </p:nvSpPr>
        <p:spPr>
          <a:xfrm>
            <a:off x="3793067" y="2339585"/>
            <a:ext cx="6528223" cy="3025140"/>
          </a:xfrm>
          <a:prstGeom prst="rect"/>
          <a:noFill/>
        </p:spPr>
        <p:txBody>
          <a:bodyPr rtlCol="0" wrap="square">
            <a:spAutoFit/>
          </a:bodyPr>
          <a:p>
            <a:pPr>
              <a:lnSpc>
                <a:spcPct val="150000"/>
              </a:lnSpc>
            </a:pPr>
            <a:r>
              <a:rPr dirty="0" sz="2400" lang="en-GB"/>
              <a:t>CONDITIONAL FORMATTING – MISSING VALUES</a:t>
            </a:r>
          </a:p>
          <a:p>
            <a:pPr>
              <a:lnSpc>
                <a:spcPct val="150000"/>
              </a:lnSpc>
            </a:pPr>
            <a:r>
              <a:rPr dirty="0" sz="2400" lang="en-GB"/>
              <a:t>FILTER-FILTER OUT MISSING  VALUES</a:t>
            </a:r>
          </a:p>
          <a:p>
            <a:pPr>
              <a:lnSpc>
                <a:spcPct val="150000"/>
              </a:lnSpc>
            </a:pPr>
            <a:r>
              <a:rPr dirty="0" sz="2400" lang="en-GB"/>
              <a:t>PIVOT TABLE- SUMMARY OF DATA</a:t>
            </a:r>
          </a:p>
          <a:p>
            <a:pPr>
              <a:lnSpc>
                <a:spcPct val="150000"/>
              </a:lnSpc>
            </a:pPr>
            <a:r>
              <a:rPr dirty="0" sz="2400" lang="en-GB"/>
              <a:t>GRAPH- DATA VISUALISATION</a:t>
            </a:r>
          </a:p>
          <a:p>
            <a:endParaRPr dirty="0" lang="en-GB"/>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3"/>
          <p:cNvSpPr txBox="1"/>
          <p:nvPr/>
        </p:nvSpPr>
        <p:spPr>
          <a:xfrm>
            <a:off x="2155152" y="1571612"/>
            <a:ext cx="4242568" cy="4130040"/>
          </a:xfrm>
          <a:prstGeom prst="rect"/>
          <a:noFill/>
        </p:spPr>
        <p:txBody>
          <a:bodyPr rtlCol="0" wrap="square">
            <a:spAutoFit/>
          </a:bodyPr>
          <a:p>
            <a:endParaRPr b="1" dirty="0" sz="2000" lang="en-GB"/>
          </a:p>
          <a:p>
            <a:endParaRPr dirty="0" lang="en-GB"/>
          </a:p>
          <a:p>
            <a:endParaRPr dirty="0" lang="en-GB"/>
          </a:p>
          <a:p>
            <a:r>
              <a:rPr dirty="0" sz="2400" lang="en-GB">
                <a:latin typeface="Times New Roman" pitchFamily="18" charset="0"/>
                <a:cs typeface="Times New Roman" pitchFamily="18" charset="0"/>
              </a:rPr>
              <a:t>Employee Data Set – </a:t>
            </a:r>
            <a:r>
              <a:rPr dirty="0" sz="2400" lang="en-GB" err="1">
                <a:latin typeface="Times New Roman" pitchFamily="18" charset="0"/>
                <a:cs typeface="Times New Roman" pitchFamily="18" charset="0"/>
              </a:rPr>
              <a:t>Kaggle</a:t>
            </a:r>
            <a:endParaRPr dirty="0" sz="2400" lang="en-GB">
              <a:latin typeface="Times New Roman" pitchFamily="18" charset="0"/>
              <a:cs typeface="Times New Roman" pitchFamily="18" charset="0"/>
            </a:endParaRPr>
          </a:p>
          <a:p>
            <a:r>
              <a:rPr dirty="0" sz="2400" lang="en-GB">
                <a:latin typeface="Times New Roman" pitchFamily="18" charset="0"/>
                <a:cs typeface="Times New Roman" pitchFamily="18" charset="0"/>
              </a:rPr>
              <a:t>Features- 21 </a:t>
            </a:r>
          </a:p>
          <a:p>
            <a:r>
              <a:rPr dirty="0" sz="2400" lang="en-GB">
                <a:latin typeface="Times New Roman" pitchFamily="18" charset="0"/>
                <a:cs typeface="Times New Roman" pitchFamily="18" charset="0"/>
              </a:rPr>
              <a:t>Considered-7</a:t>
            </a:r>
          </a:p>
          <a:p>
            <a:r>
              <a:rPr dirty="0" sz="2400" lang="en-GB">
                <a:latin typeface="Times New Roman" pitchFamily="18" charset="0"/>
                <a:cs typeface="Times New Roman" pitchFamily="18" charset="0"/>
              </a:rPr>
              <a:t>Name- Text</a:t>
            </a:r>
          </a:p>
          <a:p>
            <a:r>
              <a:rPr dirty="0" sz="2400" lang="en-GB">
                <a:latin typeface="Times New Roman" pitchFamily="18" charset="0"/>
                <a:cs typeface="Times New Roman" pitchFamily="18" charset="0"/>
              </a:rPr>
              <a:t>Provident Fund-numerical</a:t>
            </a:r>
          </a:p>
          <a:p>
            <a:r>
              <a:rPr dirty="0" sz="2400" lang="en-GB">
                <a:latin typeface="Times New Roman" pitchFamily="18" charset="0"/>
                <a:cs typeface="Times New Roman" pitchFamily="18" charset="0"/>
              </a:rPr>
              <a:t>D.A- Numerical</a:t>
            </a:r>
          </a:p>
          <a:p>
            <a:r>
              <a:rPr dirty="0" sz="2400" lang="en-GB">
                <a:latin typeface="Times New Roman" pitchFamily="18" charset="0"/>
                <a:cs typeface="Times New Roman" pitchFamily="18" charset="0"/>
              </a:rPr>
              <a:t>Gross Salary- Numerical</a:t>
            </a:r>
          </a:p>
          <a:p>
            <a:r>
              <a:rPr dirty="0" sz="2400" lang="en-GB">
                <a:latin typeface="Times New Roman" pitchFamily="18" charset="0"/>
                <a:cs typeface="Times New Roman" pitchFamily="18" charset="0"/>
              </a:rPr>
              <a:t>Net Salary- Numerical</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10"/>
          <p:cNvSpPr txBox="1"/>
          <p:nvPr/>
        </p:nvSpPr>
        <p:spPr>
          <a:xfrm>
            <a:off x="2185809" y="2019300"/>
            <a:ext cx="7348716" cy="2453640"/>
          </a:xfrm>
          <a:prstGeom prst="rect"/>
          <a:noFill/>
        </p:spPr>
        <p:txBody>
          <a:bodyPr rtlCol="0" wrap="square">
            <a:spAutoFit/>
          </a:bodyPr>
          <a:p>
            <a:endParaRPr b="1" dirty="0" sz="2800" lang="en-GB">
              <a:latin typeface="Times New Roman" pitchFamily="18" charset="0"/>
              <a:cs typeface="Times New Roman" pitchFamily="18" charset="0"/>
            </a:endParaRPr>
          </a:p>
          <a:p>
            <a:endParaRPr b="1" dirty="0" sz="2800" lang="en-GB"/>
          </a:p>
          <a:p>
            <a:r>
              <a:rPr dirty="0" sz="2800" lang="en-GB">
                <a:latin typeface="Times New Roman" pitchFamily="18" charset="0"/>
                <a:cs typeface="Times New Roman" pitchFamily="18" charset="0"/>
              </a:rPr>
              <a:t>=SALARY IFS(G15&gt;=29182, “ VERY HIGH”,G15&gt;=4, “HIGH”,G15&gt;=13, “LOW”)</a:t>
            </a:r>
          </a:p>
          <a:p>
            <a:endParaRPr b="1" dirty="0" sz="2800" lang="en-GB"/>
          </a:p>
          <a:p>
            <a:endParaRPr b="1" dirty="0" lang="en-GB"/>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med" p14:dur="700">
        <p:fad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Arshath Udhay</cp:lastModifiedBy>
  <dcterms:created xsi:type="dcterms:W3CDTF">2024-03-29T04:07:22Z</dcterms:created>
  <dcterms:modified xsi:type="dcterms:W3CDTF">2024-08-30T14:37:04Z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e43bc1d6e5d84663bc7941a21155f136</vt:lpwstr>
  </property>
</Properties>
</file>