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notesSlides/notesSlide13.xml" ContentType="application/vnd.openxmlformats-officedocument.presentationml.notesSlide+xml"/>
  <Override PartName="/ppt/charts/chart2.xml" ContentType="application/vnd.openxmlformats-officedocument.drawingml.chart+xml"/>
  <Override PartName="/ppt/notesSlides/notesSlide14.xml" ContentType="application/vnd.openxmlformats-officedocument.presentationml.notesSlide+xml"/>
  <Override PartName="/ppt/charts/chart3.xml" ContentType="application/vnd.openxmlformats-officedocument.drawingml.chart+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 /></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 /></Relationships>
</file>

<file path=ppt/charts/_rels/chart3.xml.rels><?xml version="1.0" encoding="UTF-8" standalone="yes"?>
<Relationships xmlns="http://schemas.openxmlformats.org/package/2006/relationships"><Relationship Id="rId1" Type="http://schemas.openxmlformats.org/officeDocument/2006/relationships/oleObject" Target="&#24037;&#20316;&#31807;1"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i="0" u="none" strike="noStrike" baseline="0">
                <a:solidFill>
                  <a:srgbClr val="808080"/>
                </a:solidFill>
                <a:latin typeface="Droid Sans"/>
                <a:ea typeface="Droid Sans"/>
                <a:cs typeface="Lucida Sans"/>
              </a:defRPr>
            </a:pPr>
            <a:r>
              <a:rPr lang="zh-CN"/>
              <a:t>EMPLOYEE PERFORMANCE ANALYSIS</a:t>
            </a:r>
          </a:p>
        </c:rich>
      </c:tx>
      <c:layout>
        <c:manualLayout>
          <c:xMode val="edge"/>
          <c:yMode val="edge"/>
          <c:x val="0.2768679"/>
          <c:y val="9.9810443999999998E-2"/>
        </c:manualLayout>
      </c:layout>
      <c:overlay val="0"/>
      <c:spPr>
        <a:noFill/>
        <a:ln>
          <a:noFill/>
        </a:ln>
      </c:spPr>
    </c:title>
    <c:autoTitleDeleted val="0"/>
    <c:plotArea>
      <c:layout>
        <c:manualLayout>
          <c:layoutTarget val="inner"/>
          <c:xMode val="edge"/>
          <c:yMode val="edge"/>
          <c:x val="8.0469819999999997E-2"/>
          <c:y val="0.23869932999999999"/>
          <c:w val="0.63828019999999996"/>
          <c:h val="0.56695899999999999"/>
        </c:manualLayout>
      </c:layout>
      <c:barChart>
        <c:barDir val="col"/>
        <c:grouping val="clustered"/>
        <c:varyColors val="0"/>
        <c:ser>
          <c:idx val="0"/>
          <c:order val="0"/>
          <c:tx>
            <c:v>HIGH</c:v>
          </c:tx>
          <c:spPr>
            <a:solidFill>
              <a:srgbClr val="1CADE4"/>
            </a:solidFill>
            <a:ln>
              <a:noFill/>
            </a:ln>
          </c:spPr>
          <c:invertIfNegative val="0"/>
          <c:dLbls>
            <c:numFmt formatCode="General" sourceLinked="0"/>
            <c:spPr>
              <a:noFill/>
              <a:ln>
                <a:noFill/>
              </a:ln>
            </c:spPr>
            <c:txPr>
              <a:bodyPr vert="horz"/>
              <a:lstStyle/>
              <a:p>
                <a:pPr>
                  <a:defRPr sz="900" b="0" i="0" u="none" strike="noStrike" baseline="0">
                    <a:solidFill>
                      <a:srgbClr val="404040"/>
                    </a:solidFill>
                    <a:latin typeface="Droid Sans"/>
                    <a:ea typeface="Droid Sans"/>
                    <a:cs typeface="Lucida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5</c:v>
              </c:pt>
              <c:pt idx="1">
                <c:v>6</c:v>
              </c:pt>
              <c:pt idx="2">
                <c:v>4</c:v>
              </c:pt>
              <c:pt idx="3">
                <c:v>4</c:v>
              </c:pt>
              <c:pt idx="4">
                <c:v>6</c:v>
              </c:pt>
              <c:pt idx="5">
                <c:v>8</c:v>
              </c:pt>
              <c:pt idx="6">
                <c:v>10</c:v>
              </c:pt>
              <c:pt idx="7">
                <c:v>10</c:v>
              </c:pt>
              <c:pt idx="8">
                <c:v>7</c:v>
              </c:pt>
              <c:pt idx="9">
                <c:v>12</c:v>
              </c:pt>
            </c:numLit>
          </c:val>
          <c:extLst>
            <c:ext xmlns:c16="http://schemas.microsoft.com/office/drawing/2014/chart" uri="{C3380CC4-5D6E-409C-BE32-E72D297353CC}">
              <c16:uniqueId val="{00000000-E91D-6B42-9883-905B2DFFF9A6}"/>
            </c:ext>
          </c:extLst>
        </c:ser>
        <c:ser>
          <c:idx val="1"/>
          <c:order val="1"/>
          <c:tx>
            <c:v>LOW</c:v>
          </c:tx>
          <c:spPr>
            <a:solidFill>
              <a:srgbClr val="2683C6"/>
            </a:solidFill>
            <a:ln>
              <a:noFill/>
            </a:ln>
          </c:spPr>
          <c:invertIfNegative val="0"/>
          <c:dLbls>
            <c:numFmt formatCode="General" sourceLinked="0"/>
            <c:spPr>
              <a:noFill/>
              <a:ln>
                <a:noFill/>
              </a:ln>
            </c:spPr>
            <c:txPr>
              <a:bodyPr vert="horz"/>
              <a:lstStyle/>
              <a:p>
                <a:pPr>
                  <a:defRPr sz="900" b="0" i="0" u="none" strike="noStrike" baseline="0">
                    <a:solidFill>
                      <a:srgbClr val="404040"/>
                    </a:solidFill>
                    <a:latin typeface="Droid Sans"/>
                    <a:ea typeface="Droid Sans"/>
                    <a:cs typeface="Lucida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trendline>
            <c:spPr>
              <a:ln w="12700">
                <a:solidFill>
                  <a:srgbClr val="2683C6"/>
                </a:solidFill>
                <a:prstDash val="solid"/>
              </a:ln>
            </c:spPr>
            <c:trendlineType val="exp"/>
            <c:dispRSqr val="0"/>
            <c:dispEq val="0"/>
          </c:trendline>
          <c:trendline>
            <c:spPr>
              <a:ln w="12700">
                <a:solidFill>
                  <a:srgbClr val="2683C6"/>
                </a:solidFill>
                <a:prstDash val="solid"/>
              </a:ln>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13</c:v>
              </c:pt>
              <c:pt idx="1">
                <c:v>22</c:v>
              </c:pt>
              <c:pt idx="2">
                <c:v>14</c:v>
              </c:pt>
              <c:pt idx="3">
                <c:v>12</c:v>
              </c:pt>
              <c:pt idx="4">
                <c:v>16</c:v>
              </c:pt>
              <c:pt idx="5">
                <c:v>11</c:v>
              </c:pt>
              <c:pt idx="6">
                <c:v>15</c:v>
              </c:pt>
              <c:pt idx="7">
                <c:v>13</c:v>
              </c:pt>
              <c:pt idx="8">
                <c:v>18</c:v>
              </c:pt>
              <c:pt idx="9">
                <c:v>11</c:v>
              </c:pt>
            </c:numLit>
          </c:val>
          <c:extLst>
            <c:ext xmlns:c16="http://schemas.microsoft.com/office/drawing/2014/chart" uri="{C3380CC4-5D6E-409C-BE32-E72D297353CC}">
              <c16:uniqueId val="{00000003-E91D-6B42-9883-905B2DFFF9A6}"/>
            </c:ext>
          </c:extLst>
        </c:ser>
        <c:ser>
          <c:idx val="2"/>
          <c:order val="2"/>
          <c:tx>
            <c:v>MED</c:v>
          </c:tx>
          <c:spPr>
            <a:solidFill>
              <a:srgbClr val="27CED7"/>
            </a:solidFill>
            <a:ln>
              <a:noFill/>
            </a:ln>
          </c:spPr>
          <c:invertIfNegative val="0"/>
          <c:dLbls>
            <c:numFmt formatCode="General" sourceLinked="0"/>
            <c:spPr>
              <a:noFill/>
              <a:ln>
                <a:noFill/>
              </a:ln>
            </c:spPr>
            <c:txPr>
              <a:bodyPr vert="horz"/>
              <a:lstStyle/>
              <a:p>
                <a:pPr>
                  <a:defRPr sz="900" b="0" i="0" u="none" strike="noStrike" baseline="0">
                    <a:solidFill>
                      <a:srgbClr val="404040"/>
                    </a:solidFill>
                    <a:latin typeface="Droid Sans"/>
                    <a:ea typeface="Droid Sans"/>
                    <a:cs typeface="Lucida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trendline>
            <c:spPr>
              <a:ln w="12700">
                <a:solidFill>
                  <a:srgbClr val="27CED7"/>
                </a:solidFill>
                <a:prstDash val="solid"/>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22</c:v>
              </c:pt>
              <c:pt idx="2">
                <c:v>29</c:v>
              </c:pt>
              <c:pt idx="3">
                <c:v>41</c:v>
              </c:pt>
              <c:pt idx="4">
                <c:v>27</c:v>
              </c:pt>
              <c:pt idx="5">
                <c:v>20</c:v>
              </c:pt>
              <c:pt idx="6">
                <c:v>30</c:v>
              </c:pt>
              <c:pt idx="7">
                <c:v>23</c:v>
              </c:pt>
              <c:pt idx="8">
                <c:v>20</c:v>
              </c:pt>
              <c:pt idx="9">
                <c:v>28</c:v>
              </c:pt>
            </c:numLit>
          </c:val>
          <c:extLst>
            <c:ext xmlns:c16="http://schemas.microsoft.com/office/drawing/2014/chart" uri="{C3380CC4-5D6E-409C-BE32-E72D297353CC}">
              <c16:uniqueId val="{00000005-E91D-6B42-9883-905B2DFFF9A6}"/>
            </c:ext>
          </c:extLst>
        </c:ser>
        <c:ser>
          <c:idx val="3"/>
          <c:order val="3"/>
          <c:tx>
            <c:v>VERY HIGH</c:v>
          </c:tx>
          <c:spPr>
            <a:solidFill>
              <a:srgbClr val="42BA97"/>
            </a:solidFill>
            <a:ln>
              <a:noFill/>
            </a:ln>
          </c:spPr>
          <c:invertIfNegative val="0"/>
          <c:dLbls>
            <c:numFmt formatCode="General" sourceLinked="0"/>
            <c:spPr>
              <a:noFill/>
              <a:ln>
                <a:noFill/>
              </a:ln>
            </c:spPr>
            <c:txPr>
              <a:bodyPr vert="horz"/>
              <a:lstStyle/>
              <a:p>
                <a:pPr>
                  <a:defRPr sz="900" b="0" i="0" u="none" strike="noStrike" baseline="0">
                    <a:solidFill>
                      <a:srgbClr val="404040"/>
                    </a:solidFill>
                    <a:latin typeface="Droid Sans"/>
                    <a:ea typeface="Droid Sans"/>
                    <a:cs typeface="Lucida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9</c:v>
              </c:pt>
              <c:pt idx="1">
                <c:v>5</c:v>
              </c:pt>
              <c:pt idx="2">
                <c:v>7</c:v>
              </c:pt>
              <c:pt idx="3">
                <c:v>2</c:v>
              </c:pt>
              <c:pt idx="4">
                <c:v>5</c:v>
              </c:pt>
              <c:pt idx="5">
                <c:v>3</c:v>
              </c:pt>
              <c:pt idx="6">
                <c:v>6</c:v>
              </c:pt>
              <c:pt idx="7">
                <c:v>7</c:v>
              </c:pt>
              <c:pt idx="8">
                <c:v>1</c:v>
              </c:pt>
              <c:pt idx="9">
                <c:v>2</c:v>
              </c:pt>
            </c:numLit>
          </c:val>
          <c:extLst>
            <c:ext xmlns:c16="http://schemas.microsoft.com/office/drawing/2014/chart" uri="{C3380CC4-5D6E-409C-BE32-E72D297353CC}">
              <c16:uniqueId val="{00000006-E91D-6B42-9883-905B2DFFF9A6}"/>
            </c:ext>
          </c:extLst>
        </c:ser>
        <c:dLbls>
          <c:showLegendKey val="0"/>
          <c:showVal val="0"/>
          <c:showCatName val="0"/>
          <c:showSerName val="0"/>
          <c:showPercent val="0"/>
          <c:showBubbleSize val="0"/>
        </c:dLbls>
        <c:gapWidth val="267"/>
        <c:overlap val="-43"/>
        <c:axId val="901674687"/>
        <c:axId val="1"/>
      </c:barChart>
      <c:catAx>
        <c:axId val="901674687"/>
        <c:scaling>
          <c:orientation val="minMax"/>
        </c:scaling>
        <c:delete val="0"/>
        <c:axPos val="b"/>
        <c:majorGridlines>
          <c:spPr>
            <a:ln w="12700">
              <a:solidFill>
                <a:srgbClr val="D9D9D9"/>
              </a:solidFill>
              <a:prstDash val="solid"/>
            </a:ln>
          </c:spPr>
        </c:majorGridlines>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en-US"/>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en-US"/>
          </a:p>
        </c:txPr>
        <c:crossAx val="901674687"/>
        <c:crosses val="autoZero"/>
        <c:crossBetween val="between"/>
      </c:valAx>
      <c:spPr>
        <a:pattFill prst="ltDnDiag">
          <a:fgClr>
            <a:srgbClr val="D9D9D9"/>
          </a:fgClr>
          <a:bgClr>
            <a:srgbClr val="FFFFFF"/>
          </a:bgClr>
        </a:pattFill>
        <a:ln>
          <a:noFill/>
        </a:ln>
      </c:spPr>
    </c:plotArea>
    <c:legend>
      <c:legendPos val="r"/>
      <c:overlay val="0"/>
      <c:spPr>
        <a:noFill/>
        <a:ln>
          <a:noFill/>
        </a:ln>
      </c:spPr>
      <c:txPr>
        <a:bodyPr/>
        <a:lstStyle/>
        <a:p>
          <a:pPr>
            <a:defRPr sz="900" b="0" i="0" u="none" strike="noStrike" baseline="0">
              <a:solidFill>
                <a:srgbClr val="595959"/>
              </a:solidFill>
              <a:latin typeface="Droid Sans"/>
              <a:ea typeface="Droid Sans"/>
              <a:cs typeface="Lucida Sans"/>
            </a:defRPr>
          </a:pPr>
          <a:endParaRPr lang="en-US"/>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1" i="0" u="none" strike="noStrike" baseline="0">
                <a:solidFill>
                  <a:srgbClr val="F2F2F2"/>
                </a:solidFill>
                <a:latin typeface="Arial"/>
                <a:ea typeface="Droid Sans"/>
                <a:cs typeface="Lucida Sans"/>
              </a:defRPr>
            </a:pPr>
            <a:r>
              <a:rPr lang="zh-CN"/>
              <a:t>EMPLOYEE PERFORMANCE ANALYSIS</a:t>
            </a:r>
          </a:p>
        </c:rich>
      </c:tx>
      <c:layout>
        <c:manualLayout>
          <c:xMode val="edge"/>
          <c:yMode val="edge"/>
          <c:x val="0.13877259"/>
          <c:y val="8.2494460000000006E-2"/>
        </c:manualLayout>
      </c:layout>
      <c:overlay val="0"/>
      <c:spPr>
        <a:noFill/>
        <a:ln>
          <a:noFill/>
        </a:ln>
      </c:spPr>
    </c:title>
    <c:autoTitleDeleted val="0"/>
    <c:plotArea>
      <c:layout>
        <c:manualLayout>
          <c:layoutTarget val="inner"/>
          <c:xMode val="edge"/>
          <c:yMode val="edge"/>
          <c:x val="8.0469819999999997E-2"/>
          <c:y val="0.23869932999999999"/>
          <c:w val="0.63828019999999996"/>
          <c:h val="0.56695899999999999"/>
        </c:manualLayout>
      </c:layout>
      <c:barChart>
        <c:barDir val="col"/>
        <c:grouping val="clustered"/>
        <c:varyColors val="0"/>
        <c:ser>
          <c:idx val="0"/>
          <c:order val="0"/>
          <c:tx>
            <c:v>HIGH</c:v>
          </c:tx>
          <c:spPr>
            <a:gradFill>
              <a:gsLst>
                <a:gs pos="0">
                  <a:srgbClr val="4CB3E9"/>
                </a:gs>
                <a:gs pos="50000">
                  <a:srgbClr val="12B4EE"/>
                </a:gs>
                <a:gs pos="100000">
                  <a:srgbClr val="059DDC"/>
                </a:gs>
              </a:gsLst>
              <a:lin ang="5400000" scaled="1"/>
            </a:gradFill>
            <a:ln>
              <a:noFill/>
            </a:ln>
            <a:effectLst>
              <a:outerShdw dist="35921" dir="2700000" algn="br">
                <a:srgbClr val="000000"/>
              </a:outerShdw>
            </a:effectLst>
          </c:spPr>
          <c:invertIfNegative val="0"/>
          <c:dLbls>
            <c:numFmt formatCode="General" sourceLinked="0"/>
            <c:spPr>
              <a:noFill/>
              <a:ln>
                <a:noFill/>
              </a:ln>
            </c:spPr>
            <c:txPr>
              <a:bodyPr vert="horz"/>
              <a:lstStyle/>
              <a:p>
                <a:pPr>
                  <a:defRPr sz="900" b="0" i="0" u="none" strike="noStrike" baseline="0">
                    <a:solidFill>
                      <a:srgbClr val="D8D8D8"/>
                    </a:solidFill>
                    <a:latin typeface="Droid Sans"/>
                    <a:ea typeface="Droid Sans"/>
                    <a:cs typeface="Lucida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5</c:v>
              </c:pt>
              <c:pt idx="1">
                <c:v>6</c:v>
              </c:pt>
              <c:pt idx="2">
                <c:v>4</c:v>
              </c:pt>
              <c:pt idx="3">
                <c:v>4</c:v>
              </c:pt>
              <c:pt idx="4">
                <c:v>6</c:v>
              </c:pt>
              <c:pt idx="5">
                <c:v>8</c:v>
              </c:pt>
              <c:pt idx="6">
                <c:v>10</c:v>
              </c:pt>
              <c:pt idx="7">
                <c:v>10</c:v>
              </c:pt>
              <c:pt idx="8">
                <c:v>7</c:v>
              </c:pt>
              <c:pt idx="9">
                <c:v>12</c:v>
              </c:pt>
            </c:numLit>
          </c:val>
          <c:extLst>
            <c:ext xmlns:c16="http://schemas.microsoft.com/office/drawing/2014/chart" uri="{C3380CC4-5D6E-409C-BE32-E72D297353CC}">
              <c16:uniqueId val="{00000000-DA46-784A-ACBA-800A401DDB29}"/>
            </c:ext>
          </c:extLst>
        </c:ser>
        <c:ser>
          <c:idx val="1"/>
          <c:order val="1"/>
          <c:tx>
            <c:v>LOW</c:v>
          </c:tx>
          <c:spPr>
            <a:gradFill>
              <a:gsLst>
                <a:gs pos="0">
                  <a:srgbClr val="4E8FCF"/>
                </a:gs>
                <a:gs pos="50000">
                  <a:srgbClr val="1E83CE"/>
                </a:gs>
                <a:gs pos="100000">
                  <a:srgbClr val="1273BD"/>
                </a:gs>
              </a:gsLst>
              <a:lin ang="5400000" scaled="1"/>
            </a:gradFill>
            <a:ln>
              <a:noFill/>
            </a:ln>
            <a:effectLst>
              <a:outerShdw dist="35921" dir="2700000" algn="br">
                <a:srgbClr val="000000"/>
              </a:outerShdw>
            </a:effectLst>
          </c:spPr>
          <c:invertIfNegative val="0"/>
          <c:dLbls>
            <c:numFmt formatCode="General" sourceLinked="0"/>
            <c:spPr>
              <a:noFill/>
              <a:ln>
                <a:noFill/>
              </a:ln>
            </c:spPr>
            <c:txPr>
              <a:bodyPr vert="horz"/>
              <a:lstStyle/>
              <a:p>
                <a:pPr>
                  <a:defRPr sz="900" b="0" i="0" u="none" strike="noStrike" baseline="0">
                    <a:solidFill>
                      <a:srgbClr val="D8D8D8"/>
                    </a:solidFill>
                    <a:latin typeface="Droid Sans"/>
                    <a:ea typeface="Droid Sans"/>
                    <a:cs typeface="Lucida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trendline>
            <c:spPr>
              <a:ln w="12700">
                <a:solidFill>
                  <a:srgbClr val="2683C6"/>
                </a:solidFill>
                <a:prstDash val="solid"/>
              </a:ln>
            </c:spPr>
            <c:trendlineType val="exp"/>
            <c:dispRSqr val="0"/>
            <c:dispEq val="0"/>
          </c:trendline>
          <c:trendline>
            <c:spPr>
              <a:ln w="12700">
                <a:solidFill>
                  <a:srgbClr val="2683C6"/>
                </a:solidFill>
                <a:prstDash val="solid"/>
              </a:ln>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13</c:v>
              </c:pt>
              <c:pt idx="1">
                <c:v>22</c:v>
              </c:pt>
              <c:pt idx="2">
                <c:v>14</c:v>
              </c:pt>
              <c:pt idx="3">
                <c:v>12</c:v>
              </c:pt>
              <c:pt idx="4">
                <c:v>16</c:v>
              </c:pt>
              <c:pt idx="5">
                <c:v>11</c:v>
              </c:pt>
              <c:pt idx="6">
                <c:v>15</c:v>
              </c:pt>
              <c:pt idx="7">
                <c:v>13</c:v>
              </c:pt>
              <c:pt idx="8">
                <c:v>18</c:v>
              </c:pt>
              <c:pt idx="9">
                <c:v>11</c:v>
              </c:pt>
            </c:numLit>
          </c:val>
          <c:extLst>
            <c:ext xmlns:c16="http://schemas.microsoft.com/office/drawing/2014/chart" uri="{C3380CC4-5D6E-409C-BE32-E72D297353CC}">
              <c16:uniqueId val="{00000003-DA46-784A-ACBA-800A401DDB29}"/>
            </c:ext>
          </c:extLst>
        </c:ser>
        <c:ser>
          <c:idx val="2"/>
          <c:order val="2"/>
          <c:tx>
            <c:v>MED</c:v>
          </c:tx>
          <c:spPr>
            <a:gradFill>
              <a:gsLst>
                <a:gs pos="0">
                  <a:srgbClr val="4FD5DD"/>
                </a:gs>
                <a:gs pos="50000">
                  <a:srgbClr val="1ED7E0"/>
                </a:gs>
                <a:gs pos="100000">
                  <a:srgbClr val="12C5CD"/>
                </a:gs>
              </a:gsLst>
              <a:lin ang="5400000" scaled="1"/>
            </a:gradFill>
            <a:ln>
              <a:noFill/>
            </a:ln>
            <a:effectLst>
              <a:outerShdw dist="35921" dir="2700000" algn="br">
                <a:srgbClr val="000000"/>
              </a:outerShdw>
            </a:effectLst>
          </c:spPr>
          <c:invertIfNegative val="0"/>
          <c:dLbls>
            <c:numFmt formatCode="General" sourceLinked="0"/>
            <c:spPr>
              <a:noFill/>
              <a:ln>
                <a:noFill/>
              </a:ln>
            </c:spPr>
            <c:txPr>
              <a:bodyPr vert="horz"/>
              <a:lstStyle/>
              <a:p>
                <a:pPr>
                  <a:defRPr sz="900" b="0" i="0" u="none" strike="noStrike" baseline="0">
                    <a:solidFill>
                      <a:srgbClr val="D8D8D8"/>
                    </a:solidFill>
                    <a:latin typeface="Droid Sans"/>
                    <a:ea typeface="Droid Sans"/>
                    <a:cs typeface="Lucida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trendline>
            <c:spPr>
              <a:ln w="12700">
                <a:solidFill>
                  <a:srgbClr val="27CED7"/>
                </a:solidFill>
                <a:prstDash val="solid"/>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22</c:v>
              </c:pt>
              <c:pt idx="2">
                <c:v>29</c:v>
              </c:pt>
              <c:pt idx="3">
                <c:v>41</c:v>
              </c:pt>
              <c:pt idx="4">
                <c:v>27</c:v>
              </c:pt>
              <c:pt idx="5">
                <c:v>20</c:v>
              </c:pt>
              <c:pt idx="6">
                <c:v>30</c:v>
              </c:pt>
              <c:pt idx="7">
                <c:v>23</c:v>
              </c:pt>
              <c:pt idx="8">
                <c:v>20</c:v>
              </c:pt>
              <c:pt idx="9">
                <c:v>28</c:v>
              </c:pt>
            </c:numLit>
          </c:val>
          <c:extLst>
            <c:ext xmlns:c16="http://schemas.microsoft.com/office/drawing/2014/chart" uri="{C3380CC4-5D6E-409C-BE32-E72D297353CC}">
              <c16:uniqueId val="{00000005-DA46-784A-ACBA-800A401DDB29}"/>
            </c:ext>
          </c:extLst>
        </c:ser>
        <c:ser>
          <c:idx val="3"/>
          <c:order val="3"/>
          <c:tx>
            <c:v>VERY HIGH</c:v>
          </c:tx>
          <c:spPr>
            <a:gradFill>
              <a:gsLst>
                <a:gs pos="0">
                  <a:srgbClr val="5DC3A3"/>
                </a:gs>
                <a:gs pos="50000">
                  <a:srgbClr val="3CC09A"/>
                </a:gs>
                <a:gs pos="100000">
                  <a:srgbClr val="2EAE89"/>
                </a:gs>
              </a:gsLst>
              <a:lin ang="5400000" scaled="1"/>
            </a:gradFill>
            <a:ln>
              <a:noFill/>
            </a:ln>
            <a:effectLst>
              <a:outerShdw dist="35921" dir="2700000" algn="br">
                <a:srgbClr val="000000"/>
              </a:outerShdw>
            </a:effectLst>
          </c:spPr>
          <c:invertIfNegative val="0"/>
          <c:dLbls>
            <c:numFmt formatCode="General" sourceLinked="0"/>
            <c:spPr>
              <a:noFill/>
              <a:ln>
                <a:noFill/>
              </a:ln>
            </c:spPr>
            <c:txPr>
              <a:bodyPr vert="horz"/>
              <a:lstStyle/>
              <a:p>
                <a:pPr>
                  <a:defRPr sz="900" b="0" i="0" u="none" strike="noStrike" baseline="0">
                    <a:solidFill>
                      <a:srgbClr val="D8D8D8"/>
                    </a:solidFill>
                    <a:latin typeface="Droid Sans"/>
                    <a:ea typeface="Droid Sans"/>
                    <a:cs typeface="Lucida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9</c:v>
              </c:pt>
              <c:pt idx="1">
                <c:v>5</c:v>
              </c:pt>
              <c:pt idx="2">
                <c:v>7</c:v>
              </c:pt>
              <c:pt idx="3">
                <c:v>2</c:v>
              </c:pt>
              <c:pt idx="4">
                <c:v>5</c:v>
              </c:pt>
              <c:pt idx="5">
                <c:v>3</c:v>
              </c:pt>
              <c:pt idx="6">
                <c:v>6</c:v>
              </c:pt>
              <c:pt idx="7">
                <c:v>7</c:v>
              </c:pt>
              <c:pt idx="8">
                <c:v>1</c:v>
              </c:pt>
              <c:pt idx="9">
                <c:v>2</c:v>
              </c:pt>
            </c:numLit>
          </c:val>
          <c:extLst>
            <c:ext xmlns:c16="http://schemas.microsoft.com/office/drawing/2014/chart" uri="{C3380CC4-5D6E-409C-BE32-E72D297353CC}">
              <c16:uniqueId val="{00000006-DA46-784A-ACBA-800A401DDB29}"/>
            </c:ext>
          </c:extLst>
        </c:ser>
        <c:dLbls>
          <c:showLegendKey val="0"/>
          <c:showVal val="0"/>
          <c:showCatName val="0"/>
          <c:showSerName val="0"/>
          <c:showPercent val="0"/>
          <c:showBubbleSize val="0"/>
        </c:dLbls>
        <c:gapWidth val="100"/>
        <c:overlap val="-24"/>
        <c:axId val="902015807"/>
        <c:axId val="1"/>
      </c:barChart>
      <c:catAx>
        <c:axId val="902015807"/>
        <c:scaling>
          <c:orientation val="minMax"/>
        </c:scaling>
        <c:delete val="0"/>
        <c:axPos val="b"/>
        <c:numFmt formatCode="General" sourceLinked="0"/>
        <c:majorTickMark val="none"/>
        <c:minorTickMark val="none"/>
        <c:tickLblPos val="nextTo"/>
        <c:spPr>
          <a:ln w="12700">
            <a:solidFill>
              <a:srgbClr val="F2F2F2"/>
            </a:solidFill>
            <a:prstDash val="solid"/>
          </a:ln>
        </c:spPr>
        <c:txPr>
          <a:bodyPr rot="0" vert="horz" anchor="t" anchorCtr="0"/>
          <a:lstStyle/>
          <a:p>
            <a:pPr>
              <a:defRPr sz="900" b="0" i="0" u="none" strike="noStrike" baseline="0">
                <a:solidFill>
                  <a:srgbClr val="D8D8D8"/>
                </a:solidFill>
                <a:latin typeface="Droid Sans"/>
                <a:ea typeface="Droid Sans"/>
                <a:cs typeface="Lucida Sans"/>
              </a:defRPr>
            </a:pPr>
            <a:endParaRPr lang="en-US"/>
          </a:p>
        </c:txPr>
        <c:crossAx val="1"/>
        <c:crosses val="autoZero"/>
        <c:auto val="1"/>
        <c:lblAlgn val="ctr"/>
        <c:lblOffset val="100"/>
        <c:noMultiLvlLbl val="0"/>
      </c:catAx>
      <c:valAx>
        <c:axId val="1"/>
        <c:scaling>
          <c:orientation val="minMax"/>
        </c:scaling>
        <c:delete val="0"/>
        <c:axPos val="l"/>
        <c:majorGridlines>
          <c:spPr>
            <a:ln w="12700">
              <a:solidFill>
                <a:srgbClr val="F2F2F2"/>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D8D8D8"/>
                </a:solidFill>
                <a:latin typeface="Droid Sans"/>
                <a:ea typeface="Droid Sans"/>
                <a:cs typeface="Lucida Sans"/>
              </a:defRPr>
            </a:pPr>
            <a:endParaRPr lang="en-US"/>
          </a:p>
        </c:txPr>
        <c:crossAx val="902015807"/>
        <c:crosses val="autoZero"/>
        <c:crossBetween val="between"/>
      </c:valAx>
      <c:spPr>
        <a:noFill/>
        <a:ln>
          <a:noFill/>
        </a:ln>
      </c:spPr>
    </c:plotArea>
    <c:legend>
      <c:legendPos val="r"/>
      <c:overlay val="0"/>
      <c:spPr>
        <a:noFill/>
        <a:ln>
          <a:noFill/>
        </a:ln>
      </c:spPr>
      <c:txPr>
        <a:bodyPr/>
        <a:lstStyle/>
        <a:p>
          <a:pPr>
            <a:defRPr sz="900" b="0" i="0" u="none" strike="noStrike" baseline="0">
              <a:solidFill>
                <a:srgbClr val="D8D8D8"/>
              </a:solidFill>
              <a:latin typeface="Droid Sans"/>
              <a:ea typeface="Droid Sans"/>
              <a:cs typeface="Lucida Sans"/>
            </a:defRPr>
          </a:pPr>
          <a:endParaRPr lang="en-US"/>
        </a:p>
      </c:txPr>
    </c:legend>
    <c:plotVisOnly val="1"/>
    <c:dispBlanksAs val="gap"/>
    <c:showDLblsOverMax val="0"/>
  </c:chart>
  <c:spPr>
    <a:gradFill>
      <a:gsLst>
        <a:gs pos="0">
          <a:srgbClr val="262626"/>
        </a:gs>
        <a:gs pos="100000">
          <a:srgbClr val="595959"/>
        </a:gs>
      </a:gsLst>
      <a:path path="shape">
        <a:fillToRect l="50000" t="50000" r="50000" b="50000"/>
      </a:path>
    </a:gradFill>
    <a:ln>
      <a:noFill/>
    </a:ln>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000" b="1" i="0" u="none" strike="noStrike" baseline="0">
                <a:solidFill>
                  <a:srgbClr val="000000"/>
                </a:solidFill>
                <a:latin typeface="Arial"/>
                <a:ea typeface="Droid Sans"/>
                <a:cs typeface="Lucida Sans"/>
              </a:defRPr>
            </a:pPr>
            <a:r>
              <a:rPr lang="zh-CN"/>
              <a:t>HIGH</a:t>
            </a:r>
          </a:p>
        </c:rich>
      </c:tx>
      <c:overlay val="0"/>
      <c:spPr>
        <a:noFill/>
        <a:ln>
          <a:noFill/>
        </a:ln>
      </c:spPr>
    </c:title>
    <c:autoTitleDeleted val="0"/>
    <c:view3D>
      <c:rotX val="30"/>
      <c:rotY val="0"/>
      <c:depthPercent val="100"/>
      <c:rAngAx val="0"/>
      <c:perspective val="0"/>
    </c:view3D>
    <c:floor>
      <c:thickness val="0"/>
      <c:spPr>
        <a:noFill/>
        <a:ln>
          <a:noFill/>
        </a:ln>
      </c:spPr>
    </c:floor>
    <c:sideWall>
      <c:thickness val="0"/>
      <c:spPr>
        <a:noFill/>
        <a:ln>
          <a:noFill/>
        </a:ln>
      </c:spPr>
    </c:sideWall>
    <c:backWall>
      <c:thickness val="0"/>
      <c:spPr>
        <a:noFill/>
        <a:ln>
          <a:noFill/>
        </a:ln>
      </c:spPr>
    </c:backWall>
    <c:plotArea>
      <c:layout/>
      <c:pie3DChart>
        <c:varyColors val="1"/>
        <c:ser>
          <c:idx val="0"/>
          <c:order val="0"/>
          <c:tx>
            <c:v>HIGH</c:v>
          </c:tx>
          <c:dPt>
            <c:idx val="0"/>
            <c:bubble3D val="0"/>
            <c:spPr>
              <a:solidFill>
                <a:srgbClr val="1CADE4"/>
              </a:solidFill>
              <a:ln w="25400">
                <a:solidFill>
                  <a:srgbClr val="FFFFFF"/>
                </a:solidFill>
                <a:prstDash val="solid"/>
              </a:ln>
            </c:spPr>
          </c:dPt>
          <c:dPt>
            <c:idx val="1"/>
            <c:bubble3D val="0"/>
            <c:spPr>
              <a:solidFill>
                <a:srgbClr val="2683C6"/>
              </a:solidFill>
              <a:ln w="25400">
                <a:solidFill>
                  <a:srgbClr val="FFFFFF"/>
                </a:solidFill>
                <a:prstDash val="solid"/>
              </a:ln>
            </c:spPr>
          </c:dPt>
          <c:dPt>
            <c:idx val="2"/>
            <c:bubble3D val="0"/>
            <c:spPr>
              <a:solidFill>
                <a:srgbClr val="27CED7"/>
              </a:solidFill>
              <a:ln w="25400">
                <a:solidFill>
                  <a:srgbClr val="FFFFFF"/>
                </a:solidFill>
                <a:prstDash val="solid"/>
              </a:ln>
            </c:spPr>
          </c:dPt>
          <c:dPt>
            <c:idx val="3"/>
            <c:bubble3D val="0"/>
            <c:spPr>
              <a:solidFill>
                <a:srgbClr val="42BA97"/>
              </a:solidFill>
              <a:ln w="25400">
                <a:solidFill>
                  <a:srgbClr val="FFFFFF"/>
                </a:solidFill>
                <a:prstDash val="solid"/>
              </a:ln>
            </c:spPr>
          </c:dPt>
          <c:dPt>
            <c:idx val="4"/>
            <c:bubble3D val="0"/>
            <c:spPr>
              <a:solidFill>
                <a:srgbClr val="3E8853"/>
              </a:solidFill>
              <a:ln w="25400">
                <a:solidFill>
                  <a:srgbClr val="FFFFFF"/>
                </a:solidFill>
                <a:prstDash val="solid"/>
              </a:ln>
            </c:spPr>
          </c:dPt>
          <c:dPt>
            <c:idx val="5"/>
            <c:bubble3D val="0"/>
            <c:spPr>
              <a:solidFill>
                <a:srgbClr val="62A39F"/>
              </a:solidFill>
              <a:ln w="25400">
                <a:solidFill>
                  <a:srgbClr val="FFFFFF"/>
                </a:solidFill>
                <a:prstDash val="solid"/>
              </a:ln>
            </c:spPr>
          </c:dPt>
          <c:dPt>
            <c:idx val="6"/>
            <c:bubble3D val="0"/>
            <c:spPr>
              <a:solidFill>
                <a:srgbClr val="106688"/>
              </a:solidFill>
              <a:ln w="25400">
                <a:solidFill>
                  <a:srgbClr val="FFFFFF"/>
                </a:solidFill>
                <a:prstDash val="solid"/>
              </a:ln>
            </c:spPr>
          </c:dPt>
          <c:dPt>
            <c:idx val="7"/>
            <c:bubble3D val="0"/>
            <c:spPr>
              <a:solidFill>
                <a:srgbClr val="174D75"/>
              </a:solidFill>
              <a:ln w="25400">
                <a:solidFill>
                  <a:srgbClr val="FFFFFF"/>
                </a:solidFill>
                <a:prstDash val="solid"/>
              </a:ln>
            </c:spPr>
          </c:dPt>
          <c:dPt>
            <c:idx val="8"/>
            <c:bubble3D val="0"/>
            <c:spPr>
              <a:solidFill>
                <a:srgbClr val="177C81"/>
              </a:solidFill>
              <a:ln w="25400">
                <a:solidFill>
                  <a:srgbClr val="FFFFFF"/>
                </a:solidFill>
                <a:prstDash val="solid"/>
              </a:ln>
            </c:spPr>
          </c:dPt>
          <c:dPt>
            <c:idx val="9"/>
            <c:bubble3D val="0"/>
            <c:spPr>
              <a:solidFill>
                <a:srgbClr val="276F5A"/>
              </a:solidFill>
              <a:ln w="25400">
                <a:solidFill>
                  <a:srgbClr val="FFFFFF"/>
                </a:solidFill>
                <a:prstDash val="solid"/>
              </a:ln>
            </c:spPr>
          </c:dPt>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5</c:v>
              </c:pt>
              <c:pt idx="1">
                <c:v>6</c:v>
              </c:pt>
              <c:pt idx="2">
                <c:v>4</c:v>
              </c:pt>
              <c:pt idx="3">
                <c:v>4</c:v>
              </c:pt>
              <c:pt idx="4">
                <c:v>6</c:v>
              </c:pt>
              <c:pt idx="5">
                <c:v>8</c:v>
              </c:pt>
              <c:pt idx="6">
                <c:v>10</c:v>
              </c:pt>
              <c:pt idx="7">
                <c:v>10</c:v>
              </c:pt>
              <c:pt idx="8">
                <c:v>7</c:v>
              </c:pt>
              <c:pt idx="9">
                <c:v>12</c:v>
              </c:pt>
            </c:numLit>
          </c:val>
          <c:extLst>
            <c:ext xmlns:c16="http://schemas.microsoft.com/office/drawing/2014/chart" uri="{C3380CC4-5D6E-409C-BE32-E72D297353CC}">
              <c16:uniqueId val="{00000000-8F3B-B844-9299-F445933E66BC}"/>
            </c:ext>
          </c:extLst>
        </c:ser>
        <c:ser>
          <c:idx val="1"/>
          <c:order val="1"/>
          <c:tx>
            <c:v>LOW</c:v>
          </c:tx>
          <c:dPt>
            <c:idx val="0"/>
            <c:bubble3D val="0"/>
            <c:spPr>
              <a:solidFill>
                <a:srgbClr val="1CADE4"/>
              </a:solidFill>
              <a:ln w="25400">
                <a:solidFill>
                  <a:srgbClr val="FFFFFF"/>
                </a:solidFill>
                <a:prstDash val="solid"/>
              </a:ln>
            </c:spPr>
          </c:dPt>
          <c:dPt>
            <c:idx val="1"/>
            <c:bubble3D val="0"/>
            <c:spPr>
              <a:solidFill>
                <a:srgbClr val="2683C6"/>
              </a:solidFill>
              <a:ln w="25400">
                <a:solidFill>
                  <a:srgbClr val="FFFFFF"/>
                </a:solidFill>
                <a:prstDash val="solid"/>
              </a:ln>
            </c:spPr>
          </c:dPt>
          <c:dPt>
            <c:idx val="2"/>
            <c:bubble3D val="0"/>
            <c:spPr>
              <a:solidFill>
                <a:srgbClr val="27CED7"/>
              </a:solidFill>
              <a:ln w="25400">
                <a:solidFill>
                  <a:srgbClr val="FFFFFF"/>
                </a:solidFill>
                <a:prstDash val="solid"/>
              </a:ln>
            </c:spPr>
          </c:dPt>
          <c:dPt>
            <c:idx val="3"/>
            <c:bubble3D val="0"/>
            <c:spPr>
              <a:solidFill>
                <a:srgbClr val="42BA97"/>
              </a:solidFill>
              <a:ln w="25400">
                <a:solidFill>
                  <a:srgbClr val="FFFFFF"/>
                </a:solidFill>
                <a:prstDash val="solid"/>
              </a:ln>
            </c:spPr>
          </c:dPt>
          <c:dPt>
            <c:idx val="4"/>
            <c:bubble3D val="0"/>
            <c:spPr>
              <a:solidFill>
                <a:srgbClr val="3E8853"/>
              </a:solidFill>
              <a:ln w="25400">
                <a:solidFill>
                  <a:srgbClr val="FFFFFF"/>
                </a:solidFill>
                <a:prstDash val="solid"/>
              </a:ln>
            </c:spPr>
          </c:dPt>
          <c:dPt>
            <c:idx val="5"/>
            <c:bubble3D val="0"/>
            <c:spPr>
              <a:solidFill>
                <a:srgbClr val="62A39F"/>
              </a:solidFill>
              <a:ln w="25400">
                <a:solidFill>
                  <a:srgbClr val="FFFFFF"/>
                </a:solidFill>
                <a:prstDash val="solid"/>
              </a:ln>
            </c:spPr>
          </c:dPt>
          <c:dPt>
            <c:idx val="6"/>
            <c:bubble3D val="0"/>
            <c:spPr>
              <a:solidFill>
                <a:srgbClr val="106688"/>
              </a:solidFill>
              <a:ln w="25400">
                <a:solidFill>
                  <a:srgbClr val="FFFFFF"/>
                </a:solidFill>
                <a:prstDash val="solid"/>
              </a:ln>
            </c:spPr>
          </c:dPt>
          <c:dPt>
            <c:idx val="7"/>
            <c:bubble3D val="0"/>
            <c:spPr>
              <a:solidFill>
                <a:srgbClr val="174D75"/>
              </a:solidFill>
              <a:ln w="25400">
                <a:solidFill>
                  <a:srgbClr val="FFFFFF"/>
                </a:solidFill>
                <a:prstDash val="solid"/>
              </a:ln>
            </c:spPr>
          </c:dPt>
          <c:dPt>
            <c:idx val="8"/>
            <c:bubble3D val="0"/>
            <c:spPr>
              <a:solidFill>
                <a:srgbClr val="177C81"/>
              </a:solidFill>
              <a:ln w="25400">
                <a:solidFill>
                  <a:srgbClr val="FFFFFF"/>
                </a:solidFill>
                <a:prstDash val="solid"/>
              </a:ln>
            </c:spPr>
          </c:dPt>
          <c:dPt>
            <c:idx val="9"/>
            <c:bubble3D val="0"/>
            <c:spPr>
              <a:solidFill>
                <a:srgbClr val="276F5A"/>
              </a:solidFill>
              <a:ln w="25400">
                <a:solidFill>
                  <a:srgbClr val="FFFFFF"/>
                </a:solidFill>
                <a:prstDash val="solid"/>
              </a:ln>
            </c:spPr>
          </c:dPt>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13</c:v>
              </c:pt>
              <c:pt idx="1">
                <c:v>22</c:v>
              </c:pt>
              <c:pt idx="2">
                <c:v>14</c:v>
              </c:pt>
              <c:pt idx="3">
                <c:v>12</c:v>
              </c:pt>
              <c:pt idx="4">
                <c:v>16</c:v>
              </c:pt>
              <c:pt idx="5">
                <c:v>11</c:v>
              </c:pt>
              <c:pt idx="6">
                <c:v>15</c:v>
              </c:pt>
              <c:pt idx="7">
                <c:v>13</c:v>
              </c:pt>
              <c:pt idx="8">
                <c:v>18</c:v>
              </c:pt>
              <c:pt idx="9">
                <c:v>11</c:v>
              </c:pt>
            </c:numLit>
          </c:val>
          <c:extLst>
            <c:ext xmlns:c16="http://schemas.microsoft.com/office/drawing/2014/chart" uri="{C3380CC4-5D6E-409C-BE32-E72D297353CC}">
              <c16:uniqueId val="{00000001-8F3B-B844-9299-F445933E66BC}"/>
            </c:ext>
          </c:extLst>
        </c:ser>
        <c:ser>
          <c:idx val="2"/>
          <c:order val="2"/>
          <c:tx>
            <c:v>MED</c:v>
          </c:tx>
          <c:dPt>
            <c:idx val="0"/>
            <c:bubble3D val="0"/>
            <c:spPr>
              <a:solidFill>
                <a:srgbClr val="1CADE4"/>
              </a:solidFill>
              <a:ln w="25400">
                <a:solidFill>
                  <a:srgbClr val="FFFFFF"/>
                </a:solidFill>
                <a:prstDash val="solid"/>
              </a:ln>
            </c:spPr>
          </c:dPt>
          <c:dPt>
            <c:idx val="1"/>
            <c:bubble3D val="0"/>
            <c:spPr>
              <a:solidFill>
                <a:srgbClr val="2683C6"/>
              </a:solidFill>
              <a:ln w="25400">
                <a:solidFill>
                  <a:srgbClr val="FFFFFF"/>
                </a:solidFill>
                <a:prstDash val="solid"/>
              </a:ln>
            </c:spPr>
          </c:dPt>
          <c:dPt>
            <c:idx val="2"/>
            <c:bubble3D val="0"/>
            <c:spPr>
              <a:solidFill>
                <a:srgbClr val="27CED7"/>
              </a:solidFill>
              <a:ln w="25400">
                <a:solidFill>
                  <a:srgbClr val="FFFFFF"/>
                </a:solidFill>
                <a:prstDash val="solid"/>
              </a:ln>
            </c:spPr>
          </c:dPt>
          <c:dPt>
            <c:idx val="3"/>
            <c:bubble3D val="0"/>
            <c:spPr>
              <a:solidFill>
                <a:srgbClr val="42BA97"/>
              </a:solidFill>
              <a:ln w="25400">
                <a:solidFill>
                  <a:srgbClr val="FFFFFF"/>
                </a:solidFill>
                <a:prstDash val="solid"/>
              </a:ln>
            </c:spPr>
          </c:dPt>
          <c:dPt>
            <c:idx val="4"/>
            <c:bubble3D val="0"/>
            <c:spPr>
              <a:solidFill>
                <a:srgbClr val="3E8853"/>
              </a:solidFill>
              <a:ln w="25400">
                <a:solidFill>
                  <a:srgbClr val="FFFFFF"/>
                </a:solidFill>
                <a:prstDash val="solid"/>
              </a:ln>
            </c:spPr>
          </c:dPt>
          <c:dPt>
            <c:idx val="5"/>
            <c:bubble3D val="0"/>
            <c:spPr>
              <a:solidFill>
                <a:srgbClr val="62A39F"/>
              </a:solidFill>
              <a:ln w="25400">
                <a:solidFill>
                  <a:srgbClr val="FFFFFF"/>
                </a:solidFill>
                <a:prstDash val="solid"/>
              </a:ln>
            </c:spPr>
          </c:dPt>
          <c:dPt>
            <c:idx val="6"/>
            <c:bubble3D val="0"/>
            <c:spPr>
              <a:solidFill>
                <a:srgbClr val="106688"/>
              </a:solidFill>
              <a:ln w="25400">
                <a:solidFill>
                  <a:srgbClr val="FFFFFF"/>
                </a:solidFill>
                <a:prstDash val="solid"/>
              </a:ln>
            </c:spPr>
          </c:dPt>
          <c:dPt>
            <c:idx val="7"/>
            <c:bubble3D val="0"/>
            <c:spPr>
              <a:solidFill>
                <a:srgbClr val="174D75"/>
              </a:solidFill>
              <a:ln w="25400">
                <a:solidFill>
                  <a:srgbClr val="FFFFFF"/>
                </a:solidFill>
                <a:prstDash val="solid"/>
              </a:ln>
            </c:spPr>
          </c:dPt>
          <c:dPt>
            <c:idx val="8"/>
            <c:bubble3D val="0"/>
            <c:spPr>
              <a:solidFill>
                <a:srgbClr val="177C81"/>
              </a:solidFill>
              <a:ln w="25400">
                <a:solidFill>
                  <a:srgbClr val="FFFFFF"/>
                </a:solidFill>
                <a:prstDash val="solid"/>
              </a:ln>
            </c:spPr>
          </c:dPt>
          <c:dPt>
            <c:idx val="9"/>
            <c:bubble3D val="0"/>
            <c:spPr>
              <a:solidFill>
                <a:srgbClr val="276F5A"/>
              </a:solidFill>
              <a:ln w="25400">
                <a:solidFill>
                  <a:srgbClr val="FFFFFF"/>
                </a:solidFill>
                <a:prstDash val="solid"/>
              </a:ln>
            </c:spPr>
          </c:dPt>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22</c:v>
              </c:pt>
              <c:pt idx="2">
                <c:v>29</c:v>
              </c:pt>
              <c:pt idx="3">
                <c:v>41</c:v>
              </c:pt>
              <c:pt idx="4">
                <c:v>27</c:v>
              </c:pt>
              <c:pt idx="5">
                <c:v>20</c:v>
              </c:pt>
              <c:pt idx="6">
                <c:v>30</c:v>
              </c:pt>
              <c:pt idx="7">
                <c:v>23</c:v>
              </c:pt>
              <c:pt idx="8">
                <c:v>20</c:v>
              </c:pt>
              <c:pt idx="9">
                <c:v>28</c:v>
              </c:pt>
            </c:numLit>
          </c:val>
          <c:extLst>
            <c:ext xmlns:c16="http://schemas.microsoft.com/office/drawing/2014/chart" uri="{C3380CC4-5D6E-409C-BE32-E72D297353CC}">
              <c16:uniqueId val="{00000002-8F3B-B844-9299-F445933E66BC}"/>
            </c:ext>
          </c:extLst>
        </c:ser>
        <c:ser>
          <c:idx val="3"/>
          <c:order val="3"/>
          <c:tx>
            <c:v>VERY HIGH</c:v>
          </c:tx>
          <c:dPt>
            <c:idx val="0"/>
            <c:bubble3D val="0"/>
            <c:spPr>
              <a:solidFill>
                <a:srgbClr val="1CADE4"/>
              </a:solidFill>
              <a:ln w="25400">
                <a:solidFill>
                  <a:srgbClr val="FFFFFF"/>
                </a:solidFill>
                <a:prstDash val="solid"/>
              </a:ln>
            </c:spPr>
          </c:dPt>
          <c:dPt>
            <c:idx val="1"/>
            <c:bubble3D val="0"/>
            <c:spPr>
              <a:solidFill>
                <a:srgbClr val="2683C6"/>
              </a:solidFill>
              <a:ln w="25400">
                <a:solidFill>
                  <a:srgbClr val="FFFFFF"/>
                </a:solidFill>
                <a:prstDash val="solid"/>
              </a:ln>
            </c:spPr>
          </c:dPt>
          <c:dPt>
            <c:idx val="2"/>
            <c:bubble3D val="0"/>
            <c:spPr>
              <a:solidFill>
                <a:srgbClr val="27CED7"/>
              </a:solidFill>
              <a:ln w="25400">
                <a:solidFill>
                  <a:srgbClr val="FFFFFF"/>
                </a:solidFill>
                <a:prstDash val="solid"/>
              </a:ln>
            </c:spPr>
          </c:dPt>
          <c:dPt>
            <c:idx val="3"/>
            <c:bubble3D val="0"/>
            <c:spPr>
              <a:solidFill>
                <a:srgbClr val="42BA97"/>
              </a:solidFill>
              <a:ln w="25400">
                <a:solidFill>
                  <a:srgbClr val="FFFFFF"/>
                </a:solidFill>
                <a:prstDash val="solid"/>
              </a:ln>
            </c:spPr>
          </c:dPt>
          <c:dPt>
            <c:idx val="4"/>
            <c:bubble3D val="0"/>
            <c:spPr>
              <a:solidFill>
                <a:srgbClr val="3E8853"/>
              </a:solidFill>
              <a:ln w="25400">
                <a:solidFill>
                  <a:srgbClr val="FFFFFF"/>
                </a:solidFill>
                <a:prstDash val="solid"/>
              </a:ln>
            </c:spPr>
          </c:dPt>
          <c:dPt>
            <c:idx val="5"/>
            <c:bubble3D val="0"/>
            <c:spPr>
              <a:solidFill>
                <a:srgbClr val="62A39F"/>
              </a:solidFill>
              <a:ln w="25400">
                <a:solidFill>
                  <a:srgbClr val="FFFFFF"/>
                </a:solidFill>
                <a:prstDash val="solid"/>
              </a:ln>
            </c:spPr>
          </c:dPt>
          <c:dPt>
            <c:idx val="6"/>
            <c:bubble3D val="0"/>
            <c:spPr>
              <a:solidFill>
                <a:srgbClr val="106688"/>
              </a:solidFill>
              <a:ln w="25400">
                <a:solidFill>
                  <a:srgbClr val="FFFFFF"/>
                </a:solidFill>
                <a:prstDash val="solid"/>
              </a:ln>
            </c:spPr>
          </c:dPt>
          <c:dPt>
            <c:idx val="7"/>
            <c:bubble3D val="0"/>
            <c:spPr>
              <a:solidFill>
                <a:srgbClr val="174D75"/>
              </a:solidFill>
              <a:ln w="25400">
                <a:solidFill>
                  <a:srgbClr val="FFFFFF"/>
                </a:solidFill>
                <a:prstDash val="solid"/>
              </a:ln>
            </c:spPr>
          </c:dPt>
          <c:dPt>
            <c:idx val="8"/>
            <c:bubble3D val="0"/>
            <c:spPr>
              <a:solidFill>
                <a:srgbClr val="177C81"/>
              </a:solidFill>
              <a:ln w="25400">
                <a:solidFill>
                  <a:srgbClr val="FFFFFF"/>
                </a:solidFill>
                <a:prstDash val="solid"/>
              </a:ln>
            </c:spPr>
          </c:dPt>
          <c:dPt>
            <c:idx val="9"/>
            <c:bubble3D val="0"/>
            <c:spPr>
              <a:solidFill>
                <a:srgbClr val="276F5A"/>
              </a:solidFill>
              <a:ln w="25400">
                <a:solidFill>
                  <a:srgbClr val="FFFFFF"/>
                </a:solidFill>
                <a:prstDash val="solid"/>
              </a:ln>
            </c:spPr>
          </c:dPt>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9</c:v>
              </c:pt>
              <c:pt idx="1">
                <c:v>5</c:v>
              </c:pt>
              <c:pt idx="2">
                <c:v>7</c:v>
              </c:pt>
              <c:pt idx="3">
                <c:v>2</c:v>
              </c:pt>
              <c:pt idx="4">
                <c:v>5</c:v>
              </c:pt>
              <c:pt idx="5">
                <c:v>3</c:v>
              </c:pt>
              <c:pt idx="6">
                <c:v>6</c:v>
              </c:pt>
              <c:pt idx="7">
                <c:v>7</c:v>
              </c:pt>
              <c:pt idx="8">
                <c:v>1</c:v>
              </c:pt>
              <c:pt idx="9">
                <c:v>2</c:v>
              </c:pt>
            </c:numLit>
          </c:val>
          <c:extLst>
            <c:ext xmlns:c16="http://schemas.microsoft.com/office/drawing/2014/chart" uri="{C3380CC4-5D6E-409C-BE32-E72D297353CC}">
              <c16:uniqueId val="{00000003-8F3B-B844-9299-F445933E66BC}"/>
            </c:ext>
          </c:extLst>
        </c:ser>
        <c:dLbls>
          <c:showLegendKey val="0"/>
          <c:showVal val="0"/>
          <c:showCatName val="0"/>
          <c:showSerName val="0"/>
          <c:showPercent val="0"/>
          <c:showBubbleSize val="0"/>
          <c:showLeaderLines val="1"/>
        </c:dLbls>
      </c:pie3DChart>
      <c:spPr>
        <a:noFill/>
        <a:ln>
          <a:noFill/>
        </a:ln>
      </c:spPr>
    </c:plotArea>
    <c:legend>
      <c:legendPos val="r"/>
      <c:overlay val="0"/>
      <c:spPr>
        <a:noFill/>
        <a:ln>
          <a:noFill/>
        </a:ln>
      </c:spPr>
      <c:txPr>
        <a:bodyPr/>
        <a:lstStyle/>
        <a:p>
          <a:pPr>
            <a:defRPr sz="1200" b="1" i="0" u="none" strike="noStrike" baseline="0">
              <a:solidFill>
                <a:srgbClr val="000000"/>
              </a:solidFill>
              <a:latin typeface="Droid Sans"/>
              <a:ea typeface="Droid Sans"/>
              <a:cs typeface="Lucida Sans"/>
            </a:defRPr>
          </a:pPr>
          <a:endParaRPr lang="en-US"/>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9/30/2024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6958270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97007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91478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78606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79626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68589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32252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77117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49490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35085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2999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3202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53168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96257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35920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44841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48280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33824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31501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957677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310437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72"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71"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70"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6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68"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67"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66"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65"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6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5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60"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61"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62"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63"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46339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122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1744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85449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3252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49443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24192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01400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79101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9/30/2024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03284103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4.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notesSlide" Target="../notesSlides/notesSlide12.xml" /><Relationship Id="rId1" Type="http://schemas.openxmlformats.org/officeDocument/2006/relationships/slideLayout" Target="../slideLayouts/slideLayout12.xml" /></Relationships>
</file>

<file path=ppt/slides/_rels/slide13.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13.xml" /><Relationship Id="rId1" Type="http://schemas.openxmlformats.org/officeDocument/2006/relationships/slideLayout" Target="../slideLayouts/slideLayout13.xml" /><Relationship Id="rId4" Type="http://schemas.openxmlformats.org/officeDocument/2006/relationships/chart" Target="../charts/chart2.xml" /></Relationships>
</file>

<file path=ppt/slides/_rels/slide14.xml.rels><?xml version="1.0" encoding="UTF-8" standalone="yes"?>
<Relationships xmlns="http://schemas.openxmlformats.org/package/2006/relationships"><Relationship Id="rId3" Type="http://schemas.openxmlformats.org/officeDocument/2006/relationships/chart" Target="../charts/chart3.xml" /><Relationship Id="rId2" Type="http://schemas.openxmlformats.org/officeDocument/2006/relationships/notesSlide" Target="../notesSlides/notesSlide14.xml" /><Relationship Id="rId1" Type="http://schemas.openxmlformats.org/officeDocument/2006/relationships/slideLayout" Target="../slideLayouts/slideLayout1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13.xml" /><Relationship Id="rId4" Type="http://schemas.openxmlformats.org/officeDocument/2006/relationships/image" Target="../media/image8.png" /></Relationships>
</file>

<file path=ppt/slides/_rels/slide7.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7.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294381"/>
            <a:ext cx="8610599" cy="19011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STUDENT NAME: </a:t>
            </a:r>
            <a:r>
              <a:rPr lang="en-US" altLang="zh-CN" sz="2400" b="1" i="0" u="none" strike="noStrike" kern="1200" cap="none" spc="0" baseline="0">
                <a:solidFill>
                  <a:schemeClr val="tx1"/>
                </a:solidFill>
                <a:latin typeface="Calibri" charset="0"/>
                <a:ea typeface="宋体" charset="0"/>
                <a:cs typeface="Calibri" charset="0"/>
              </a:rPr>
              <a:t>SRIKANTH NSR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REGISTER NO: </a:t>
            </a:r>
            <a:r>
              <a:rPr lang="en-US" altLang="zh-CN" sz="2400" b="1" i="0" u="none" strike="noStrike" kern="1200" cap="none" spc="0" baseline="0">
                <a:solidFill>
                  <a:schemeClr val="tx1"/>
                </a:solidFill>
                <a:latin typeface="Arial" pitchFamily="34" charset="0"/>
                <a:ea typeface="宋体" charset="0"/>
                <a:cs typeface="Arial" pitchFamily="34" charset="0"/>
              </a:rPr>
              <a:t>312206730 unm130122p060</a:t>
            </a:r>
            <a:endParaRPr lang="en-US" altLang="zh-CN" sz="18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DEPARTMENT: </a:t>
            </a:r>
            <a:r>
              <a:rPr lang="en-US" altLang="zh-CN" sz="2400" b="1" i="0" u="none" strike="noStrike" kern="1200" cap="none" spc="0" baseline="0">
                <a:solidFill>
                  <a:schemeClr val="tx1"/>
                </a:solidFill>
                <a:latin typeface="Arial" pitchFamily="34" charset="0"/>
                <a:ea typeface="宋体" charset="0"/>
                <a:cs typeface="Arial" pitchFamily="34" charset="0"/>
              </a:rPr>
              <a:t>B.COM ACCOUNTING AND FINANCE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COLLEGE: </a:t>
            </a:r>
            <a:r>
              <a:rPr lang="en-US" altLang="zh-CN" sz="2400" b="1" i="0" u="none" strike="noStrike" kern="1200" cap="none" spc="0" baseline="0">
                <a:solidFill>
                  <a:schemeClr val="tx1"/>
                </a:solidFill>
                <a:latin typeface="Arial" pitchFamily="34" charset="0"/>
                <a:ea typeface="宋体" charset="0"/>
                <a:cs typeface="Arial" pitchFamily="34" charset="0"/>
              </a:rPr>
              <a:t>AGURCHUND MANMULL JAIN COLLEGE</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           </a:t>
            </a:r>
            <a:endParaRPr lang="zh-CN" altLang="en-US" sz="2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455707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3"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54"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5"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56"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7" name="矩形"/>
          <p:cNvSpPr>
            <a:spLocks/>
          </p:cNvSpPr>
          <p:nvPr/>
        </p:nvSpPr>
        <p:spPr>
          <a:xfrm>
            <a:off x="838200" y="1447800"/>
            <a:ext cx="4343399" cy="54063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Arial" pitchFamily="34" charset="0"/>
                <a:ea typeface="宋体" charset="0"/>
                <a:cs typeface="Arial" pitchFamily="34" charset="0"/>
              </a:rPr>
              <a:t>STEPS:-</a:t>
            </a:r>
          </a:p>
          <a:p>
            <a:pPr marL="0" indent="0" algn="l">
              <a:lnSpc>
                <a:spcPct val="100000"/>
              </a:lnSpc>
              <a:spcBef>
                <a:spcPts val="0"/>
              </a:spcBef>
              <a:spcAft>
                <a:spcPts val="0"/>
              </a:spcAft>
              <a:buNone/>
            </a:pPr>
            <a:endParaRPr lang="en-US" altLang="zh-CN" sz="2000" b="1" i="0" u="none" strike="noStrike" kern="1200" cap="none" spc="0" baseline="0">
              <a:solidFill>
                <a:schemeClr val="tx1"/>
              </a:solidFill>
              <a:latin typeface="Arial" pitchFamily="34" charset="0"/>
              <a:ea typeface="宋体" charset="0"/>
              <a:cs typeface="Arial" pitchFamily="34"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宋体" charset="0"/>
                <a:cs typeface="Arial" pitchFamily="34" charset="0"/>
              </a:rPr>
              <a:t>1)</a:t>
            </a:r>
            <a:r>
              <a:rPr lang="en-US" altLang="zh-CN" sz="2000" b="0" i="0" u="sng" strike="noStrike" kern="1200" cap="none" spc="0" baseline="0">
                <a:solidFill>
                  <a:schemeClr val="tx1"/>
                </a:solidFill>
                <a:latin typeface="Arial" pitchFamily="34" charset="0"/>
                <a:ea typeface="宋体" charset="0"/>
                <a:cs typeface="Arial" pitchFamily="34" charset="0"/>
              </a:rPr>
              <a:t>Data Collection</a:t>
            </a: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Arial" pitchFamily="34" charset="0"/>
                <a:ea typeface="宋体" charset="0"/>
                <a:cs typeface="Arial" pitchFamily="34" charset="0"/>
              </a:rPr>
              <a:t>Go to Kaggle and download</a:t>
            </a: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Arial" pitchFamily="34" charset="0"/>
                <a:ea typeface="宋体" charset="0"/>
                <a:cs typeface="Arial" pitchFamily="34" charset="0"/>
              </a:rPr>
              <a:t>Download in Edunet Dashboard</a:t>
            </a: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Arial" pitchFamily="34" charset="0"/>
              <a:ea typeface="宋体" charset="0"/>
              <a:cs typeface="Arial" pitchFamily="34"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宋体" charset="0"/>
                <a:cs typeface="Arial" pitchFamily="34" charset="0"/>
              </a:rPr>
              <a:t>2) </a:t>
            </a:r>
            <a:r>
              <a:rPr lang="en-US" altLang="zh-CN" sz="2000" b="0" i="0" u="sng" strike="noStrike" kern="1200" cap="none" spc="0" baseline="0">
                <a:solidFill>
                  <a:schemeClr val="tx1"/>
                </a:solidFill>
                <a:latin typeface="Arial" pitchFamily="34" charset="0"/>
                <a:ea typeface="宋体" charset="0"/>
                <a:cs typeface="Arial" pitchFamily="34" charset="0"/>
              </a:rPr>
              <a:t>Features Collection</a:t>
            </a:r>
            <a:endParaRPr lang="en-US" altLang="zh-CN" sz="2000" b="0" i="0" u="none" strike="noStrike" kern="1200" cap="none" spc="0" baseline="0">
              <a:solidFill>
                <a:schemeClr val="tx1"/>
              </a:solidFill>
              <a:latin typeface="Arial" pitchFamily="34" charset="0"/>
              <a:ea typeface="宋体" charset="0"/>
              <a:cs typeface="Arial" pitchFamily="34"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Arial" pitchFamily="34" charset="0"/>
                <a:ea typeface="宋体" charset="0"/>
                <a:cs typeface="Arial" pitchFamily="34" charset="0"/>
              </a:rPr>
              <a:t>9 Features</a:t>
            </a: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Arial" pitchFamily="34" charset="0"/>
              <a:ea typeface="宋体" charset="0"/>
              <a:cs typeface="Arial" pitchFamily="34" charset="0"/>
            </a:endParaRPr>
          </a:p>
          <a:p>
            <a:pPr marL="342900" indent="-342900" algn="l">
              <a:lnSpc>
                <a:spcPct val="10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Arial" pitchFamily="34" charset="0"/>
                <a:ea typeface="宋体" charset="0"/>
                <a:cs typeface="Arial" pitchFamily="34" charset="0"/>
              </a:rPr>
              <a:t>Employee ID</a:t>
            </a:r>
          </a:p>
          <a:p>
            <a:pPr marL="342900" indent="-342900" algn="l">
              <a:lnSpc>
                <a:spcPct val="10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Arial" pitchFamily="34" charset="0"/>
                <a:ea typeface="宋体" charset="0"/>
                <a:cs typeface="Arial" pitchFamily="34" charset="0"/>
              </a:rPr>
              <a:t>Employee First Name</a:t>
            </a:r>
          </a:p>
          <a:p>
            <a:pPr marL="342900" indent="-342900" algn="l">
              <a:lnSpc>
                <a:spcPct val="10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Arial" pitchFamily="34" charset="0"/>
                <a:ea typeface="宋体" charset="0"/>
                <a:cs typeface="Arial" pitchFamily="34" charset="0"/>
              </a:rPr>
              <a:t>Employee Last Name </a:t>
            </a:r>
          </a:p>
          <a:p>
            <a:pPr marL="342900" indent="-342900" algn="l">
              <a:lnSpc>
                <a:spcPct val="10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Arial" pitchFamily="34" charset="0"/>
                <a:ea typeface="宋体" charset="0"/>
                <a:cs typeface="Arial" pitchFamily="34" charset="0"/>
              </a:rPr>
              <a:t>Employee Status</a:t>
            </a:r>
          </a:p>
          <a:p>
            <a:pPr marL="342900" indent="-342900" algn="l">
              <a:lnSpc>
                <a:spcPct val="10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Arial" pitchFamily="34" charset="0"/>
                <a:ea typeface="宋体" charset="0"/>
                <a:cs typeface="Arial" pitchFamily="34" charset="0"/>
              </a:rPr>
              <a:t>Employee Performance Level</a:t>
            </a:r>
          </a:p>
          <a:p>
            <a:pPr marL="342900" indent="-342900" algn="l">
              <a:lnSpc>
                <a:spcPct val="10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Arial" pitchFamily="34" charset="0"/>
                <a:ea typeface="宋体" charset="0"/>
                <a:cs typeface="Arial" pitchFamily="34" charset="0"/>
              </a:rPr>
              <a:t>Current Employee Ratings</a:t>
            </a:r>
          </a:p>
          <a:p>
            <a:pPr marL="342900" indent="-342900" algn="l">
              <a:lnSpc>
                <a:spcPct val="10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Arial" pitchFamily="34" charset="0"/>
                <a:ea typeface="宋体" charset="0"/>
                <a:cs typeface="Arial" pitchFamily="34" charset="0"/>
              </a:rPr>
              <a:t>Department Type</a:t>
            </a:r>
          </a:p>
          <a:p>
            <a:pPr marL="342900" indent="-342900" algn="l">
              <a:lnSpc>
                <a:spcPct val="10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Arial" pitchFamily="34" charset="0"/>
                <a:ea typeface="宋体" charset="0"/>
                <a:cs typeface="Arial" pitchFamily="34" charset="0"/>
              </a:rPr>
              <a:t>Division</a:t>
            </a:r>
          </a:p>
          <a:p>
            <a:pPr marL="342900" indent="-342900" algn="l">
              <a:lnSpc>
                <a:spcPct val="10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Arial" pitchFamily="34" charset="0"/>
                <a:ea typeface="宋体" charset="0"/>
                <a:cs typeface="Arial" pitchFamily="34" charset="0"/>
              </a:rPr>
              <a:t>Job Function</a:t>
            </a:r>
            <a:endParaRPr lang="zh-CN" altLang="en-US" sz="2000" b="0" i="0" u="none" strike="noStrike" kern="1200" cap="none" spc="0" baseline="0">
              <a:solidFill>
                <a:schemeClr val="tx1"/>
              </a:solidFill>
              <a:latin typeface="Arial" pitchFamily="34" charset="0"/>
              <a:ea typeface="宋体" charset="0"/>
              <a:cs typeface="Arial" pitchFamily="34" charset="0"/>
            </a:endParaRPr>
          </a:p>
        </p:txBody>
      </p:sp>
      <p:sp>
        <p:nvSpPr>
          <p:cNvPr id="158" name="矩形"/>
          <p:cNvSpPr>
            <a:spLocks/>
          </p:cNvSpPr>
          <p:nvPr/>
        </p:nvSpPr>
        <p:spPr>
          <a:xfrm>
            <a:off x="5067302" y="2016144"/>
            <a:ext cx="4286248" cy="3025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charset="0"/>
                <a:cs typeface="Arial" pitchFamily="34" charset="0"/>
              </a:rPr>
              <a:t>3) </a:t>
            </a:r>
            <a:r>
              <a:rPr lang="en-US" altLang="zh-CN" sz="1800" b="0" i="0" u="sng" strike="noStrike" kern="1200" cap="none" spc="0" baseline="0">
                <a:solidFill>
                  <a:schemeClr val="tx1"/>
                </a:solidFill>
                <a:latin typeface="Arial" pitchFamily="34" charset="0"/>
                <a:ea typeface="宋体" charset="0"/>
                <a:cs typeface="Arial" pitchFamily="34" charset="0"/>
              </a:rPr>
              <a:t>Data Cleaning</a:t>
            </a:r>
          </a:p>
          <a:p>
            <a:pPr marL="285750" indent="-285750" algn="l">
              <a:lnSpc>
                <a:spcPct val="100000"/>
              </a:lnSpc>
              <a:spcBef>
                <a:spcPts val="0"/>
              </a:spcBef>
              <a:spcAft>
                <a:spcPts val="0"/>
              </a:spcAft>
              <a:buFont typeface="Wingdings" pitchFamily="2" charset="2"/>
              <a:buChar char="§"/>
            </a:pPr>
            <a:r>
              <a:rPr lang="en-US" altLang="zh-CN" sz="1800" b="0" i="0" u="none" strike="noStrike" kern="1200" cap="none" spc="0" baseline="0">
                <a:solidFill>
                  <a:schemeClr val="tx1"/>
                </a:solidFill>
                <a:latin typeface="Arial" pitchFamily="34" charset="0"/>
                <a:ea typeface="宋体" charset="0"/>
                <a:cs typeface="Arial" pitchFamily="34" charset="0"/>
              </a:rPr>
              <a:t>Missing Values identified- Conditional Formatting</a:t>
            </a:r>
          </a:p>
          <a:p>
            <a:pPr marL="285750" indent="-285750" algn="l">
              <a:lnSpc>
                <a:spcPct val="100000"/>
              </a:lnSpc>
              <a:spcBef>
                <a:spcPts val="0"/>
              </a:spcBef>
              <a:spcAft>
                <a:spcPts val="0"/>
              </a:spcAft>
              <a:buFont typeface="Wingdings" pitchFamily="2" charset="2"/>
              <a:buChar char="§"/>
            </a:pPr>
            <a:r>
              <a:rPr lang="en-US" altLang="zh-CN" sz="1800" b="0" i="0" u="none" strike="noStrike" kern="1200" cap="none" spc="0" baseline="0">
                <a:solidFill>
                  <a:schemeClr val="tx1"/>
                </a:solidFill>
                <a:latin typeface="Arial" pitchFamily="34" charset="0"/>
                <a:ea typeface="宋体" charset="0"/>
                <a:cs typeface="Arial" pitchFamily="34" charset="0"/>
              </a:rPr>
              <a:t>Missing Values removed – Filtering</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charset="0"/>
              <a:cs typeface="Arial" pitchFamily="34"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charset="0"/>
                <a:cs typeface="Arial" pitchFamily="34" charset="0"/>
              </a:rPr>
              <a:t>4) </a:t>
            </a:r>
            <a:r>
              <a:rPr lang="en-US" altLang="zh-CN" sz="1800" b="0" i="0" u="sng" strike="noStrike" kern="1200" cap="none" spc="0" baseline="0">
                <a:solidFill>
                  <a:schemeClr val="tx1"/>
                </a:solidFill>
                <a:latin typeface="Arial" pitchFamily="34" charset="0"/>
                <a:ea typeface="宋体" charset="0"/>
                <a:cs typeface="Arial" pitchFamily="34" charset="0"/>
              </a:rPr>
              <a:t>Performance Level Calculation</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charset="0"/>
                <a:cs typeface="Arial" pitchFamily="34" charset="0"/>
              </a:rPr>
              <a:t>Performance Level Formula = IFS(Z8&gt;=5,”VERY HIGH”,Z8&gt;=4,”HIGH”,Z8&gt;=3,”MED”,”TRUE”,”LOW”)</a:t>
            </a: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Arial" pitchFamily="34" charset="0"/>
              <a:ea typeface="宋体" charset="0"/>
              <a:cs typeface="Arial" pitchFamily="34" charset="0"/>
            </a:endParaRPr>
          </a:p>
        </p:txBody>
      </p:sp>
    </p:spTree>
    <p:extLst>
      <p:ext uri="{BB962C8B-B14F-4D97-AF65-F5344CB8AC3E}">
        <p14:creationId xmlns:p14="http://schemas.microsoft.com/office/powerpoint/2010/main" val="382181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5" name="矩形"/>
          <p:cNvSpPr>
            <a:spLocks/>
          </p:cNvSpPr>
          <p:nvPr/>
        </p:nvSpPr>
        <p:spPr>
          <a:xfrm>
            <a:off x="739774" y="1447800"/>
            <a:ext cx="3679825" cy="38252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charset="0"/>
                <a:cs typeface="Arial" pitchFamily="34" charset="0"/>
              </a:rPr>
              <a:t>5) </a:t>
            </a:r>
            <a:r>
              <a:rPr lang="en-US" altLang="zh-CN" sz="1800" b="0" i="0" u="sng" strike="noStrike" kern="1200" cap="none" spc="0" baseline="0">
                <a:solidFill>
                  <a:schemeClr val="tx1"/>
                </a:solidFill>
                <a:latin typeface="Arial" pitchFamily="34" charset="0"/>
                <a:ea typeface="宋体" charset="0"/>
                <a:cs typeface="Arial" pitchFamily="34" charset="0"/>
              </a:rPr>
              <a:t>Summary/Pivot Table</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charset="0"/>
              <a:cs typeface="Arial" pitchFamily="34" charset="0"/>
            </a:endParaRPr>
          </a:p>
          <a:p>
            <a:pPr marL="285750" indent="-285750" algn="l">
              <a:lnSpc>
                <a:spcPct val="100000"/>
              </a:lnSpc>
              <a:spcBef>
                <a:spcPts val="0"/>
              </a:spcBef>
              <a:spcAft>
                <a:spcPts val="0"/>
              </a:spcAft>
              <a:buFont typeface="Arial" pitchFamily="34" charset="0"/>
              <a:buChar char="•"/>
            </a:pPr>
            <a:r>
              <a:rPr lang="en-US" altLang="zh-CN" sz="1800" b="0" i="0" u="sng" strike="noStrike" kern="1200" cap="none" spc="0" baseline="0">
                <a:solidFill>
                  <a:schemeClr val="tx1"/>
                </a:solidFill>
                <a:latin typeface="Arial" pitchFamily="34" charset="0"/>
                <a:ea typeface="宋体" charset="0"/>
                <a:cs typeface="Arial" pitchFamily="34" charset="0"/>
              </a:rPr>
              <a:t>Features/Techniques Used</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charset="0"/>
              <a:cs typeface="Arial" pitchFamily="34" charset="0"/>
            </a:endParaRPr>
          </a:p>
          <a:p>
            <a:pPr marL="285750" indent="-285750" algn="l">
              <a:lnSpc>
                <a:spcPct val="100000"/>
              </a:lnSpc>
              <a:spcBef>
                <a:spcPts val="0"/>
              </a:spcBef>
              <a:spcAft>
                <a:spcPts val="0"/>
              </a:spcAft>
              <a:buFont typeface="Courier New" pitchFamily="49" charset="0"/>
              <a:buChar char="o"/>
            </a:pPr>
            <a:r>
              <a:rPr lang="en-US" altLang="zh-CN" sz="1800" b="0" i="0" u="sng" strike="noStrike" kern="1200" cap="none" spc="0" baseline="0">
                <a:solidFill>
                  <a:schemeClr val="tx1"/>
                </a:solidFill>
                <a:latin typeface="Arial" pitchFamily="34" charset="0"/>
                <a:ea typeface="宋体" charset="0"/>
                <a:cs typeface="Arial" pitchFamily="34" charset="0"/>
              </a:rPr>
              <a:t>What Columns Used</a:t>
            </a:r>
            <a:endParaRPr lang="en-US" altLang="zh-CN" sz="1800" b="0" i="0" u="sng" strike="noStrike" kern="1200" cap="none" spc="0" baseline="0">
              <a:solidFill>
                <a:schemeClr val="tx1"/>
              </a:solidFill>
              <a:latin typeface="Calibri" charset="0"/>
              <a:ea typeface="宋体" charset="0"/>
              <a:cs typeface="Calibri"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Arial" pitchFamily="34" charset="0"/>
                <a:ea typeface="宋体" charset="0"/>
                <a:cs typeface="Arial" pitchFamily="34" charset="0"/>
              </a:rPr>
              <a:t>Employee ID</a:t>
            </a: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Arial" pitchFamily="34" charset="0"/>
                <a:ea typeface="宋体" charset="0"/>
                <a:cs typeface="Arial" pitchFamily="34" charset="0"/>
              </a:rPr>
              <a:t>Employee First Name</a:t>
            </a: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Arial" pitchFamily="34" charset="0"/>
                <a:ea typeface="宋体" charset="0"/>
                <a:cs typeface="Arial" pitchFamily="34" charset="0"/>
              </a:rPr>
              <a:t>Employee Last Name </a:t>
            </a: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Arial" pitchFamily="34" charset="0"/>
                <a:ea typeface="宋体" charset="0"/>
                <a:cs typeface="Arial" pitchFamily="34" charset="0"/>
              </a:rPr>
              <a:t>Employee Status</a:t>
            </a:r>
            <a:endParaRPr lang="zh-CN" altLang="en-US" sz="1800" b="0" i="0" u="none" strike="noStrike" kern="1200" cap="none" spc="0" baseline="0">
              <a:solidFill>
                <a:schemeClr val="tx1"/>
              </a:solidFill>
              <a:latin typeface="Arial" pitchFamily="34" charset="0"/>
              <a:ea typeface="宋体" charset="0"/>
              <a:cs typeface="Arial" pitchFamily="34" charset="0"/>
            </a:endParaRPr>
          </a:p>
        </p:txBody>
      </p:sp>
      <p:sp>
        <p:nvSpPr>
          <p:cNvPr id="176" name="矩形"/>
          <p:cNvSpPr>
            <a:spLocks/>
          </p:cNvSpPr>
          <p:nvPr/>
        </p:nvSpPr>
        <p:spPr>
          <a:xfrm>
            <a:off x="4419600" y="3962400"/>
            <a:ext cx="3679825" cy="16916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charset="0"/>
                <a:cs typeface="Arial" pitchFamily="34" charset="0"/>
              </a:rPr>
              <a:t>5. Employee Performance Level</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charset="0"/>
                <a:cs typeface="Arial" pitchFamily="34" charset="0"/>
              </a:rPr>
              <a:t>6. Current Employee Ratings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charset="0"/>
                <a:cs typeface="Arial" pitchFamily="34" charset="0"/>
              </a:rPr>
              <a:t>7. Department Type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charset="0"/>
                <a:cs typeface="Arial" pitchFamily="34" charset="0"/>
              </a:rPr>
              <a:t>8. Division</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charset="0"/>
                <a:cs typeface="Arial" pitchFamily="34" charset="0"/>
              </a:rPr>
              <a:t>9. Job Function</a:t>
            </a: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charset="0"/>
              <a:ea typeface="宋体" charset="0"/>
              <a:cs typeface="Calibri" charset="0"/>
            </a:endParaRPr>
          </a:p>
        </p:txBody>
      </p:sp>
      <p:graphicFrame>
        <p:nvGraphicFramePr>
          <p:cNvPr id="177" name="Table"/>
          <p:cNvGraphicFramePr>
            <a:graphicFrameLocks noGrp="1"/>
          </p:cNvGraphicFramePr>
          <p:nvPr/>
        </p:nvGraphicFramePr>
        <p:xfrm>
          <a:off x="4191000" y="1033567"/>
          <a:ext cx="5130800" cy="2682239"/>
        </p:xfrm>
        <a:graphic>
          <a:graphicData uri="http://schemas.openxmlformats.org/drawingml/2006/table">
            <a:tbl>
              <a:tblPr bandRow="1">
                <a:noFill/>
              </a:tblPr>
              <a:tblGrid>
                <a:gridCol w="756911">
                  <a:extLst>
                    <a:ext uri="{9D8B030D-6E8A-4147-A177-3AD203B41FA5}">
                      <a16:colId xmlns:a16="http://schemas.microsoft.com/office/drawing/2014/main" val="20000"/>
                    </a:ext>
                  </a:extLst>
                </a:gridCol>
                <a:gridCol w="2443458">
                  <a:extLst>
                    <a:ext uri="{9D8B030D-6E8A-4147-A177-3AD203B41FA5}">
                      <a16:colId xmlns:a16="http://schemas.microsoft.com/office/drawing/2014/main" val="20001"/>
                    </a:ext>
                  </a:extLst>
                </a:gridCol>
                <a:gridCol w="1930393">
                  <a:extLst>
                    <a:ext uri="{9D8B030D-6E8A-4147-A177-3AD203B41FA5}">
                      <a16:colId xmlns:a16="http://schemas.microsoft.com/office/drawing/2014/main" val="20002"/>
                    </a:ext>
                  </a:extLst>
                </a:gridCol>
              </a:tblGrid>
              <a:tr h="224075">
                <a:tc>
                  <a:txBody>
                    <a:bodyPr/>
                    <a:lstStyle/>
                    <a:p>
                      <a:pPr marL="0" indent="0" algn="l">
                        <a:lnSpc>
                          <a:spcPct val="100000"/>
                        </a:lnSpc>
                        <a:spcBef>
                          <a:spcPts val="0"/>
                        </a:spcBef>
                        <a:spcAft>
                          <a:spcPts val="0"/>
                        </a:spcAft>
                        <a:buNone/>
                      </a:pPr>
                      <a:r>
                        <a:rPr lang="en-US" altLang="zh-CN" sz="1400" b="1" i="0" u="none" strike="noStrike" kern="0" cap="none" spc="0" baseline="0">
                          <a:solidFill>
                            <a:srgbClr val="FFFFFF"/>
                          </a:solidFill>
                          <a:latin typeface="Arial" pitchFamily="34" charset="0"/>
                          <a:ea typeface="宋体" charset="0"/>
                          <a:cs typeface="Arial" pitchFamily="34" charset="0"/>
                        </a:rPr>
                        <a:t>S.NO.</a:t>
                      </a:r>
                      <a:endParaRPr lang="zh-CN" altLang="en-US" sz="1400" b="1" i="0" u="none" strike="noStrike" kern="0" cap="none" spc="0" baseline="0">
                        <a:solidFill>
                          <a:srgbClr val="FFFFFF"/>
                        </a:solidFill>
                        <a:latin typeface="Arial" pitchFamily="34" charset="0"/>
                        <a:ea typeface="宋体" charset="0"/>
                        <a:cs typeface="Arial"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1CADE4"/>
                    </a:solidFill>
                  </a:tcPr>
                </a:tc>
                <a:tc>
                  <a:txBody>
                    <a:bodyPr/>
                    <a:lstStyle/>
                    <a:p>
                      <a:pPr marL="0" indent="0" algn="l">
                        <a:lnSpc>
                          <a:spcPct val="100000"/>
                        </a:lnSpc>
                        <a:spcBef>
                          <a:spcPts val="0"/>
                        </a:spcBef>
                        <a:spcAft>
                          <a:spcPts val="0"/>
                        </a:spcAft>
                        <a:buNone/>
                      </a:pPr>
                      <a:r>
                        <a:rPr lang="en-US" altLang="zh-CN" sz="1400" b="1" i="0" u="none" strike="noStrike" kern="0" cap="none" spc="0" baseline="0">
                          <a:solidFill>
                            <a:srgbClr val="FFFFFF"/>
                          </a:solidFill>
                          <a:latin typeface="Arial" pitchFamily="34" charset="0"/>
                          <a:ea typeface="宋体" charset="0"/>
                          <a:cs typeface="Arial" pitchFamily="34" charset="0"/>
                        </a:rPr>
                        <a:t>TECHNIQUES USED</a:t>
                      </a:r>
                      <a:endParaRPr lang="zh-CN" altLang="en-US" sz="1400" b="1" i="0" u="none" strike="noStrike" kern="0" cap="none" spc="0" baseline="0">
                        <a:solidFill>
                          <a:srgbClr val="FFFFFF"/>
                        </a:solidFill>
                        <a:latin typeface="Arial" pitchFamily="34" charset="0"/>
                        <a:ea typeface="宋体" charset="0"/>
                        <a:cs typeface="Arial"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1CADE4"/>
                    </a:solidFill>
                  </a:tcPr>
                </a:tc>
                <a:tc>
                  <a:txBody>
                    <a:bodyPr/>
                    <a:lstStyle/>
                    <a:p>
                      <a:pPr marL="0" indent="0" algn="l">
                        <a:lnSpc>
                          <a:spcPct val="100000"/>
                        </a:lnSpc>
                        <a:spcBef>
                          <a:spcPts val="0"/>
                        </a:spcBef>
                        <a:spcAft>
                          <a:spcPts val="0"/>
                        </a:spcAft>
                        <a:buNone/>
                      </a:pPr>
                      <a:r>
                        <a:rPr lang="en-US" altLang="zh-CN" sz="1400" b="1" i="0" u="none" strike="noStrike" kern="0" cap="none" spc="0" baseline="0">
                          <a:solidFill>
                            <a:srgbClr val="FFFFFF"/>
                          </a:solidFill>
                          <a:latin typeface="Arial" pitchFamily="34" charset="0"/>
                          <a:ea typeface="宋体" charset="0"/>
                          <a:cs typeface="Arial" pitchFamily="34" charset="0"/>
                        </a:rPr>
                        <a:t>EXPLANATION (WHY)</a:t>
                      </a:r>
                      <a:endParaRPr lang="zh-CN" altLang="en-US" sz="1400" b="1" i="0" u="none" strike="noStrike" kern="0" cap="none" spc="0" baseline="0">
                        <a:solidFill>
                          <a:srgbClr val="FFFFFF"/>
                        </a:solidFill>
                        <a:latin typeface="Arial" pitchFamily="34" charset="0"/>
                        <a:ea typeface="宋体" charset="0"/>
                        <a:cs typeface="Arial"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1CADE4"/>
                    </a:solidFill>
                  </a:tcPr>
                </a:tc>
                <a:extLst>
                  <a:ext uri="{0D108BD9-81ED-4DB2-BD59-A6C34878D82A}">
                    <a16:rowId xmlns:a16="http://schemas.microsoft.com/office/drawing/2014/main" val="10000"/>
                  </a:ext>
                </a:extLst>
              </a:tr>
              <a:tr h="249475">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charset="0"/>
                          <a:cs typeface="Arial" pitchFamily="34" charset="0"/>
                        </a:rPr>
                        <a:t>1</a:t>
                      </a:r>
                      <a:endParaRPr lang="zh-CN" altLang="en-US" sz="1400" b="0" i="0" u="none" strike="noStrike" kern="0" cap="none" spc="0" baseline="0">
                        <a:solidFill>
                          <a:srgbClr val="000000"/>
                        </a:solidFill>
                        <a:latin typeface="Arial" pitchFamily="34" charset="0"/>
                        <a:ea typeface="宋体" charset="0"/>
                        <a:cs typeface="Arial"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CBE3F5"/>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charset="0"/>
                          <a:cs typeface="Arial" pitchFamily="34" charset="0"/>
                        </a:rPr>
                        <a:t>Conditional Formatting</a:t>
                      </a:r>
                      <a:endParaRPr lang="zh-CN" altLang="en-US" sz="1400" b="0" i="0" u="none" strike="noStrike" kern="0" cap="none" spc="0" baseline="0">
                        <a:solidFill>
                          <a:srgbClr val="000000"/>
                        </a:solidFill>
                        <a:latin typeface="Arial" pitchFamily="34" charset="0"/>
                        <a:ea typeface="宋体" charset="0"/>
                        <a:cs typeface="Arial"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CBE3F5"/>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charset="0"/>
                          <a:cs typeface="Arial" pitchFamily="34" charset="0"/>
                        </a:rPr>
                        <a:t>Missing Value highlight</a:t>
                      </a:r>
                      <a:endParaRPr lang="zh-CN" altLang="en-US" sz="1400" b="0" i="0" u="none" strike="noStrike" kern="0" cap="none" spc="0" baseline="0">
                        <a:solidFill>
                          <a:srgbClr val="000000"/>
                        </a:solidFill>
                        <a:latin typeface="Arial" pitchFamily="34" charset="0"/>
                        <a:ea typeface="宋体" charset="0"/>
                        <a:cs typeface="Arial"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CBE3F5"/>
                    </a:solidFill>
                  </a:tcPr>
                </a:tc>
                <a:extLst>
                  <a:ext uri="{0D108BD9-81ED-4DB2-BD59-A6C34878D82A}">
                    <a16:rowId xmlns:a16="http://schemas.microsoft.com/office/drawing/2014/main" val="10001"/>
                  </a:ext>
                </a:extLst>
              </a:tr>
              <a:tr h="224075">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charset="0"/>
                          <a:cs typeface="Arial" pitchFamily="34" charset="0"/>
                        </a:rPr>
                        <a:t>2</a:t>
                      </a:r>
                      <a:endParaRPr lang="zh-CN" altLang="en-US" sz="1400" b="0" i="0" u="none" strike="noStrike" kern="0" cap="none" spc="0" baseline="0">
                        <a:solidFill>
                          <a:srgbClr val="000000"/>
                        </a:solidFill>
                        <a:latin typeface="Arial" pitchFamily="34" charset="0"/>
                        <a:ea typeface="宋体" charset="0"/>
                        <a:cs typeface="Arial"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F1FA"/>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charset="0"/>
                          <a:cs typeface="Arial" pitchFamily="34" charset="0"/>
                        </a:rPr>
                        <a:t>Filtering</a:t>
                      </a:r>
                      <a:endParaRPr lang="zh-CN" altLang="en-US" sz="1400" b="0" i="0" u="none" strike="noStrike" kern="0" cap="none" spc="0" baseline="0">
                        <a:solidFill>
                          <a:srgbClr val="000000"/>
                        </a:solidFill>
                        <a:latin typeface="Arial" pitchFamily="34" charset="0"/>
                        <a:ea typeface="宋体" charset="0"/>
                        <a:cs typeface="Arial"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F1FA"/>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charset="0"/>
                          <a:cs typeface="Arial" pitchFamily="34" charset="0"/>
                        </a:rPr>
                        <a:t>Missing Value Remove</a:t>
                      </a:r>
                      <a:endParaRPr lang="zh-CN" altLang="en-US" sz="1400" b="0" i="0" u="none" strike="noStrike" kern="0" cap="none" spc="0" baseline="0">
                        <a:solidFill>
                          <a:srgbClr val="000000"/>
                        </a:solidFill>
                        <a:latin typeface="Arial" pitchFamily="34" charset="0"/>
                        <a:ea typeface="宋体" charset="0"/>
                        <a:cs typeface="Arial"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F1FA"/>
                    </a:solidFill>
                  </a:tcPr>
                </a:tc>
                <a:extLst>
                  <a:ext uri="{0D108BD9-81ED-4DB2-BD59-A6C34878D82A}">
                    <a16:rowId xmlns:a16="http://schemas.microsoft.com/office/drawing/2014/main" val="10002"/>
                  </a:ext>
                </a:extLst>
              </a:tr>
              <a:tr h="431800">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charset="0"/>
                          <a:cs typeface="Arial" pitchFamily="34" charset="0"/>
                        </a:rPr>
                        <a:t>3</a:t>
                      </a:r>
                      <a:endParaRPr lang="zh-CN" altLang="en-US" sz="1400" b="0" i="0" u="none" strike="noStrike" kern="0" cap="none" spc="0" baseline="0">
                        <a:solidFill>
                          <a:srgbClr val="000000"/>
                        </a:solidFill>
                        <a:latin typeface="Arial" pitchFamily="34" charset="0"/>
                        <a:ea typeface="宋体" charset="0"/>
                        <a:cs typeface="Arial"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charset="0"/>
                          <a:cs typeface="Arial" pitchFamily="34" charset="0"/>
                        </a:rPr>
                        <a:t>Formula</a:t>
                      </a:r>
                      <a:endParaRPr lang="zh-CN" altLang="en-US" sz="1400" b="0" i="0" u="none" strike="noStrike" kern="0" cap="none" spc="0" baseline="0">
                        <a:solidFill>
                          <a:srgbClr val="000000"/>
                        </a:solidFill>
                        <a:latin typeface="Arial" pitchFamily="34" charset="0"/>
                        <a:ea typeface="宋体" charset="0"/>
                        <a:cs typeface="Arial"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charset="0"/>
                          <a:cs typeface="Arial" pitchFamily="34" charset="0"/>
                        </a:rPr>
                        <a:t>Calculate Employee Performance Level</a:t>
                      </a:r>
                      <a:endParaRPr lang="zh-CN" altLang="en-US" sz="1400" b="0" i="0" u="none" strike="noStrike" kern="0" cap="none" spc="0" baseline="0">
                        <a:solidFill>
                          <a:srgbClr val="000000"/>
                        </a:solidFill>
                        <a:latin typeface="Arial" pitchFamily="34" charset="0"/>
                        <a:ea typeface="宋体" charset="0"/>
                        <a:cs typeface="Arial"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extLst>
                  <a:ext uri="{0D108BD9-81ED-4DB2-BD59-A6C34878D82A}">
                    <a16:rowId xmlns:a16="http://schemas.microsoft.com/office/drawing/2014/main" val="10003"/>
                  </a:ext>
                </a:extLst>
              </a:tr>
              <a:tr h="224075">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charset="0"/>
                          <a:cs typeface="Arial" pitchFamily="34" charset="0"/>
                        </a:rPr>
                        <a:t>4</a:t>
                      </a:r>
                      <a:endParaRPr lang="zh-CN" altLang="en-US" sz="1400" b="0" i="0" u="none" strike="noStrike" kern="0" cap="none" spc="0" baseline="0">
                        <a:solidFill>
                          <a:srgbClr val="000000"/>
                        </a:solidFill>
                        <a:latin typeface="Arial" pitchFamily="34" charset="0"/>
                        <a:ea typeface="宋体" charset="0"/>
                        <a:cs typeface="Arial"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F1FA"/>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charset="0"/>
                          <a:cs typeface="Arial" pitchFamily="34" charset="0"/>
                        </a:rPr>
                        <a:t>Pivot Table</a:t>
                      </a:r>
                      <a:endParaRPr lang="zh-CN" altLang="en-US" sz="1400" b="0" i="0" u="none" strike="noStrike" kern="0" cap="none" spc="0" baseline="0">
                        <a:solidFill>
                          <a:srgbClr val="000000"/>
                        </a:solidFill>
                        <a:latin typeface="Arial" pitchFamily="34" charset="0"/>
                        <a:ea typeface="宋体" charset="0"/>
                        <a:cs typeface="Arial"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F1FA"/>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charset="0"/>
                          <a:cs typeface="Arial" pitchFamily="34" charset="0"/>
                        </a:rPr>
                        <a:t>Summarise</a:t>
                      </a:r>
                      <a:endParaRPr lang="zh-CN" altLang="en-US" sz="1400" b="0" i="0" u="none" strike="noStrike" kern="0" cap="none" spc="0" baseline="0">
                        <a:solidFill>
                          <a:srgbClr val="000000"/>
                        </a:solidFill>
                        <a:latin typeface="Arial" pitchFamily="34" charset="0"/>
                        <a:ea typeface="宋体" charset="0"/>
                        <a:cs typeface="Arial"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F1FA"/>
                    </a:solidFill>
                  </a:tcPr>
                </a:tc>
                <a:extLst>
                  <a:ext uri="{0D108BD9-81ED-4DB2-BD59-A6C34878D82A}">
                    <a16:rowId xmlns:a16="http://schemas.microsoft.com/office/drawing/2014/main" val="10004"/>
                  </a:ext>
                </a:extLst>
              </a:tr>
              <a:tr h="236775">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charset="0"/>
                          <a:cs typeface="Arial" pitchFamily="34" charset="0"/>
                        </a:rPr>
                        <a:t>5</a:t>
                      </a:r>
                      <a:endParaRPr lang="zh-CN" altLang="en-US" sz="1400" b="0" i="0" u="none" strike="noStrike" kern="0" cap="none" spc="0" baseline="0">
                        <a:solidFill>
                          <a:srgbClr val="000000"/>
                        </a:solidFill>
                        <a:latin typeface="Arial" pitchFamily="34" charset="0"/>
                        <a:ea typeface="宋体" charset="0"/>
                        <a:cs typeface="Arial"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charset="0"/>
                          <a:cs typeface="Arial" pitchFamily="34" charset="0"/>
                        </a:rPr>
                        <a:t>Graph</a:t>
                      </a:r>
                      <a:endParaRPr lang="zh-CN" altLang="en-US" sz="1400" b="0" i="0" u="none" strike="noStrike" kern="0" cap="none" spc="0" baseline="0">
                        <a:solidFill>
                          <a:srgbClr val="000000"/>
                        </a:solidFill>
                        <a:latin typeface="Arial" pitchFamily="34" charset="0"/>
                        <a:ea typeface="宋体" charset="0"/>
                        <a:cs typeface="Arial"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charset="0"/>
                          <a:cs typeface="Arial" pitchFamily="34" charset="0"/>
                        </a:rPr>
                        <a:t>Data Visualisation</a:t>
                      </a:r>
                      <a:endParaRPr lang="zh-CN" altLang="en-US" sz="1400" b="0" i="0" u="none" strike="noStrike" kern="0" cap="none" spc="0" baseline="0">
                        <a:solidFill>
                          <a:srgbClr val="000000"/>
                        </a:solidFill>
                        <a:latin typeface="Arial" pitchFamily="34" charset="0"/>
                        <a:ea typeface="宋体" charset="0"/>
                        <a:cs typeface="Arial"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3246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8" name="矩形"/>
          <p:cNvSpPr>
            <a:spLocks/>
          </p:cNvSpPr>
          <p:nvPr/>
        </p:nvSpPr>
        <p:spPr>
          <a:xfrm>
            <a:off x="1219200" y="1676400"/>
            <a:ext cx="4419600" cy="3558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charset="0"/>
                <a:cs typeface="Arial" pitchFamily="34" charset="0"/>
              </a:rPr>
              <a:t>6) </a:t>
            </a:r>
            <a:r>
              <a:rPr lang="en-US" altLang="zh-CN" sz="1800" b="0" i="0" u="sng" strike="noStrike" kern="1200" cap="none" spc="0" baseline="0">
                <a:solidFill>
                  <a:schemeClr val="tx1"/>
                </a:solidFill>
                <a:latin typeface="Arial" pitchFamily="34" charset="0"/>
                <a:ea typeface="宋体" charset="0"/>
                <a:cs typeface="Arial" pitchFamily="34" charset="0"/>
              </a:rPr>
              <a:t>Graph</a:t>
            </a:r>
          </a:p>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Arial" pitchFamily="34" charset="0"/>
                <a:ea typeface="宋体" charset="0"/>
                <a:cs typeface="Arial" pitchFamily="34" charset="0"/>
              </a:rPr>
              <a:t>Data Visualisation</a:t>
            </a:r>
          </a:p>
          <a:p>
            <a:pPr marL="285750" indent="-285750" algn="l">
              <a:lnSpc>
                <a:spcPct val="100000"/>
              </a:lnSpc>
              <a:spcBef>
                <a:spcPts val="0"/>
              </a:spcBef>
              <a:spcAft>
                <a:spcPts val="0"/>
              </a:spcAft>
              <a:buFont typeface="Wingdings" pitchFamily="2" charset="2"/>
              <a:buChar char="v"/>
            </a:pPr>
            <a:r>
              <a:rPr lang="en-US" altLang="zh-CN" sz="1800" b="0" i="0" u="sng" strike="noStrike" kern="1200" cap="none" spc="0" baseline="0">
                <a:solidFill>
                  <a:schemeClr val="tx1"/>
                </a:solidFill>
                <a:latin typeface="Arial" pitchFamily="34" charset="0"/>
                <a:ea typeface="宋体" charset="0"/>
                <a:cs typeface="Arial" pitchFamily="34" charset="0"/>
              </a:rPr>
              <a:t>Features/Columns Used</a:t>
            </a:r>
          </a:p>
          <a:p>
            <a:pPr marL="342900" indent="-342900" algn="l">
              <a:lnSpc>
                <a:spcPct val="100000"/>
              </a:lnSpc>
              <a:spcBef>
                <a:spcPts val="0"/>
              </a:spcBef>
              <a:spcAft>
                <a:spcPts val="0"/>
              </a:spcAft>
              <a:buFont typeface="Courier New" pitchFamily="49" charset="0"/>
              <a:buChar char="o"/>
            </a:pPr>
            <a:r>
              <a:rPr lang="en-US" altLang="zh-CN" sz="1800" b="0" i="0" u="none" strike="noStrike" kern="1200" cap="none" spc="0" baseline="0">
                <a:solidFill>
                  <a:schemeClr val="tx1"/>
                </a:solidFill>
                <a:latin typeface="Arial" pitchFamily="34" charset="0"/>
                <a:ea typeface="宋体" charset="0"/>
                <a:cs typeface="Arial" pitchFamily="34" charset="0"/>
              </a:rPr>
              <a:t>Employee Performance Level</a:t>
            </a:r>
          </a:p>
          <a:p>
            <a:pPr marL="342900" indent="-342900" algn="l">
              <a:lnSpc>
                <a:spcPct val="100000"/>
              </a:lnSpc>
              <a:spcBef>
                <a:spcPts val="0"/>
              </a:spcBef>
              <a:spcAft>
                <a:spcPts val="0"/>
              </a:spcAft>
              <a:buFont typeface="Courier New" pitchFamily="49" charset="0"/>
              <a:buChar char="o"/>
            </a:pPr>
            <a:r>
              <a:rPr lang="en-US" altLang="zh-CN" sz="1800" b="0" i="0" u="none" strike="noStrike" kern="1200" cap="none" spc="0" baseline="0">
                <a:solidFill>
                  <a:schemeClr val="tx1"/>
                </a:solidFill>
                <a:latin typeface="Arial" pitchFamily="34" charset="0"/>
                <a:ea typeface="宋体" charset="0"/>
                <a:cs typeface="Arial" pitchFamily="34" charset="0"/>
              </a:rPr>
              <a:t>Current Employee Ratings</a:t>
            </a:r>
          </a:p>
          <a:p>
            <a:pPr marL="342900" indent="-342900" algn="l">
              <a:lnSpc>
                <a:spcPct val="100000"/>
              </a:lnSpc>
              <a:spcBef>
                <a:spcPts val="0"/>
              </a:spcBef>
              <a:spcAft>
                <a:spcPts val="0"/>
              </a:spcAft>
              <a:buFont typeface="Courier New" pitchFamily="49" charset="0"/>
              <a:buChar char="o"/>
            </a:pPr>
            <a:r>
              <a:rPr lang="en-US" altLang="zh-CN" sz="1800" b="0" i="0" u="none" strike="noStrike" kern="1200" cap="none" spc="0" baseline="0">
                <a:solidFill>
                  <a:schemeClr val="tx1"/>
                </a:solidFill>
                <a:latin typeface="Arial" pitchFamily="34" charset="0"/>
                <a:ea typeface="宋体" charset="0"/>
                <a:cs typeface="Arial" pitchFamily="34" charset="0"/>
              </a:rPr>
              <a:t>Department Type</a:t>
            </a:r>
          </a:p>
          <a:p>
            <a:pPr marL="342900" indent="-342900" algn="l">
              <a:lnSpc>
                <a:spcPct val="100000"/>
              </a:lnSpc>
              <a:spcBef>
                <a:spcPts val="0"/>
              </a:spcBef>
              <a:spcAft>
                <a:spcPts val="0"/>
              </a:spcAft>
              <a:buFont typeface="Courier New" pitchFamily="49" charset="0"/>
              <a:buChar char="o"/>
            </a:pPr>
            <a:r>
              <a:rPr lang="en-US" altLang="zh-CN" sz="1800" b="0" i="0" u="none" strike="noStrike" kern="1200" cap="none" spc="0" baseline="0">
                <a:solidFill>
                  <a:schemeClr val="tx1"/>
                </a:solidFill>
                <a:latin typeface="Arial" pitchFamily="34" charset="0"/>
                <a:ea typeface="宋体" charset="0"/>
                <a:cs typeface="Arial" pitchFamily="34" charset="0"/>
              </a:rPr>
              <a:t>Division</a:t>
            </a:r>
          </a:p>
          <a:p>
            <a:pPr marL="342900" indent="-342900" algn="l">
              <a:lnSpc>
                <a:spcPct val="100000"/>
              </a:lnSpc>
              <a:spcBef>
                <a:spcPts val="0"/>
              </a:spcBef>
              <a:spcAft>
                <a:spcPts val="0"/>
              </a:spcAft>
              <a:buFont typeface="Courier New" pitchFamily="49" charset="0"/>
              <a:buChar char="o"/>
            </a:pPr>
            <a:r>
              <a:rPr lang="en-US" altLang="zh-CN" sz="1800" b="0" i="0" u="none" strike="noStrike" kern="1200" cap="none" spc="0" baseline="0">
                <a:solidFill>
                  <a:schemeClr val="tx1"/>
                </a:solidFill>
                <a:latin typeface="Arial" pitchFamily="34" charset="0"/>
                <a:ea typeface="宋体" charset="0"/>
                <a:cs typeface="Arial" pitchFamily="34" charset="0"/>
              </a:rPr>
              <a:t>Job Function</a:t>
            </a:r>
          </a:p>
          <a:p>
            <a:pPr marL="342900" indent="-342900" algn="l">
              <a:lnSpc>
                <a:spcPct val="100000"/>
              </a:lnSpc>
              <a:spcBef>
                <a:spcPts val="0"/>
              </a:spcBef>
              <a:spcAft>
                <a:spcPts val="0"/>
              </a:spcAft>
              <a:buFont typeface="Courier New" pitchFamily="49" charset="0"/>
              <a:buChar char="o"/>
            </a:pPr>
            <a:r>
              <a:rPr lang="en-US" altLang="zh-CN" sz="1800" b="0" i="0" u="none" strike="noStrike" kern="1200" cap="none" spc="0" baseline="0">
                <a:solidFill>
                  <a:schemeClr val="tx1"/>
                </a:solidFill>
                <a:latin typeface="Arial" pitchFamily="34" charset="0"/>
                <a:ea typeface="宋体" charset="0"/>
                <a:cs typeface="Arial" pitchFamily="34" charset="0"/>
              </a:rPr>
              <a:t>Employee ID</a:t>
            </a:r>
          </a:p>
          <a:p>
            <a:pPr marL="342900" indent="-342900" algn="l">
              <a:lnSpc>
                <a:spcPct val="100000"/>
              </a:lnSpc>
              <a:spcBef>
                <a:spcPts val="0"/>
              </a:spcBef>
              <a:spcAft>
                <a:spcPts val="0"/>
              </a:spcAft>
              <a:buFont typeface="Courier New" pitchFamily="49" charset="0"/>
              <a:buChar char="o"/>
            </a:pPr>
            <a:r>
              <a:rPr lang="en-US" altLang="zh-CN" sz="1800" b="0" i="0" u="none" strike="noStrike" kern="1200" cap="none" spc="0" baseline="0">
                <a:solidFill>
                  <a:schemeClr val="tx1"/>
                </a:solidFill>
                <a:latin typeface="Arial" pitchFamily="34" charset="0"/>
                <a:ea typeface="宋体" charset="0"/>
                <a:cs typeface="Arial" pitchFamily="34" charset="0"/>
              </a:rPr>
              <a:t>Employee First Name</a:t>
            </a:r>
          </a:p>
          <a:p>
            <a:pPr marL="342900" indent="-342900" algn="l">
              <a:lnSpc>
                <a:spcPct val="100000"/>
              </a:lnSpc>
              <a:spcBef>
                <a:spcPts val="0"/>
              </a:spcBef>
              <a:spcAft>
                <a:spcPts val="0"/>
              </a:spcAft>
              <a:buFont typeface="Courier New" pitchFamily="49" charset="0"/>
              <a:buChar char="o"/>
            </a:pPr>
            <a:r>
              <a:rPr lang="en-US" altLang="zh-CN" sz="1800" b="0" i="0" u="none" strike="noStrike" kern="1200" cap="none" spc="0" baseline="0">
                <a:solidFill>
                  <a:schemeClr val="tx1"/>
                </a:solidFill>
                <a:latin typeface="Arial" pitchFamily="34" charset="0"/>
                <a:ea typeface="宋体" charset="0"/>
                <a:cs typeface="Arial" pitchFamily="34" charset="0"/>
              </a:rPr>
              <a:t>Employee Last Name </a:t>
            </a:r>
          </a:p>
          <a:p>
            <a:pPr marL="342900" indent="-342900" algn="l">
              <a:lnSpc>
                <a:spcPct val="100000"/>
              </a:lnSpc>
              <a:spcBef>
                <a:spcPts val="0"/>
              </a:spcBef>
              <a:spcAft>
                <a:spcPts val="0"/>
              </a:spcAft>
              <a:buFont typeface="Courier New" pitchFamily="49" charset="0"/>
              <a:buChar char="o"/>
            </a:pPr>
            <a:r>
              <a:rPr lang="en-US" altLang="zh-CN" sz="1800" b="0" i="0" u="none" strike="noStrike" kern="1200" cap="none" spc="0" baseline="0">
                <a:solidFill>
                  <a:schemeClr val="tx1"/>
                </a:solidFill>
                <a:latin typeface="Arial" pitchFamily="34" charset="0"/>
                <a:ea typeface="宋体" charset="0"/>
                <a:cs typeface="Arial" pitchFamily="34" charset="0"/>
              </a:rPr>
              <a:t>Employee Status</a:t>
            </a: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charset="0"/>
              <a:ea typeface="宋体" charset="0"/>
              <a:cs typeface="Calibri" charset="0"/>
            </a:endParaRPr>
          </a:p>
        </p:txBody>
      </p:sp>
      <p:sp>
        <p:nvSpPr>
          <p:cNvPr id="179"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graphicFrame>
        <p:nvGraphicFramePr>
          <p:cNvPr id="180" name="图表"/>
          <p:cNvGraphicFramePr/>
          <p:nvPr/>
        </p:nvGraphicFramePr>
        <p:xfrm>
          <a:off x="5181599" y="1600200"/>
          <a:ext cx="3581399" cy="33591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69648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82" name="曲线"/>
          <p:cNvSpPr>
            <a:spLocks/>
          </p:cNvSpPr>
          <p:nvPr/>
        </p:nvSpPr>
        <p:spPr>
          <a:xfrm>
            <a:off x="9377362" y="182880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83"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84"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85" name="文本框"/>
          <p:cNvSpPr>
            <a:spLocks noGrp="1"/>
          </p:cNvSpPr>
          <p:nvPr>
            <p:ph type="title"/>
          </p:nvPr>
        </p:nvSpPr>
        <p:spPr>
          <a:xfrm>
            <a:off x="755332" y="385444"/>
            <a:ext cx="243713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86"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13</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187" name="图表"/>
          <p:cNvGraphicFramePr/>
          <p:nvPr/>
        </p:nvGraphicFramePr>
        <p:xfrm>
          <a:off x="2286000" y="1676400"/>
          <a:ext cx="5334000" cy="440054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15657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88" name="图表"/>
          <p:cNvGraphicFramePr/>
          <p:nvPr/>
        </p:nvGraphicFramePr>
        <p:xfrm>
          <a:off x="1905000" y="1600200"/>
          <a:ext cx="61722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189" name="矩形"/>
          <p:cNvSpPr>
            <a:spLocks/>
          </p:cNvSpPr>
          <p:nvPr/>
        </p:nvSpPr>
        <p:spPr>
          <a:xfrm>
            <a:off x="755332" y="385444"/>
            <a:ext cx="243713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Tree>
    <p:extLst>
      <p:ext uri="{BB962C8B-B14F-4D97-AF65-F5344CB8AC3E}">
        <p14:creationId xmlns:p14="http://schemas.microsoft.com/office/powerpoint/2010/main" val="1376512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0"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91" name="矩形"/>
          <p:cNvSpPr>
            <a:spLocks/>
          </p:cNvSpPr>
          <p:nvPr/>
        </p:nvSpPr>
        <p:spPr>
          <a:xfrm>
            <a:off x="838200" y="1371600"/>
            <a:ext cx="7543800" cy="42252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宋体" charset="0"/>
                <a:cs typeface="Arial" pitchFamily="34" charset="0"/>
              </a:rPr>
              <a:t>                                              While comparing the performance of the employees, the number of employees are higher in number in average performing category. High level and very high level employees are very few in number. So, the management should motivate the average performing employees to perform better and be effective. They can motivate these employees by giving them different levels of tasks based on their performance and strength. </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宋体" charset="0"/>
                <a:cs typeface="Arial" pitchFamily="34" charset="0"/>
              </a:rPr>
              <a:t>                                               To conclude, medium performing employees are large in number. We need to motivate them for a better outcome. There are ups and downs in the performance of the employees.  High Level performing employees in WBL Business Unit are more in number when compared to other departments.</a:t>
            </a:r>
            <a:endParaRPr lang="zh-CN" altLang="en-US" sz="2000" b="0" i="0" u="none" strike="noStrike" kern="1200" cap="none" spc="0" baseline="0">
              <a:solidFill>
                <a:schemeClr val="tx1"/>
              </a:solidFill>
              <a:latin typeface="Arial" pitchFamily="34" charset="0"/>
              <a:ea typeface="宋体" charset="0"/>
              <a:cs typeface="Arial" pitchFamily="34" charset="0"/>
            </a:endParaRPr>
          </a:p>
        </p:txBody>
      </p:sp>
    </p:spTree>
    <p:extLst>
      <p:ext uri="{BB962C8B-B14F-4D97-AF65-F5344CB8AC3E}">
        <p14:creationId xmlns:p14="http://schemas.microsoft.com/office/powerpoint/2010/main" val="229786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097481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8063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94338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08"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1"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2"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13"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4" name="矩形"/>
          <p:cNvSpPr>
            <a:spLocks/>
          </p:cNvSpPr>
          <p:nvPr/>
        </p:nvSpPr>
        <p:spPr>
          <a:xfrm>
            <a:off x="990600" y="2418100"/>
            <a:ext cx="5781675" cy="33394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Arial" pitchFamily="34" charset="0"/>
                <a:ea typeface="宋体" charset="0"/>
                <a:cs typeface="Arial" pitchFamily="34" charset="0"/>
              </a:rPr>
              <a:t>For the growth of an organisation, employee’s performance is crucial.</a:t>
            </a: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Arial" pitchFamily="34" charset="0"/>
                <a:ea typeface="宋体" charset="0"/>
                <a:cs typeface="Arial" pitchFamily="34" charset="0"/>
              </a:rPr>
              <a:t>For better performance; promotion, increments and appreciation are received.</a:t>
            </a: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Arial" pitchFamily="34" charset="0"/>
                <a:ea typeface="宋体" charset="0"/>
                <a:cs typeface="Arial" pitchFamily="34" charset="0"/>
              </a:rPr>
              <a:t>For lesser performance, employees are motivated to do in a better and effective manner.</a:t>
            </a: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Arial" pitchFamily="34" charset="0"/>
                <a:ea typeface="宋体" charset="0"/>
                <a:cs typeface="Arial" pitchFamily="34" charset="0"/>
              </a:rPr>
              <a:t>To find out the better and lesser performers, it is required to do Employee Data Analysis on the performance of the employees.</a:t>
            </a: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Arial" pitchFamily="34" charset="0"/>
              <a:ea typeface="宋体" charset="0"/>
              <a:cs typeface="Arial" pitchFamily="34" charset="0"/>
            </a:endParaRPr>
          </a:p>
        </p:txBody>
      </p:sp>
    </p:spTree>
    <p:extLst>
      <p:ext uri="{BB962C8B-B14F-4D97-AF65-F5344CB8AC3E}">
        <p14:creationId xmlns:p14="http://schemas.microsoft.com/office/powerpoint/2010/main" val="1839712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7"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19"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0"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1"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3" name="矩形"/>
          <p:cNvSpPr>
            <a:spLocks/>
          </p:cNvSpPr>
          <p:nvPr/>
        </p:nvSpPr>
        <p:spPr>
          <a:xfrm>
            <a:off x="739774" y="2286000"/>
            <a:ext cx="5737225" cy="33394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                                             </a:t>
            </a:r>
            <a:r>
              <a:rPr lang="en-US" altLang="zh-CN" sz="2000" b="0" i="0" u="none" strike="noStrike" kern="1200" cap="none" spc="0" baseline="0">
                <a:solidFill>
                  <a:schemeClr val="tx1"/>
                </a:solidFill>
                <a:latin typeface="Arial" pitchFamily="34" charset="0"/>
                <a:ea typeface="宋体" charset="0"/>
                <a:cs typeface="Arial" pitchFamily="34" charset="0"/>
              </a:rPr>
              <a:t>Analysing the performance of the employee by considering various factors like gender, rating, performance core, achievements is called </a:t>
            </a:r>
            <a:r>
              <a:rPr lang="en-US" altLang="zh-CN" sz="2000" b="1" i="0" u="none" strike="noStrike" kern="1200" cap="none" spc="0" baseline="0">
                <a:solidFill>
                  <a:schemeClr val="tx1"/>
                </a:solidFill>
                <a:latin typeface="Arial" pitchFamily="34" charset="0"/>
                <a:ea typeface="宋体" charset="0"/>
                <a:cs typeface="Arial" pitchFamily="34" charset="0"/>
              </a:rPr>
              <a:t>Employee Data (Performance) Analysis.</a:t>
            </a:r>
            <a:r>
              <a:rPr lang="en-US" altLang="zh-CN" sz="2000" b="0" i="0" u="none" strike="noStrike" kern="1200" cap="none" spc="0" baseline="0">
                <a:solidFill>
                  <a:schemeClr val="tx1"/>
                </a:solidFill>
                <a:latin typeface="Arial" pitchFamily="34" charset="0"/>
                <a:ea typeface="宋体" charset="0"/>
                <a:cs typeface="Arial" pitchFamily="34" charset="0"/>
              </a:rPr>
              <a:t> It is helpful in identifying the trends and patterns of different categories of employees like high, medium and low. Employee Performance Analysis helps in identifying weak performers and motivating them to become great performers by focusing on them.</a:t>
            </a:r>
            <a:endParaRPr lang="zh-CN" altLang="en-US" sz="2000" b="0" i="0" u="none" strike="noStrike" kern="1200" cap="none" spc="0" baseline="0">
              <a:solidFill>
                <a:schemeClr val="tx1"/>
              </a:solidFill>
              <a:latin typeface="Arial" pitchFamily="34" charset="0"/>
              <a:ea typeface="宋体" charset="0"/>
              <a:cs typeface="Arial" pitchFamily="34" charset="0"/>
            </a:endParaRPr>
          </a:p>
        </p:txBody>
      </p:sp>
    </p:spTree>
    <p:extLst>
      <p:ext uri="{BB962C8B-B14F-4D97-AF65-F5344CB8AC3E}">
        <p14:creationId xmlns:p14="http://schemas.microsoft.com/office/powerpoint/2010/main" val="1446905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5" name="曲线"/>
          <p:cNvSpPr>
            <a:spLocks/>
          </p:cNvSpPr>
          <p:nvPr/>
        </p:nvSpPr>
        <p:spPr>
          <a:xfrm>
            <a:off x="9286874" y="1996431"/>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27" name="文本框"/>
          <p:cNvSpPr>
            <a:spLocks noGrp="1"/>
          </p:cNvSpPr>
          <p:nvPr>
            <p:ph type="title"/>
          </p:nvPr>
        </p:nvSpPr>
        <p:spPr>
          <a:xfrm>
            <a:off x="699452" y="832368"/>
            <a:ext cx="501459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28"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29"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0" name="矩形"/>
          <p:cNvSpPr>
            <a:spLocks/>
          </p:cNvSpPr>
          <p:nvPr/>
        </p:nvSpPr>
        <p:spPr>
          <a:xfrm>
            <a:off x="699452" y="1650525"/>
            <a:ext cx="6819899" cy="9772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宋体" charset="0"/>
                <a:cs typeface="Arial" pitchFamily="34" charset="0"/>
              </a:rPr>
              <a:t>End users are those who get benefited from the employee data/performance analysis. Given below is a chart of end users of an organisation.</a:t>
            </a:r>
            <a:endParaRPr lang="zh-CN" altLang="en-US" sz="2000" b="0" i="0" u="none" strike="noStrike" kern="1200" cap="none" spc="0" baseline="0">
              <a:solidFill>
                <a:schemeClr val="tx1"/>
              </a:solidFill>
              <a:latin typeface="Arial" pitchFamily="34" charset="0"/>
              <a:ea typeface="宋体" charset="0"/>
              <a:cs typeface="Arial" pitchFamily="34" charset="0"/>
            </a:endParaRPr>
          </a:p>
        </p:txBody>
      </p:sp>
      <p:pic>
        <p:nvPicPr>
          <p:cNvPr id="131" name="图片"/>
          <p:cNvPicPr>
            <a:picLocks noChangeAspect="1"/>
          </p:cNvPicPr>
          <p:nvPr/>
        </p:nvPicPr>
        <p:blipFill>
          <a:blip r:embed="rId4" cstate="print"/>
          <a:srcRect l="5556" t="6666" r="5556" b="7778"/>
          <a:stretch>
            <a:fillRect/>
          </a:stretch>
        </p:blipFill>
        <p:spPr>
          <a:xfrm>
            <a:off x="2057400" y="2966184"/>
            <a:ext cx="4830782" cy="2906017"/>
          </a:xfrm>
          <a:prstGeom prst="rect">
            <a:avLst/>
          </a:prstGeom>
          <a:noFill/>
          <a:ln w="12700" cap="flat" cmpd="sng">
            <a:noFill/>
            <a:prstDash val="solid"/>
            <a:miter/>
          </a:ln>
        </p:spPr>
      </p:pic>
    </p:spTree>
    <p:extLst>
      <p:ext uri="{BB962C8B-B14F-4D97-AF65-F5344CB8AC3E}">
        <p14:creationId xmlns:p14="http://schemas.microsoft.com/office/powerpoint/2010/main" val="276064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2" name="图片"/>
          <p:cNvPicPr>
            <a:picLocks/>
          </p:cNvPicPr>
          <p:nvPr/>
        </p:nvPicPr>
        <p:blipFill>
          <a:blip r:embed="rId3" cstate="print"/>
          <a:stretch>
            <a:fillRect/>
          </a:stretch>
        </p:blipFill>
        <p:spPr>
          <a:xfrm>
            <a:off x="0" y="2362200"/>
            <a:ext cx="1312379" cy="2763520"/>
          </a:xfrm>
          <a:prstGeom prst="rect">
            <a:avLst/>
          </a:prstGeom>
          <a:noFill/>
          <a:ln w="12700" cap="flat" cmpd="sng">
            <a:noFill/>
            <a:prstDash val="solid"/>
            <a:miter/>
          </a:ln>
        </p:spPr>
      </p:pic>
      <p:sp>
        <p:nvSpPr>
          <p:cNvPr id="13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4" name="曲线"/>
          <p:cNvSpPr>
            <a:spLocks/>
          </p:cNvSpPr>
          <p:nvPr/>
        </p:nvSpPr>
        <p:spPr>
          <a:xfrm>
            <a:off x="9377362" y="1716157"/>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558165" y="857885"/>
            <a:ext cx="9763125" cy="49911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ctr">
              <a:lnSpc>
                <a:spcPct val="100000"/>
              </a:lnSpc>
              <a:spcBef>
                <a:spcPts val="104"/>
              </a:spcBef>
              <a:spcAft>
                <a:spcPts val="0"/>
              </a:spcAft>
              <a:buNone/>
            </a:pPr>
            <a:r>
              <a:rPr lang="en-US" altLang="zh-CN" sz="3200" b="1" i="0" u="none" strike="noStrike" kern="0" cap="none" spc="10" baseline="0">
                <a:solidFill>
                  <a:schemeClr val="tx1"/>
                </a:solidFill>
                <a:latin typeface="Trebuchet MS" charset="0"/>
                <a:ea typeface="宋体" charset="0"/>
                <a:cs typeface="Trebuchet MS" charset="0"/>
              </a:rPr>
              <a:t>O</a:t>
            </a:r>
            <a:r>
              <a:rPr lang="en-US" altLang="zh-CN" sz="3200" b="1" i="0" u="none" strike="noStrike" kern="0" cap="none" spc="25" baseline="0">
                <a:solidFill>
                  <a:schemeClr val="tx1"/>
                </a:solidFill>
                <a:latin typeface="Trebuchet MS" charset="0"/>
                <a:ea typeface="宋体" charset="0"/>
                <a:cs typeface="Trebuchet MS" charset="0"/>
              </a:rPr>
              <a:t>U</a:t>
            </a:r>
            <a:r>
              <a:rPr lang="en-US" altLang="zh-CN" sz="3200" b="1" i="0" u="none" strike="noStrike" kern="0" cap="none" spc="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 </a:t>
            </a:r>
            <a:r>
              <a:rPr lang="en-US" altLang="zh-CN" sz="3200" b="1" i="0" u="none" strike="noStrike" kern="0" cap="none" spc="25" baseline="0">
                <a:solidFill>
                  <a:schemeClr val="tx1"/>
                </a:solidFill>
                <a:latin typeface="Trebuchet MS" charset="0"/>
                <a:ea typeface="宋体" charset="0"/>
                <a:cs typeface="Trebuchet MS" charset="0"/>
              </a:rPr>
              <a:t>S</a:t>
            </a:r>
            <a:r>
              <a:rPr lang="en-US" altLang="zh-CN" sz="3200" b="1" i="0" u="none" strike="noStrike" kern="0" cap="none" spc="10" baseline="0">
                <a:solidFill>
                  <a:schemeClr val="tx1"/>
                </a:solidFill>
                <a:latin typeface="Trebuchet MS" charset="0"/>
                <a:ea typeface="宋体" charset="0"/>
                <a:cs typeface="Trebuchet MS" charset="0"/>
              </a:rPr>
              <a:t>O</a:t>
            </a:r>
            <a:r>
              <a:rPr lang="en-US" altLang="zh-CN" sz="3200" b="1" i="0" u="none" strike="noStrike" kern="0" cap="none" spc="25" baseline="0">
                <a:solidFill>
                  <a:schemeClr val="tx1"/>
                </a:solidFill>
                <a:latin typeface="Trebuchet MS" charset="0"/>
                <a:ea typeface="宋体" charset="0"/>
                <a:cs typeface="Trebuchet MS" charset="0"/>
              </a:rPr>
              <a:t>LU</a:t>
            </a:r>
            <a:r>
              <a:rPr lang="en-US" altLang="zh-CN" sz="3200" b="1" i="0" u="none" strike="noStrike" kern="0" cap="none" spc="-35" baseline="0">
                <a:solidFill>
                  <a:schemeClr val="tx1"/>
                </a:solidFill>
                <a:latin typeface="Trebuchet MS" charset="0"/>
                <a:ea typeface="宋体" charset="0"/>
                <a:cs typeface="Trebuchet MS" charset="0"/>
              </a:rPr>
              <a:t>T</a:t>
            </a:r>
            <a:r>
              <a:rPr lang="en-US" altLang="zh-CN" sz="3200" b="1" i="0" u="none" strike="noStrike" kern="0" cap="none" spc="-30" baseline="0">
                <a:solidFill>
                  <a:schemeClr val="tx1"/>
                </a:solidFill>
                <a:latin typeface="Trebuchet MS" charset="0"/>
                <a:ea typeface="宋体" charset="0"/>
                <a:cs typeface="Trebuchet MS" charset="0"/>
              </a:rPr>
              <a:t>I</a:t>
            </a:r>
            <a:r>
              <a:rPr lang="en-US" altLang="zh-CN" sz="3200" b="1" i="0" u="none" strike="noStrike" kern="0" cap="none" spc="10" baseline="0">
                <a:solidFill>
                  <a:schemeClr val="tx1"/>
                </a:solidFill>
                <a:latin typeface="Trebuchet MS" charset="0"/>
                <a:ea typeface="宋体" charset="0"/>
                <a:cs typeface="Trebuchet MS" charset="0"/>
              </a:rPr>
              <a:t>O</a:t>
            </a:r>
            <a:r>
              <a:rPr lang="en-US" altLang="zh-CN" sz="3200" b="1" i="0" u="none" strike="noStrike" kern="0" cap="none" spc="0" baseline="0">
                <a:solidFill>
                  <a:schemeClr val="tx1"/>
                </a:solidFill>
                <a:latin typeface="Trebuchet MS" charset="0"/>
                <a:ea typeface="宋体" charset="0"/>
                <a:cs typeface="Trebuchet MS" charset="0"/>
              </a:rPr>
              <a:t>N</a:t>
            </a:r>
            <a:r>
              <a:rPr lang="en-US" altLang="zh-CN" sz="3200" b="1" i="0" u="none" strike="noStrike" kern="0" cap="none" spc="-345" baseline="0">
                <a:solidFill>
                  <a:schemeClr val="tx1"/>
                </a:solidFill>
                <a:latin typeface="Trebuchet MS" charset="0"/>
                <a:ea typeface="宋体" charset="0"/>
                <a:cs typeface="Trebuchet MS" charset="0"/>
              </a:rPr>
              <a:t> </a:t>
            </a:r>
            <a:r>
              <a:rPr lang="en-US" altLang="zh-CN" sz="3200" b="1" i="0" u="none" strike="noStrike" kern="0" cap="none" spc="-35" baseline="0">
                <a:solidFill>
                  <a:schemeClr val="tx1"/>
                </a:solidFill>
                <a:latin typeface="Trebuchet MS" charset="0"/>
                <a:ea typeface="宋体" charset="0"/>
                <a:cs typeface="Trebuchet MS" charset="0"/>
              </a:rPr>
              <a:t>A</a:t>
            </a:r>
            <a:r>
              <a:rPr lang="en-US" altLang="zh-CN" sz="3200" b="1" i="0" u="none" strike="noStrike" kern="0" cap="none" spc="-5" baseline="0">
                <a:solidFill>
                  <a:schemeClr val="tx1"/>
                </a:solidFill>
                <a:latin typeface="Trebuchet MS" charset="0"/>
                <a:ea typeface="宋体" charset="0"/>
                <a:cs typeface="Trebuchet MS" charset="0"/>
              </a:rPr>
              <a:t>N</a:t>
            </a:r>
            <a:r>
              <a:rPr lang="en-US" altLang="zh-CN" sz="3200" b="1" i="0" u="none" strike="noStrike" kern="0" cap="none" spc="0" baseline="0">
                <a:solidFill>
                  <a:schemeClr val="tx1"/>
                </a:solidFill>
                <a:latin typeface="Trebuchet MS" charset="0"/>
                <a:ea typeface="宋体" charset="0"/>
                <a:cs typeface="Trebuchet MS" charset="0"/>
              </a:rPr>
              <a:t>D</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30" baseline="0">
                <a:solidFill>
                  <a:schemeClr val="tx1"/>
                </a:solidFill>
                <a:latin typeface="Trebuchet MS" charset="0"/>
                <a:ea typeface="宋体" charset="0"/>
                <a:cs typeface="Trebuchet MS" charset="0"/>
              </a:rPr>
              <a:t>I</a:t>
            </a:r>
            <a:r>
              <a:rPr lang="en-US" altLang="zh-CN" sz="3200" b="1" i="0" u="none" strike="noStrike" kern="0" cap="none" spc="-35" baseline="0">
                <a:solidFill>
                  <a:schemeClr val="tx1"/>
                </a:solidFill>
                <a:latin typeface="Trebuchet MS" charset="0"/>
                <a:ea typeface="宋体" charset="0"/>
                <a:cs typeface="Trebuchet MS" charset="0"/>
              </a:rPr>
              <a:t>T</a:t>
            </a:r>
            <a:r>
              <a:rPr lang="en-US" altLang="zh-CN" sz="3200" b="1" i="0" u="none" strike="noStrike" kern="0" cap="none" spc="0" baseline="0">
                <a:solidFill>
                  <a:schemeClr val="tx1"/>
                </a:solidFill>
                <a:latin typeface="Trebuchet MS" charset="0"/>
                <a:ea typeface="宋体" charset="0"/>
                <a:cs typeface="Trebuchet MS" charset="0"/>
              </a:rPr>
              <a:t>S</a:t>
            </a:r>
            <a:r>
              <a:rPr lang="en-US" altLang="zh-CN" sz="3200" b="1" i="0" u="none" strike="noStrike" kern="0" cap="none" spc="60" baseline="0">
                <a:solidFill>
                  <a:schemeClr val="tx1"/>
                </a:solidFill>
                <a:latin typeface="Trebuchet MS" charset="0"/>
                <a:ea typeface="宋体" charset="0"/>
                <a:cs typeface="Trebuchet MS" charset="0"/>
              </a:rPr>
              <a:t> </a:t>
            </a:r>
            <a:r>
              <a:rPr lang="en-US" altLang="zh-CN" sz="3200" b="1" i="0" u="none" strike="noStrike" kern="0" cap="none" spc="-295" baseline="0">
                <a:solidFill>
                  <a:schemeClr val="tx1"/>
                </a:solidFill>
                <a:latin typeface="Trebuchet MS" charset="0"/>
                <a:ea typeface="宋体" charset="0"/>
                <a:cs typeface="Trebuchet MS" charset="0"/>
              </a:rPr>
              <a:t>V</a:t>
            </a:r>
            <a:r>
              <a:rPr lang="en-US" altLang="zh-CN" sz="3200" b="1" i="0" u="none" strike="noStrike" kern="0" cap="none" spc="-35" baseline="0">
                <a:solidFill>
                  <a:schemeClr val="tx1"/>
                </a:solidFill>
                <a:latin typeface="Trebuchet MS" charset="0"/>
                <a:ea typeface="宋体" charset="0"/>
                <a:cs typeface="Trebuchet MS" charset="0"/>
              </a:rPr>
              <a:t>A</a:t>
            </a:r>
            <a:r>
              <a:rPr lang="en-US" altLang="zh-CN" sz="3200" b="1" i="0" u="none" strike="noStrike" kern="0" cap="none" spc="25" baseline="0">
                <a:solidFill>
                  <a:schemeClr val="tx1"/>
                </a:solidFill>
                <a:latin typeface="Trebuchet MS" charset="0"/>
                <a:ea typeface="宋体" charset="0"/>
                <a:cs typeface="Trebuchet MS" charset="0"/>
              </a:rPr>
              <a:t>LU</a:t>
            </a:r>
            <a:r>
              <a:rPr lang="en-US" altLang="zh-CN" sz="3200" b="1" i="0" u="none" strike="noStrike" kern="0" cap="none" spc="0" baseline="0">
                <a:solidFill>
                  <a:schemeClr val="tx1"/>
                </a:solidFill>
                <a:latin typeface="Trebuchet MS" charset="0"/>
                <a:ea typeface="宋体" charset="0"/>
                <a:cs typeface="Trebuchet MS" charset="0"/>
              </a:rPr>
              <a:t>E</a:t>
            </a:r>
            <a:r>
              <a:rPr lang="en-US" altLang="zh-CN" sz="3200" b="1" i="0" u="none" strike="noStrike" kern="0" cap="none" spc="-65" baseline="0">
                <a:solidFill>
                  <a:schemeClr val="tx1"/>
                </a:solidFill>
                <a:latin typeface="Trebuchet MS" charset="0"/>
                <a:ea typeface="宋体" charset="0"/>
                <a:cs typeface="Trebuchet MS" charset="0"/>
              </a:rPr>
              <a:t> </a:t>
            </a:r>
            <a:r>
              <a:rPr lang="en-US" altLang="zh-CN" sz="3200" b="1" i="0" u="none" strike="noStrike" kern="0" cap="none" spc="-15" baseline="0">
                <a:solidFill>
                  <a:schemeClr val="tx1"/>
                </a:solidFill>
                <a:latin typeface="Trebuchet MS" charset="0"/>
                <a:ea typeface="宋体" charset="0"/>
                <a:cs typeface="Trebuchet MS" charset="0"/>
              </a:rPr>
              <a:t>P</a:t>
            </a:r>
            <a:r>
              <a:rPr lang="en-US" altLang="zh-CN" sz="3200" b="1" i="0" u="none" strike="noStrike" kern="0" cap="none" spc="-30" baseline="0">
                <a:solidFill>
                  <a:schemeClr val="tx1"/>
                </a:solidFill>
                <a:latin typeface="Trebuchet MS" charset="0"/>
                <a:ea typeface="宋体" charset="0"/>
                <a:cs typeface="Trebuchet MS" charset="0"/>
              </a:rPr>
              <a:t>R</a:t>
            </a:r>
            <a:r>
              <a:rPr lang="en-US" altLang="zh-CN" sz="3200" b="1" i="0" u="none" strike="noStrike" kern="0" cap="none" spc="10" baseline="0">
                <a:solidFill>
                  <a:schemeClr val="tx1"/>
                </a:solidFill>
                <a:latin typeface="Trebuchet MS" charset="0"/>
                <a:ea typeface="宋体" charset="0"/>
                <a:cs typeface="Trebuchet MS" charset="0"/>
              </a:rPr>
              <a:t>O</a:t>
            </a:r>
            <a:r>
              <a:rPr lang="en-US" altLang="zh-CN" sz="3200" b="1" i="0" u="none" strike="noStrike" kern="0" cap="none" spc="-15" baseline="0">
                <a:solidFill>
                  <a:schemeClr val="tx1"/>
                </a:solidFill>
                <a:latin typeface="Trebuchet MS" charset="0"/>
                <a:ea typeface="宋体" charset="0"/>
                <a:cs typeface="Trebuchet MS" charset="0"/>
              </a:rPr>
              <a:t>P</a:t>
            </a:r>
            <a:r>
              <a:rPr lang="en-US" altLang="zh-CN" sz="3200" b="1" i="0" u="none" strike="noStrike" kern="0" cap="none" spc="10" baseline="0">
                <a:solidFill>
                  <a:schemeClr val="tx1"/>
                </a:solidFill>
                <a:latin typeface="Trebuchet MS" charset="0"/>
                <a:ea typeface="宋体" charset="0"/>
                <a:cs typeface="Trebuchet MS" charset="0"/>
              </a:rPr>
              <a:t>O</a:t>
            </a:r>
            <a:r>
              <a:rPr lang="en-US" altLang="zh-CN" sz="3200" b="1" i="0" u="none" strike="noStrike" kern="0" cap="none" spc="25" baseline="0">
                <a:solidFill>
                  <a:schemeClr val="tx1"/>
                </a:solidFill>
                <a:latin typeface="Trebuchet MS" charset="0"/>
                <a:ea typeface="宋体" charset="0"/>
                <a:cs typeface="Trebuchet MS" charset="0"/>
              </a:rPr>
              <a:t>S</a:t>
            </a:r>
            <a:r>
              <a:rPr lang="en-US" altLang="zh-CN" sz="3200" b="1" i="0" u="none" strike="noStrike" kern="0" cap="none" spc="-30" baseline="0">
                <a:solidFill>
                  <a:schemeClr val="tx1"/>
                </a:solidFill>
                <a:latin typeface="Trebuchet MS" charset="0"/>
                <a:ea typeface="宋体" charset="0"/>
                <a:cs typeface="Trebuchet MS" charset="0"/>
              </a:rPr>
              <a:t>I</a:t>
            </a:r>
            <a:r>
              <a:rPr lang="en-US" altLang="zh-CN" sz="3200" b="1" i="0" u="none" strike="noStrike" kern="0" cap="none" spc="-35" baseline="0">
                <a:solidFill>
                  <a:schemeClr val="tx1"/>
                </a:solidFill>
                <a:latin typeface="Trebuchet MS" charset="0"/>
                <a:ea typeface="宋体" charset="0"/>
                <a:cs typeface="Trebuchet MS" charset="0"/>
              </a:rPr>
              <a:t>T</a:t>
            </a:r>
            <a:r>
              <a:rPr lang="en-US" altLang="zh-CN" sz="3200" b="1" i="0" u="none" strike="noStrike" kern="0" cap="none" spc="-30" baseline="0">
                <a:solidFill>
                  <a:schemeClr val="tx1"/>
                </a:solidFill>
                <a:latin typeface="Trebuchet MS" charset="0"/>
                <a:ea typeface="宋体" charset="0"/>
                <a:cs typeface="Trebuchet MS" charset="0"/>
              </a:rPr>
              <a:t>I</a:t>
            </a:r>
            <a:r>
              <a:rPr lang="en-US" altLang="zh-CN" sz="3200" b="1" i="0" u="none" strike="noStrike" kern="0" cap="none" spc="10" baseline="0">
                <a:solidFill>
                  <a:schemeClr val="tx1"/>
                </a:solidFill>
                <a:latin typeface="Trebuchet MS" charset="0"/>
                <a:ea typeface="宋体" charset="0"/>
                <a:cs typeface="Trebuchet MS" charset="0"/>
              </a:rPr>
              <a:t>O</a:t>
            </a:r>
            <a:r>
              <a:rPr lang="en-US" altLang="zh-CN" sz="3200" b="1" i="0" u="none" strike="noStrike" kern="0" cap="none" spc="0" baseline="0">
                <a:solidFill>
                  <a:schemeClr val="tx1"/>
                </a:solidFill>
                <a:latin typeface="Trebuchet MS" charset="0"/>
                <a:ea typeface="宋体" charset="0"/>
                <a:cs typeface="Trebuchet MS" charset="0"/>
              </a:rPr>
              <a:t>N</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37"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8"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graphicFrame>
        <p:nvGraphicFramePr>
          <p:cNvPr id="139" name="Table"/>
          <p:cNvGraphicFramePr>
            <a:graphicFrameLocks noGrp="1"/>
          </p:cNvGraphicFramePr>
          <p:nvPr>
            <p:ph type="tbl"/>
          </p:nvPr>
        </p:nvGraphicFramePr>
        <p:xfrm>
          <a:off x="1787538" y="1994535"/>
          <a:ext cx="6917579" cy="3596639"/>
        </p:xfrm>
        <a:graphic>
          <a:graphicData uri="http://schemas.openxmlformats.org/drawingml/2006/table">
            <a:tbl>
              <a:tblPr bandRow="1">
                <a:noFill/>
              </a:tblPr>
              <a:tblGrid>
                <a:gridCol w="914395">
                  <a:extLst>
                    <a:ext uri="{9D8B030D-6E8A-4147-A177-3AD203B41FA5}">
                      <a16:colId xmlns:a16="http://schemas.microsoft.com/office/drawing/2014/main" val="20000"/>
                    </a:ext>
                  </a:extLst>
                </a:gridCol>
                <a:gridCol w="2314063">
                  <a:extLst>
                    <a:ext uri="{9D8B030D-6E8A-4147-A177-3AD203B41FA5}">
                      <a16:colId xmlns:a16="http://schemas.microsoft.com/office/drawing/2014/main" val="20001"/>
                    </a:ext>
                  </a:extLst>
                </a:gridCol>
                <a:gridCol w="3689100">
                  <a:extLst>
                    <a:ext uri="{9D8B030D-6E8A-4147-A177-3AD203B41FA5}">
                      <a16:colId xmlns:a16="http://schemas.microsoft.com/office/drawing/2014/main" val="20002"/>
                    </a:ext>
                  </a:extLst>
                </a:gridCol>
              </a:tblGrid>
              <a:tr h="603250">
                <a:tc>
                  <a:txBody>
                    <a:bodyPr/>
                    <a:lstStyle/>
                    <a:p>
                      <a:pPr marL="0" indent="0" algn="l">
                        <a:lnSpc>
                          <a:spcPct val="100000"/>
                        </a:lnSpc>
                        <a:spcBef>
                          <a:spcPts val="0"/>
                        </a:spcBef>
                        <a:spcAft>
                          <a:spcPts val="0"/>
                        </a:spcAft>
                        <a:buNone/>
                      </a:pPr>
                      <a:r>
                        <a:rPr lang="en-US" altLang="zh-CN" sz="2000" b="1" i="0" u="none" strike="noStrike" kern="0" cap="none" spc="0" baseline="0">
                          <a:solidFill>
                            <a:srgbClr val="FFFFFF"/>
                          </a:solidFill>
                          <a:latin typeface="Arial" pitchFamily="34" charset="0"/>
                          <a:ea typeface="宋体" charset="0"/>
                          <a:cs typeface="Arial" pitchFamily="34" charset="0"/>
                        </a:rPr>
                        <a:t>S.NO.</a:t>
                      </a:r>
                      <a:endParaRPr lang="zh-CN" altLang="en-US" sz="2000" b="1" i="0" u="none" strike="noStrike" kern="0" cap="none" spc="0" baseline="0">
                        <a:solidFill>
                          <a:srgbClr val="FFFFFF"/>
                        </a:solidFill>
                        <a:latin typeface="Arial" pitchFamily="34" charset="0"/>
                        <a:ea typeface="宋体" charset="0"/>
                        <a:cs typeface="Arial"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1CADE4"/>
                    </a:solidFill>
                  </a:tcPr>
                </a:tc>
                <a:tc>
                  <a:txBody>
                    <a:bodyPr/>
                    <a:lstStyle/>
                    <a:p>
                      <a:pPr marL="0" indent="0" algn="l">
                        <a:lnSpc>
                          <a:spcPct val="100000"/>
                        </a:lnSpc>
                        <a:spcBef>
                          <a:spcPts val="0"/>
                        </a:spcBef>
                        <a:spcAft>
                          <a:spcPts val="0"/>
                        </a:spcAft>
                        <a:buNone/>
                      </a:pPr>
                      <a:r>
                        <a:rPr lang="en-US" altLang="zh-CN" sz="2000" b="1" i="0" u="none" strike="noStrike" kern="0" cap="none" spc="0" baseline="0">
                          <a:solidFill>
                            <a:srgbClr val="FFFFFF"/>
                          </a:solidFill>
                          <a:latin typeface="Arial" pitchFamily="34" charset="0"/>
                          <a:ea typeface="宋体" charset="0"/>
                          <a:cs typeface="Arial" pitchFamily="34" charset="0"/>
                        </a:rPr>
                        <a:t>TECHNIQUES USED</a:t>
                      </a:r>
                      <a:endParaRPr lang="zh-CN" altLang="en-US" sz="2000" b="1" i="0" u="none" strike="noStrike" kern="0" cap="none" spc="0" baseline="0">
                        <a:solidFill>
                          <a:srgbClr val="FFFFFF"/>
                        </a:solidFill>
                        <a:latin typeface="Arial" pitchFamily="34" charset="0"/>
                        <a:ea typeface="宋体" charset="0"/>
                        <a:cs typeface="Arial"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1CADE4"/>
                    </a:solidFill>
                  </a:tcPr>
                </a:tc>
                <a:tc>
                  <a:txBody>
                    <a:bodyPr/>
                    <a:lstStyle/>
                    <a:p>
                      <a:pPr marL="0" indent="0" algn="l">
                        <a:lnSpc>
                          <a:spcPct val="100000"/>
                        </a:lnSpc>
                        <a:spcBef>
                          <a:spcPts val="0"/>
                        </a:spcBef>
                        <a:spcAft>
                          <a:spcPts val="0"/>
                        </a:spcAft>
                        <a:buNone/>
                      </a:pPr>
                      <a:r>
                        <a:rPr lang="en-US" altLang="zh-CN" sz="2000" b="1" i="0" u="none" strike="noStrike" kern="0" cap="none" spc="0" baseline="0">
                          <a:solidFill>
                            <a:srgbClr val="FFFFFF"/>
                          </a:solidFill>
                          <a:latin typeface="Arial" pitchFamily="34" charset="0"/>
                          <a:ea typeface="宋体" charset="0"/>
                          <a:cs typeface="Arial" pitchFamily="34" charset="0"/>
                        </a:rPr>
                        <a:t>EXPLANATION ( WHY )</a:t>
                      </a:r>
                      <a:endParaRPr lang="zh-CN" altLang="en-US" sz="2000" b="1" i="0" u="none" strike="noStrike" kern="0" cap="none" spc="0" baseline="0">
                        <a:solidFill>
                          <a:srgbClr val="FFFFFF"/>
                        </a:solidFill>
                        <a:latin typeface="Arial" pitchFamily="34" charset="0"/>
                        <a:ea typeface="宋体" charset="0"/>
                        <a:cs typeface="Arial"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1CADE4"/>
                    </a:solidFill>
                  </a:tcPr>
                </a:tc>
                <a:extLst>
                  <a:ext uri="{0D108BD9-81ED-4DB2-BD59-A6C34878D82A}">
                    <a16:rowId xmlns:a16="http://schemas.microsoft.com/office/drawing/2014/main" val="10000"/>
                  </a:ext>
                </a:extLst>
              </a:tr>
              <a:tr h="628650">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charset="0"/>
                          <a:cs typeface="Arial" pitchFamily="34" charset="0"/>
                        </a:rPr>
                        <a:t>1</a:t>
                      </a:r>
                      <a:endParaRPr lang="zh-CN" altLang="en-US" sz="2000" b="0" i="0" u="none" strike="noStrike" kern="0" cap="none" spc="0" baseline="0">
                        <a:solidFill>
                          <a:srgbClr val="000000"/>
                        </a:solidFill>
                        <a:latin typeface="Arial" pitchFamily="34" charset="0"/>
                        <a:ea typeface="宋体" charset="0"/>
                        <a:cs typeface="Arial"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CBE3F5"/>
                    </a:solidFill>
                  </a:tcPr>
                </a:tc>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charset="0"/>
                          <a:cs typeface="Arial" pitchFamily="34" charset="0"/>
                        </a:rPr>
                        <a:t>Conditional Formatting</a:t>
                      </a:r>
                      <a:endParaRPr lang="zh-CN" altLang="en-US" sz="2000" b="0" i="0" u="none" strike="noStrike" kern="0" cap="none" spc="0" baseline="0">
                        <a:solidFill>
                          <a:srgbClr val="000000"/>
                        </a:solidFill>
                        <a:latin typeface="Arial" pitchFamily="34" charset="0"/>
                        <a:ea typeface="宋体" charset="0"/>
                        <a:cs typeface="Arial"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CBE3F5"/>
                    </a:solidFill>
                  </a:tcPr>
                </a:tc>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charset="0"/>
                          <a:cs typeface="Arial" pitchFamily="34" charset="0"/>
                        </a:rPr>
                        <a:t>To highlight the missing values</a:t>
                      </a:r>
                      <a:endParaRPr lang="zh-CN" altLang="en-US" sz="2000" b="0" i="0" u="none" strike="noStrike" kern="0" cap="none" spc="0" baseline="0">
                        <a:solidFill>
                          <a:srgbClr val="000000"/>
                        </a:solidFill>
                        <a:latin typeface="Arial" pitchFamily="34" charset="0"/>
                        <a:ea typeface="宋体" charset="0"/>
                        <a:cs typeface="Arial"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CBE3F5"/>
                    </a:solidFill>
                  </a:tcPr>
                </a:tc>
                <a:extLst>
                  <a:ext uri="{0D108BD9-81ED-4DB2-BD59-A6C34878D82A}">
                    <a16:rowId xmlns:a16="http://schemas.microsoft.com/office/drawing/2014/main" val="10001"/>
                  </a:ext>
                </a:extLst>
              </a:tr>
              <a:tr h="383531">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charset="0"/>
                          <a:cs typeface="Arial" pitchFamily="34" charset="0"/>
                        </a:rPr>
                        <a:t>2</a:t>
                      </a:r>
                      <a:endParaRPr lang="zh-CN" altLang="en-US" sz="2000" b="0" i="0" u="none" strike="noStrike" kern="0" cap="none" spc="0" baseline="0">
                        <a:solidFill>
                          <a:srgbClr val="000000"/>
                        </a:solidFill>
                        <a:latin typeface="Arial" pitchFamily="34" charset="0"/>
                        <a:ea typeface="宋体" charset="0"/>
                        <a:cs typeface="Arial"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F1FA"/>
                    </a:solidFill>
                  </a:tcPr>
                </a:tc>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charset="0"/>
                          <a:cs typeface="Arial" pitchFamily="34" charset="0"/>
                        </a:rPr>
                        <a:t>Filtering</a:t>
                      </a:r>
                      <a:endParaRPr lang="zh-CN" altLang="en-US" sz="2000" b="0" i="0" u="none" strike="noStrike" kern="0" cap="none" spc="0" baseline="0">
                        <a:solidFill>
                          <a:srgbClr val="000000"/>
                        </a:solidFill>
                        <a:latin typeface="Arial" pitchFamily="34" charset="0"/>
                        <a:ea typeface="宋体" charset="0"/>
                        <a:cs typeface="Arial"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F1FA"/>
                    </a:solidFill>
                  </a:tcPr>
                </a:tc>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charset="0"/>
                          <a:cs typeface="Arial" pitchFamily="34" charset="0"/>
                        </a:rPr>
                        <a:t>To remove the missing values</a:t>
                      </a:r>
                      <a:endParaRPr lang="zh-CN" altLang="en-US" sz="2000" b="0" i="0" u="none" strike="noStrike" kern="0" cap="none" spc="0" baseline="0">
                        <a:solidFill>
                          <a:srgbClr val="000000"/>
                        </a:solidFill>
                        <a:latin typeface="Arial" pitchFamily="34" charset="0"/>
                        <a:ea typeface="宋体" charset="0"/>
                        <a:cs typeface="Arial"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F1FA"/>
                    </a:solidFill>
                  </a:tcPr>
                </a:tc>
                <a:extLst>
                  <a:ext uri="{0D108BD9-81ED-4DB2-BD59-A6C34878D82A}">
                    <a16:rowId xmlns:a16="http://schemas.microsoft.com/office/drawing/2014/main" val="10002"/>
                  </a:ext>
                </a:extLst>
              </a:tr>
              <a:tr h="603250">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charset="0"/>
                          <a:cs typeface="Arial" pitchFamily="34" charset="0"/>
                        </a:rPr>
                        <a:t>3</a:t>
                      </a:r>
                      <a:endParaRPr lang="zh-CN" altLang="en-US" sz="2000" b="0" i="0" u="none" strike="noStrike" kern="0" cap="none" spc="0" baseline="0">
                        <a:solidFill>
                          <a:srgbClr val="000000"/>
                        </a:solidFill>
                        <a:latin typeface="Arial" pitchFamily="34" charset="0"/>
                        <a:ea typeface="宋体" charset="0"/>
                        <a:cs typeface="Arial"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charset="0"/>
                          <a:cs typeface="Arial" pitchFamily="34" charset="0"/>
                        </a:rPr>
                        <a:t>Formula</a:t>
                      </a:r>
                      <a:endParaRPr lang="zh-CN" altLang="en-US" sz="2000" b="0" i="0" u="none" strike="noStrike" kern="0" cap="none" spc="0" baseline="0">
                        <a:solidFill>
                          <a:srgbClr val="000000"/>
                        </a:solidFill>
                        <a:latin typeface="Arial" pitchFamily="34" charset="0"/>
                        <a:ea typeface="宋体" charset="0"/>
                        <a:cs typeface="Arial"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charset="0"/>
                          <a:cs typeface="Arial" pitchFamily="34" charset="0"/>
                        </a:rPr>
                        <a:t>To calculate Employee Performance Level</a:t>
                      </a:r>
                      <a:endParaRPr lang="zh-CN" altLang="en-US" sz="2000" b="0" i="0" u="none" strike="noStrike" kern="0" cap="none" spc="0" baseline="0">
                        <a:solidFill>
                          <a:srgbClr val="000000"/>
                        </a:solidFill>
                        <a:latin typeface="Arial" pitchFamily="34" charset="0"/>
                        <a:ea typeface="宋体" charset="0"/>
                        <a:cs typeface="Arial"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extLst>
                  <a:ext uri="{0D108BD9-81ED-4DB2-BD59-A6C34878D82A}">
                    <a16:rowId xmlns:a16="http://schemas.microsoft.com/office/drawing/2014/main" val="10003"/>
                  </a:ext>
                </a:extLst>
              </a:tr>
              <a:tr h="383531">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charset="0"/>
                          <a:cs typeface="Arial" pitchFamily="34" charset="0"/>
                        </a:rPr>
                        <a:t>4</a:t>
                      </a:r>
                      <a:endParaRPr lang="zh-CN" altLang="en-US" sz="2000" b="0" i="0" u="none" strike="noStrike" kern="0" cap="none" spc="0" baseline="0">
                        <a:solidFill>
                          <a:srgbClr val="000000"/>
                        </a:solidFill>
                        <a:latin typeface="Arial" pitchFamily="34" charset="0"/>
                        <a:ea typeface="宋体" charset="0"/>
                        <a:cs typeface="Arial"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F1FA"/>
                    </a:solidFill>
                  </a:tcPr>
                </a:tc>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charset="0"/>
                          <a:cs typeface="Arial" pitchFamily="34" charset="0"/>
                        </a:rPr>
                        <a:t>Pivot Table</a:t>
                      </a:r>
                      <a:endParaRPr lang="zh-CN" altLang="en-US" sz="2000" b="0" i="0" u="none" strike="noStrike" kern="0" cap="none" spc="0" baseline="0">
                        <a:solidFill>
                          <a:srgbClr val="000000"/>
                        </a:solidFill>
                        <a:latin typeface="Arial" pitchFamily="34" charset="0"/>
                        <a:ea typeface="宋体" charset="0"/>
                        <a:cs typeface="Arial"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F1FA"/>
                    </a:solidFill>
                  </a:tcPr>
                </a:tc>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charset="0"/>
                          <a:cs typeface="Arial" pitchFamily="34" charset="0"/>
                        </a:rPr>
                        <a:t>To summarise</a:t>
                      </a:r>
                      <a:endParaRPr lang="zh-CN" altLang="en-US" sz="2000" b="0" i="0" u="none" strike="noStrike" kern="0" cap="none" spc="0" baseline="0">
                        <a:solidFill>
                          <a:srgbClr val="000000"/>
                        </a:solidFill>
                        <a:latin typeface="Arial" pitchFamily="34" charset="0"/>
                        <a:ea typeface="宋体" charset="0"/>
                        <a:cs typeface="Arial"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F1FA"/>
                    </a:solidFill>
                  </a:tcPr>
                </a:tc>
                <a:extLst>
                  <a:ext uri="{0D108BD9-81ED-4DB2-BD59-A6C34878D82A}">
                    <a16:rowId xmlns:a16="http://schemas.microsoft.com/office/drawing/2014/main" val="10004"/>
                  </a:ext>
                </a:extLst>
              </a:tr>
              <a:tr h="615950">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charset="0"/>
                          <a:cs typeface="Arial" pitchFamily="34" charset="0"/>
                        </a:rPr>
                        <a:t>5</a:t>
                      </a:r>
                      <a:endParaRPr lang="zh-CN" altLang="en-US" sz="2000" b="0" i="0" u="none" strike="noStrike" kern="0" cap="none" spc="0" baseline="0">
                        <a:solidFill>
                          <a:srgbClr val="000000"/>
                        </a:solidFill>
                        <a:latin typeface="Arial" pitchFamily="34" charset="0"/>
                        <a:ea typeface="宋体" charset="0"/>
                        <a:cs typeface="Arial"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charset="0"/>
                          <a:cs typeface="Arial" pitchFamily="34" charset="0"/>
                        </a:rPr>
                        <a:t>Graph</a:t>
                      </a:r>
                      <a:endParaRPr lang="zh-CN" altLang="en-US" sz="2000" b="0" i="0" u="none" strike="noStrike" kern="0" cap="none" spc="0" baseline="0">
                        <a:solidFill>
                          <a:srgbClr val="000000"/>
                        </a:solidFill>
                        <a:latin typeface="Arial" pitchFamily="34" charset="0"/>
                        <a:ea typeface="宋体" charset="0"/>
                        <a:cs typeface="Arial"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charset="0"/>
                          <a:cs typeface="Arial" pitchFamily="34" charset="0"/>
                        </a:rPr>
                        <a:t>To present the data visually (Data Visualisation)</a:t>
                      </a:r>
                      <a:endParaRPr lang="zh-CN" altLang="en-US" sz="2000" b="0" i="0" u="none" strike="noStrike" kern="0" cap="none" spc="0" baseline="0">
                        <a:solidFill>
                          <a:srgbClr val="000000"/>
                        </a:solidFill>
                        <a:latin typeface="Arial" pitchFamily="34" charset="0"/>
                        <a:ea typeface="宋体" charset="0"/>
                        <a:cs typeface="Arial"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31586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41" name="矩形"/>
          <p:cNvSpPr>
            <a:spLocks/>
          </p:cNvSpPr>
          <p:nvPr/>
        </p:nvSpPr>
        <p:spPr>
          <a:xfrm>
            <a:off x="838200" y="1600200"/>
            <a:ext cx="5943599" cy="481584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Arial" pitchFamily="34" charset="0"/>
                <a:ea typeface="宋体" charset="0"/>
                <a:cs typeface="Arial" pitchFamily="34" charset="0"/>
              </a:rPr>
              <a:t>Employee Data set – Kaggle</a:t>
            </a:r>
          </a:p>
          <a:p>
            <a:pPr marL="0" indent="0" algn="l">
              <a:lnSpc>
                <a:spcPct val="100000"/>
              </a:lnSpc>
              <a:spcBef>
                <a:spcPts val="0"/>
              </a:spcBef>
              <a:spcAft>
                <a:spcPts val="0"/>
              </a:spcAft>
              <a:buNone/>
            </a:pPr>
            <a:endParaRPr lang="en-US" altLang="zh-CN" sz="2000" b="1" i="0" u="none" strike="noStrike" kern="1200" cap="none" spc="0" baseline="0">
              <a:solidFill>
                <a:schemeClr val="tx1"/>
              </a:solidFill>
              <a:latin typeface="Arial" pitchFamily="34" charset="0"/>
              <a:ea typeface="宋体" charset="0"/>
              <a:cs typeface="Arial" pitchFamily="34"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宋体" charset="0"/>
                <a:cs typeface="Arial" pitchFamily="34" charset="0"/>
              </a:rPr>
              <a:t>26 features:-</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宋体" charset="0"/>
                <a:cs typeface="Arial" pitchFamily="34" charset="0"/>
              </a:rPr>
              <a:t>Only some of them have been considered:</a:t>
            </a: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Arial" pitchFamily="34" charset="0"/>
                <a:ea typeface="宋体" charset="0"/>
                <a:cs typeface="Arial" pitchFamily="34" charset="0"/>
              </a:rPr>
              <a:t>Employee ID</a:t>
            </a: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Arial" pitchFamily="34" charset="0"/>
                <a:ea typeface="宋体" charset="0"/>
                <a:cs typeface="Arial" pitchFamily="34" charset="0"/>
              </a:rPr>
              <a:t>Employee First Name</a:t>
            </a: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Arial" pitchFamily="34" charset="0"/>
                <a:ea typeface="宋体" charset="0"/>
                <a:cs typeface="Arial" pitchFamily="34" charset="0"/>
              </a:rPr>
              <a:t>Employee Last Name </a:t>
            </a: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Arial" pitchFamily="34" charset="0"/>
                <a:ea typeface="宋体" charset="0"/>
                <a:cs typeface="Arial" pitchFamily="34" charset="0"/>
              </a:rPr>
              <a:t>Employee Status</a:t>
            </a: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Arial" pitchFamily="34" charset="0"/>
                <a:ea typeface="宋体" charset="0"/>
                <a:cs typeface="Arial" pitchFamily="34" charset="0"/>
              </a:rPr>
              <a:t>Employee Performance Level</a:t>
            </a: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Arial" pitchFamily="34" charset="0"/>
                <a:ea typeface="宋体" charset="0"/>
                <a:cs typeface="Arial" pitchFamily="34" charset="0"/>
              </a:rPr>
              <a:t>Current Employee Ratings</a:t>
            </a: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Arial" pitchFamily="34" charset="0"/>
                <a:ea typeface="宋体" charset="0"/>
                <a:cs typeface="Arial" pitchFamily="34" charset="0"/>
              </a:rPr>
              <a:t>Department Type</a:t>
            </a: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Arial" pitchFamily="34" charset="0"/>
                <a:ea typeface="宋体" charset="0"/>
                <a:cs typeface="Arial" pitchFamily="34" charset="0"/>
              </a:rPr>
              <a:t>Division</a:t>
            </a: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Arial" pitchFamily="34" charset="0"/>
                <a:ea typeface="宋体" charset="0"/>
                <a:cs typeface="Arial" pitchFamily="34" charset="0"/>
              </a:rPr>
              <a:t>Job Function</a:t>
            </a:r>
          </a:p>
          <a:p>
            <a:pPr marL="342900" indent="-342900" algn="l">
              <a:lnSpc>
                <a:spcPct val="100000"/>
              </a:lnSpc>
              <a:spcBef>
                <a:spcPts val="0"/>
              </a:spcBef>
              <a:spcAft>
                <a:spcPts val="0"/>
              </a:spcAft>
              <a:buClrTx/>
              <a:buAutoNum type="arabicPeriod"/>
            </a:pPr>
            <a:endParaRPr lang="en-US" altLang="zh-CN" sz="2000" b="0" i="0" u="none" strike="noStrike" kern="1200" cap="none" spc="0" baseline="0">
              <a:solidFill>
                <a:schemeClr val="tx1"/>
              </a:solidFill>
              <a:latin typeface="Arial" pitchFamily="34" charset="0"/>
              <a:ea typeface="宋体" charset="0"/>
              <a:cs typeface="Arial" pitchFamily="34" charset="0"/>
            </a:endParaRPr>
          </a:p>
          <a:p>
            <a:pPr marL="342900" indent="-342900" algn="l">
              <a:lnSpc>
                <a:spcPct val="100000"/>
              </a:lnSpc>
              <a:spcBef>
                <a:spcPts val="0"/>
              </a:spcBef>
              <a:spcAft>
                <a:spcPts val="0"/>
              </a:spcAft>
              <a:buClrTx/>
              <a:buAutoNum type="arabicPeriod"/>
            </a:pPr>
            <a:endParaRPr lang="en-US" altLang="zh-CN" sz="2000" b="0" i="0" u="none" strike="noStrike" kern="1200" cap="none" spc="0" baseline="0">
              <a:solidFill>
                <a:schemeClr val="tx1"/>
              </a:solidFill>
              <a:latin typeface="Arial" pitchFamily="34" charset="0"/>
              <a:ea typeface="宋体" charset="0"/>
              <a:cs typeface="Arial" pitchFamily="34" charset="0"/>
            </a:endParaRPr>
          </a:p>
          <a:p>
            <a:pPr marL="342900" indent="-342900" algn="l">
              <a:lnSpc>
                <a:spcPct val="100000"/>
              </a:lnSpc>
              <a:spcBef>
                <a:spcPts val="0"/>
              </a:spcBef>
              <a:spcAft>
                <a:spcPts val="0"/>
              </a:spcAft>
              <a:buClrTx/>
              <a:buAutoNum type="arabicPeriod"/>
            </a:pPr>
            <a:endParaRPr lang="zh-CN" altLang="en-US" sz="2000" b="0" i="0" u="none" strike="noStrike" kern="1200" cap="none" spc="0" baseline="0">
              <a:solidFill>
                <a:schemeClr val="tx1"/>
              </a:solidFill>
              <a:latin typeface="Arial" pitchFamily="34" charset="0"/>
              <a:ea typeface="宋体" charset="0"/>
              <a:cs typeface="Arial" pitchFamily="34" charset="0"/>
            </a:endParaRPr>
          </a:p>
        </p:txBody>
      </p:sp>
      <p:pic>
        <p:nvPicPr>
          <p:cNvPr id="142" name="图片" descr="DataSet Type | Different Dataset Types and Examples"/>
          <p:cNvPicPr>
            <a:picLocks noChangeAspect="1"/>
          </p:cNvPicPr>
          <p:nvPr/>
        </p:nvPicPr>
        <p:blipFill>
          <a:blip r:embed="rId3" cstate="print"/>
          <a:srcRect l="48222" t="10000" b="8399"/>
          <a:stretch>
            <a:fillRect/>
          </a:stretch>
        </p:blipFill>
        <p:spPr>
          <a:xfrm>
            <a:off x="6324599" y="1752599"/>
            <a:ext cx="3276600" cy="2868783"/>
          </a:xfrm>
          <a:prstGeom prst="rect">
            <a:avLst/>
          </a:prstGeom>
          <a:noFill/>
          <a:ln w="12700" cap="flat" cmpd="sng">
            <a:noFill/>
            <a:prstDash val="solid"/>
            <a:miter/>
          </a:ln>
        </p:spPr>
      </p:pic>
    </p:spTree>
    <p:extLst>
      <p:ext uri="{BB962C8B-B14F-4D97-AF65-F5344CB8AC3E}">
        <p14:creationId xmlns:p14="http://schemas.microsoft.com/office/powerpoint/2010/main" val="158124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5" name="曲线"/>
          <p:cNvSpPr>
            <a:spLocks/>
          </p:cNvSpPr>
          <p:nvPr/>
        </p:nvSpPr>
        <p:spPr>
          <a:xfrm>
            <a:off x="9353550" y="1820889"/>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7" name="图片"/>
          <p:cNvPicPr>
            <a:picLocks/>
          </p:cNvPicPr>
          <p:nvPr/>
        </p:nvPicPr>
        <p:blipFill>
          <a:blip r:embed="rId3" cstate="print"/>
          <a:stretch>
            <a:fillRect/>
          </a:stretch>
        </p:blipFill>
        <p:spPr>
          <a:xfrm rot="19888688">
            <a:off x="570303" y="3872754"/>
            <a:ext cx="1478828" cy="2621320"/>
          </a:xfrm>
          <a:prstGeom prst="rect">
            <a:avLst/>
          </a:prstGeom>
          <a:noFill/>
          <a:ln w="12700" cap="flat" cmpd="sng">
            <a:noFill/>
            <a:prstDash val="solid"/>
            <a:miter/>
          </a:ln>
        </p:spPr>
      </p:pic>
      <p:sp>
        <p:nvSpPr>
          <p:cNvPr id="148"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4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0" name="矩形"/>
          <p:cNvSpPr>
            <a:spLocks/>
          </p:cNvSpPr>
          <p:nvPr/>
        </p:nvSpPr>
        <p:spPr>
          <a:xfrm>
            <a:off x="2743200" y="2354703"/>
            <a:ext cx="8534019" cy="948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51" name="矩形"/>
          <p:cNvSpPr>
            <a:spLocks/>
          </p:cNvSpPr>
          <p:nvPr/>
        </p:nvSpPr>
        <p:spPr>
          <a:xfrm>
            <a:off x="2133600" y="2447731"/>
            <a:ext cx="6705600" cy="1920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1" i="0" u="sng" strike="noStrike" kern="1200" cap="none" spc="0" baseline="0">
                <a:solidFill>
                  <a:schemeClr val="tx1"/>
                </a:solidFill>
                <a:latin typeface="Arial" pitchFamily="34" charset="0"/>
                <a:ea typeface="宋体" charset="0"/>
                <a:cs typeface="Arial" pitchFamily="34" charset="0"/>
              </a:rPr>
              <a:t>New Ideas:-</a:t>
            </a:r>
          </a:p>
          <a:p>
            <a:pPr marL="0" indent="0" algn="l">
              <a:lnSpc>
                <a:spcPct val="100000"/>
              </a:lnSpc>
              <a:spcBef>
                <a:spcPts val="0"/>
              </a:spcBef>
              <a:spcAft>
                <a:spcPts val="0"/>
              </a:spcAft>
              <a:buNone/>
            </a:pPr>
            <a:endParaRPr lang="en-US" altLang="zh-CN" sz="3400" b="1" i="0" u="sng" strike="noStrike" kern="1200" cap="none" spc="0" baseline="0">
              <a:solidFill>
                <a:schemeClr val="tx1"/>
              </a:solidFill>
              <a:latin typeface="Arial" pitchFamily="34" charset="0"/>
              <a:ea typeface="宋体" charset="0"/>
              <a:cs typeface="Arial" pitchFamily="34"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宋体" charset="0"/>
                <a:cs typeface="Arial" pitchFamily="34" charset="0"/>
              </a:rPr>
              <a:t>Performance Level Formula = IFS(Z8&gt;=5,”VERY HIGH”,Z8&gt;=4,”HIGH”,Z8&gt;=3,”MED”,”TRUE”,”LOW”)</a:t>
            </a:r>
            <a:endParaRPr lang="zh-CN" altLang="en-US" sz="2000" b="0" i="0" u="none" strike="noStrike" kern="1200" cap="none" spc="0" baseline="0">
              <a:solidFill>
                <a:schemeClr val="tx1"/>
              </a:solidFill>
              <a:latin typeface="Arial" pitchFamily="34" charset="0"/>
              <a:ea typeface="宋体" charset="0"/>
              <a:cs typeface="Arial" pitchFamily="34" charset="0"/>
            </a:endParaRPr>
          </a:p>
        </p:txBody>
      </p:sp>
    </p:spTree>
    <p:extLst>
      <p:ext uri="{BB962C8B-B14F-4D97-AF65-F5344CB8AC3E}">
        <p14:creationId xmlns:p14="http://schemas.microsoft.com/office/powerpoint/2010/main" val="177341253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TotalTime>
  <Application>Microsoft Office PowerPoint</Application>
  <PresentationFormat>Widescreen</PresentationFormat>
  <Slides>15</Slides>
  <Notes>15</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2</cp:revision>
  <dcterms:created xsi:type="dcterms:W3CDTF">2024-03-28T06:07:22Z</dcterms:created>
  <dcterms:modified xsi:type="dcterms:W3CDTF">2024-09-30T07:28:20Z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d8770d554c084afda4f86086eb6f6d93</vt:lpwstr>
  </property>
</Properties>
</file>