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3" roundtripDataSignature="AMtx7miqDXW4X0K6oTrM3na7ECG3QHlq2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3633EDE-2CDB-44F9-8330-664BDA926ADC}">
  <a:tblStyle styleId="{C3633EDE-2CDB-44F9-8330-664BDA926ADC}" styleName="Table_0">
    <a:wholeTbl>
      <a:tcTxStyle b="off" i="off">
        <a:font>
          <a:latin typeface="Neue Haas Grotesk Text Pro"/>
          <a:ea typeface="Neue Haas Grotesk Text Pro"/>
          <a:cs typeface="Neue Haas Grotesk Text Pro"/>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6E6"/>
          </a:solidFill>
        </a:fill>
      </a:tcStyle>
    </a:wholeTbl>
    <a:band1H>
      <a:tcTxStyle b="off" i="off"/>
      <a:tcStyle>
        <a:fill>
          <a:solidFill>
            <a:srgbClr val="CACACA"/>
          </a:solidFill>
        </a:fill>
      </a:tcStyle>
    </a:band1H>
    <a:band2H>
      <a:tcTxStyle b="off" i="off"/>
    </a:band2H>
    <a:band1V>
      <a:tcTxStyle b="off" i="off"/>
      <a:tcStyle>
        <a:fill>
          <a:solidFill>
            <a:srgbClr val="CACACA"/>
          </a:solidFill>
        </a:fill>
      </a:tcStyle>
    </a:band1V>
    <a:band2V>
      <a:tcTxStyle b="off" i="off"/>
    </a:band2V>
    <a:lastCol>
      <a:tcTxStyle b="on" i="off">
        <a:font>
          <a:latin typeface="Neue Haas Grotesk Text Pro"/>
          <a:ea typeface="Neue Haas Grotesk Text Pro"/>
          <a:cs typeface="Neue Haas Grotesk Text Pro"/>
        </a:font>
        <a:schemeClr val="lt1"/>
      </a:tcTxStyle>
      <a:tcStyle>
        <a:fill>
          <a:solidFill>
            <a:schemeClr val="dk1"/>
          </a:solidFill>
        </a:fill>
      </a:tcStyle>
    </a:lastCol>
    <a:firstCol>
      <a:tcTxStyle b="on" i="off">
        <a:font>
          <a:latin typeface="Neue Haas Grotesk Text Pro"/>
          <a:ea typeface="Neue Haas Grotesk Text Pro"/>
          <a:cs typeface="Neue Haas Grotesk Text Pro"/>
        </a:font>
        <a:schemeClr val="lt1"/>
      </a:tcTxStyle>
      <a:tcStyle>
        <a:fill>
          <a:solidFill>
            <a:schemeClr val="dk1"/>
          </a:solidFill>
        </a:fill>
      </a:tcStyle>
    </a:firstCol>
    <a:lastRow>
      <a:tcTxStyle b="on" i="off">
        <a:font>
          <a:latin typeface="Neue Haas Grotesk Text Pro"/>
          <a:ea typeface="Neue Haas Grotesk Text Pro"/>
          <a:cs typeface="Neue Haas Grotesk Text Pro"/>
        </a:font>
        <a:schemeClr val="lt1"/>
      </a:tcTxStyle>
      <a:tcStyle>
        <a:tcBdr>
          <a:top>
            <a:ln cap="flat" cmpd="sng" w="38100">
              <a:solidFill>
                <a:schemeClr val="lt1"/>
              </a:solidFill>
              <a:prstDash val="solid"/>
              <a:round/>
              <a:headEnd len="sm" w="sm" type="none"/>
              <a:tailEnd len="sm" w="sm" type="none"/>
            </a:ln>
          </a:top>
        </a:tcBdr>
        <a:fill>
          <a:solidFill>
            <a:schemeClr val="dk1"/>
          </a:solidFill>
        </a:fill>
      </a:tcStyle>
    </a:lastRow>
    <a:seCell>
      <a:tcTxStyle b="off" i="off"/>
    </a:seCell>
    <a:swCell>
      <a:tcTxStyle b="off" i="off"/>
    </a:swCell>
    <a:firstRow>
      <a:tcTxStyle b="on" i="off">
        <a:font>
          <a:latin typeface="Neue Haas Grotesk Text Pro"/>
          <a:ea typeface="Neue Haas Grotesk Text Pro"/>
          <a:cs typeface="Neue Haas Grotesk Text Pro"/>
        </a:font>
        <a:schemeClr val="lt1"/>
      </a:tcTxStyle>
      <a:tcStyle>
        <a:tcBdr>
          <a:bottom>
            <a:ln cap="flat" cmpd="sng" w="38100">
              <a:solidFill>
                <a:schemeClr val="lt1"/>
              </a:solidFill>
              <a:prstDash val="solid"/>
              <a:round/>
              <a:headEnd len="sm" w="sm" type="none"/>
              <a:tailEnd len="sm" w="sm" type="none"/>
            </a:ln>
          </a:bottom>
        </a:tcBdr>
        <a:fill>
          <a:solidFill>
            <a:schemeClr val="dk1"/>
          </a:solidFill>
        </a:fill>
      </a:tcStyle>
    </a:firstRow>
    <a:neCell>
      <a:tcTxStyle b="off" i="off"/>
    </a:neCell>
    <a:nwCell>
      <a:tcTxStyle b="off" i="off"/>
    </a:nwCell>
  </a:tblStyle>
  <a:tblStyle styleId="{E9CAE48A-011E-4000-B043-CF7A93B3AAE0}" styleName="Table_1">
    <a:wholeTbl>
      <a:tcTxStyle b="off" i="off">
        <a:font>
          <a:latin typeface="Neue Haas Grotesk Text Pro"/>
          <a:ea typeface="Neue Haas Grotesk Text Pro"/>
          <a:cs typeface="Neue Haas Grotesk Text Pro"/>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4E8ED"/>
          </a:solidFill>
        </a:fill>
      </a:tcStyle>
    </a:wholeTbl>
    <a:band1H>
      <a:tcTxStyle b="off" i="off"/>
      <a:tcStyle>
        <a:fill>
          <a:solidFill>
            <a:srgbClr val="E9CFD8"/>
          </a:solidFill>
        </a:fill>
      </a:tcStyle>
    </a:band1H>
    <a:band2H>
      <a:tcTxStyle b="off" i="off"/>
    </a:band2H>
    <a:band1V>
      <a:tcTxStyle b="off" i="off"/>
      <a:tcStyle>
        <a:fill>
          <a:solidFill>
            <a:srgbClr val="E9CFD8"/>
          </a:solidFill>
        </a:fill>
      </a:tcStyle>
    </a:band1V>
    <a:band2V>
      <a:tcTxStyle b="off" i="off"/>
    </a:band2V>
    <a:lastCol>
      <a:tcTxStyle b="on" i="off">
        <a:font>
          <a:latin typeface="Neue Haas Grotesk Text Pro"/>
          <a:ea typeface="Neue Haas Grotesk Text Pro"/>
          <a:cs typeface="Neue Haas Grotesk Text Pro"/>
        </a:font>
        <a:schemeClr val="lt1"/>
      </a:tcTxStyle>
      <a:tcStyle>
        <a:fill>
          <a:solidFill>
            <a:schemeClr val="accent1"/>
          </a:solidFill>
        </a:fill>
      </a:tcStyle>
    </a:lastCol>
    <a:firstCol>
      <a:tcTxStyle b="on" i="off">
        <a:font>
          <a:latin typeface="Neue Haas Grotesk Text Pro"/>
          <a:ea typeface="Neue Haas Grotesk Text Pro"/>
          <a:cs typeface="Neue Haas Grotesk Text Pro"/>
        </a:font>
        <a:schemeClr val="lt1"/>
      </a:tcTxStyle>
      <a:tcStyle>
        <a:fill>
          <a:solidFill>
            <a:schemeClr val="accent1"/>
          </a:solidFill>
        </a:fill>
      </a:tcStyle>
    </a:firstCol>
    <a:lastRow>
      <a:tcTxStyle b="on" i="off">
        <a:font>
          <a:latin typeface="Neue Haas Grotesk Text Pro"/>
          <a:ea typeface="Neue Haas Grotesk Text Pro"/>
          <a:cs typeface="Neue Haas Grotesk Text Pro"/>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Neue Haas Grotesk Text Pro"/>
          <a:ea typeface="Neue Haas Grotesk Text Pro"/>
          <a:cs typeface="Neue Haas Grotesk Text Pro"/>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 styleId="{7FE3DFCD-C3BA-489B-BBAC-B0EDE0A22FB3}" styleName="Table_2">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customschemas.google.com/relationships/presentationmetadata" Target="meta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1" name="Google Shape;10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0" name="Google Shape;19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1" name="Google Shape;20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2" name="Google Shape;21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7" name="Google Shape;227;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3" name="Google Shape;23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9" name="Google Shape;23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1" name="Google Shape;261;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2" name="Google Shape;11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3" name="Google Shape;273;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9" name="Google Shape;279;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5" name="Google Shape;285;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1" name="Google Shape;291;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7" name="Google Shape;297;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7" name="Google Shape;317;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0" name="Google Shape;12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6" name="Google Shape;12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0" name="Google Shape;15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2" name="Google Shape;16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8" name="Google Shape;17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4" name="Google Shape;18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9"/>
          <p:cNvSpPr txBox="1"/>
          <p:nvPr>
            <p:ph type="ctrTitle"/>
          </p:nvPr>
        </p:nvSpPr>
        <p:spPr>
          <a:xfrm>
            <a:off x="576072" y="1124712"/>
            <a:ext cx="11036808" cy="317296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8000"/>
              <a:buFont typeface="Arial"/>
              <a:buNone/>
              <a:defRPr sz="8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9"/>
          <p:cNvSpPr txBox="1"/>
          <p:nvPr>
            <p:ph idx="1" type="subTitle"/>
          </p:nvPr>
        </p:nvSpPr>
        <p:spPr>
          <a:xfrm>
            <a:off x="576072" y="4727448"/>
            <a:ext cx="11036808" cy="1481328"/>
          </a:xfrm>
          <a:prstGeom prst="rect">
            <a:avLst/>
          </a:prstGeom>
          <a:noFill/>
          <a:ln>
            <a:noFill/>
          </a:ln>
        </p:spPr>
        <p:txBody>
          <a:bodyPr anchorCtr="0" anchor="t" bIns="45700" lIns="91425" spcFirstLastPara="1" rIns="91425" wrap="square" tIns="45700">
            <a:normAutofit/>
          </a:bodyPr>
          <a:lstStyle>
            <a:lvl1pPr lvl="0" algn="l">
              <a:lnSpc>
                <a:spcPct val="110000"/>
              </a:lnSpc>
              <a:spcBef>
                <a:spcPts val="1000"/>
              </a:spcBef>
              <a:spcAft>
                <a:spcPts val="0"/>
              </a:spcAft>
              <a:buClr>
                <a:schemeClr val="dk1"/>
              </a:buClr>
              <a:buSzPts val="2800"/>
              <a:buNone/>
              <a:defRPr sz="28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9"/>
          <p:cNvSpPr txBox="1"/>
          <p:nvPr>
            <p:ph idx="10" type="dt"/>
          </p:nvPr>
        </p:nvSpPr>
        <p:spPr>
          <a:xfrm>
            <a:off x="576072"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9"/>
          <p:cNvSpPr txBox="1"/>
          <p:nvPr>
            <p:ph idx="12" type="sldNum"/>
          </p:nvPr>
        </p:nvSpPr>
        <p:spPr>
          <a:xfrm>
            <a:off x="886968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7" name="Google Shape;17;p29"/>
          <p:cNvSpPr/>
          <p:nvPr/>
        </p:nvSpPr>
        <p:spPr>
          <a:xfrm rot="5400000">
            <a:off x="857544" y="346791"/>
            <a:ext cx="146304"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8" name="Google Shape;18;p29"/>
          <p:cNvSpPr/>
          <p:nvPr/>
        </p:nvSpPr>
        <p:spPr>
          <a:xfrm flipH="1" rot="10800000">
            <a:off x="578652" y="4501201"/>
            <a:ext cx="11034696" cy="18288"/>
          </a:xfrm>
          <a:prstGeom prst="rect">
            <a:avLst/>
          </a:prstGeom>
          <a:solidFill>
            <a:srgbClr val="B7BE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7" name="Shape 87"/>
        <p:cNvGrpSpPr/>
        <p:nvPr/>
      </p:nvGrpSpPr>
      <p:grpSpPr>
        <a:xfrm>
          <a:off x="0" y="0"/>
          <a:ext cx="0" cy="0"/>
          <a:chOff x="0" y="0"/>
          <a:chExt cx="0" cy="0"/>
        </a:xfrm>
      </p:grpSpPr>
      <p:sp>
        <p:nvSpPr>
          <p:cNvPr id="88" name="Google Shape;88;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3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3" name="Shape 93"/>
        <p:cNvGrpSpPr/>
        <p:nvPr/>
      </p:nvGrpSpPr>
      <p:grpSpPr>
        <a:xfrm>
          <a:off x="0" y="0"/>
          <a:ext cx="0" cy="0"/>
          <a:chOff x="0" y="0"/>
          <a:chExt cx="0" cy="0"/>
        </a:xfrm>
      </p:grpSpPr>
      <p:sp>
        <p:nvSpPr>
          <p:cNvPr id="94" name="Google Shape;94;p3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3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6" name="Google Shape;96;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30"/>
          <p:cNvSpPr/>
          <p:nvPr/>
        </p:nvSpPr>
        <p:spPr>
          <a:xfrm>
            <a:off x="558209" y="0"/>
            <a:ext cx="11167447" cy="2018806"/>
          </a:xfrm>
          <a:prstGeom prst="rect">
            <a:avLst/>
          </a:prstGeom>
          <a:solidFill>
            <a:schemeClr val="lt1"/>
          </a:solidFill>
          <a:ln cap="flat" cmpd="sng" w="9525">
            <a:solidFill>
              <a:srgbClr val="E1E1EF"/>
            </a:solidFill>
            <a:prstDash val="solid"/>
            <a:miter lim="800000"/>
            <a:headEnd len="sm" w="sm" type="none"/>
            <a:tailEnd len="sm" w="sm" type="none"/>
          </a:ln>
          <a:effectLst>
            <a:outerShdw blurRad="50800" rotWithShape="0" algn="tl" dir="2700000" dist="38100">
              <a:srgbClr val="D8D8D8">
                <a:alpha val="2941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1" name="Google Shape;21;p30"/>
          <p:cNvSpPr/>
          <p:nvPr/>
        </p:nvSpPr>
        <p:spPr>
          <a:xfrm>
            <a:off x="566928" y="0"/>
            <a:ext cx="11155680" cy="20116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2" name="Google Shape;22;p30"/>
          <p:cNvSpPr/>
          <p:nvPr/>
        </p:nvSpPr>
        <p:spPr>
          <a:xfrm>
            <a:off x="498834" y="787352"/>
            <a:ext cx="128016"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3" name="Google Shape;23;p30"/>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rial"/>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0"/>
          <p:cNvSpPr txBox="1"/>
          <p:nvPr>
            <p:ph idx="1" type="body"/>
          </p:nvPr>
        </p:nvSpPr>
        <p:spPr>
          <a:xfrm>
            <a:off x="1115568" y="2478024"/>
            <a:ext cx="10168128" cy="3694176"/>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30"/>
          <p:cNvSpPr txBox="1"/>
          <p:nvPr>
            <p:ph idx="10" type="dt"/>
          </p:nvPr>
        </p:nvSpPr>
        <p:spPr>
          <a:xfrm>
            <a:off x="1115568"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0"/>
          <p:cNvSpPr txBox="1"/>
          <p:nvPr>
            <p:ph idx="12" type="sldNum"/>
          </p:nvPr>
        </p:nvSpPr>
        <p:spPr>
          <a:xfrm>
            <a:off x="8540496"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31"/>
          <p:cNvSpPr/>
          <p:nvPr/>
        </p:nvSpPr>
        <p:spPr>
          <a:xfrm>
            <a:off x="558210" y="4981421"/>
            <a:ext cx="11134956" cy="822960"/>
          </a:xfrm>
          <a:prstGeom prst="rect">
            <a:avLst/>
          </a:prstGeom>
          <a:solidFill>
            <a:schemeClr val="lt1"/>
          </a:solidFill>
          <a:ln cap="flat" cmpd="sng" w="12700">
            <a:solidFill>
              <a:srgbClr val="E1E1EF"/>
            </a:solidFill>
            <a:prstDash val="solid"/>
            <a:miter lim="800000"/>
            <a:headEnd len="sm" w="sm" type="none"/>
            <a:tailEnd len="sm" w="sm" type="none"/>
          </a:ln>
          <a:effectLst>
            <a:outerShdw blurRad="50800" rotWithShape="0" algn="tl" dir="2700000" dist="38100">
              <a:srgbClr val="D8D8D8">
                <a:alpha val="2941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0" name="Google Shape;30;p31"/>
          <p:cNvSpPr/>
          <p:nvPr/>
        </p:nvSpPr>
        <p:spPr>
          <a:xfrm>
            <a:off x="498834" y="5118581"/>
            <a:ext cx="146304" cy="5486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1" name="Google Shape;31;p31"/>
          <p:cNvSpPr txBox="1"/>
          <p:nvPr>
            <p:ph type="title"/>
          </p:nvPr>
        </p:nvSpPr>
        <p:spPr>
          <a:xfrm>
            <a:off x="557784" y="640080"/>
            <a:ext cx="10890504" cy="41148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600"/>
              <a:buFont typeface="Arial"/>
              <a:buNone/>
              <a:defRPr sz="6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1"/>
          <p:cNvSpPr txBox="1"/>
          <p:nvPr>
            <p:ph idx="1" type="body"/>
          </p:nvPr>
        </p:nvSpPr>
        <p:spPr>
          <a:xfrm>
            <a:off x="841248" y="5102352"/>
            <a:ext cx="10607040" cy="585216"/>
          </a:xfrm>
          <a:prstGeom prst="rect">
            <a:avLst/>
          </a:prstGeom>
          <a:noFill/>
          <a:ln>
            <a:noFill/>
          </a:ln>
        </p:spPr>
        <p:txBody>
          <a:bodyPr anchorCtr="0" anchor="ctr"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000"/>
              <a:buNone/>
              <a:defRPr sz="2000">
                <a:solidFill>
                  <a:schemeClr val="dk1"/>
                </a:solidFill>
              </a:defRPr>
            </a:lvl1pPr>
            <a:lvl2pPr indent="-228600" lvl="1" marL="914400" algn="l">
              <a:lnSpc>
                <a:spcPct val="110000"/>
              </a:lnSpc>
              <a:spcBef>
                <a:spcPts val="500"/>
              </a:spcBef>
              <a:spcAft>
                <a:spcPts val="0"/>
              </a:spcAft>
              <a:buClr>
                <a:srgbClr val="888888"/>
              </a:buClr>
              <a:buSzPts val="2000"/>
              <a:buNone/>
              <a:defRPr sz="2000">
                <a:solidFill>
                  <a:srgbClr val="888888"/>
                </a:solidFill>
              </a:defRPr>
            </a:lvl2pPr>
            <a:lvl3pPr indent="-228600" lvl="2" marL="1371600" algn="l">
              <a:lnSpc>
                <a:spcPct val="110000"/>
              </a:lnSpc>
              <a:spcBef>
                <a:spcPts val="500"/>
              </a:spcBef>
              <a:spcAft>
                <a:spcPts val="0"/>
              </a:spcAft>
              <a:buClr>
                <a:srgbClr val="888888"/>
              </a:buClr>
              <a:buSzPts val="1800"/>
              <a:buNone/>
              <a:defRPr sz="1800">
                <a:solidFill>
                  <a:srgbClr val="888888"/>
                </a:solidFill>
              </a:defRPr>
            </a:lvl3pPr>
            <a:lvl4pPr indent="-228600" lvl="3" marL="1828800" algn="l">
              <a:lnSpc>
                <a:spcPct val="110000"/>
              </a:lnSpc>
              <a:spcBef>
                <a:spcPts val="500"/>
              </a:spcBef>
              <a:spcAft>
                <a:spcPts val="0"/>
              </a:spcAft>
              <a:buClr>
                <a:srgbClr val="888888"/>
              </a:buClr>
              <a:buSzPts val="1600"/>
              <a:buNone/>
              <a:defRPr sz="1600">
                <a:solidFill>
                  <a:srgbClr val="888888"/>
                </a:solidFill>
              </a:defRPr>
            </a:lvl4pPr>
            <a:lvl5pPr indent="-228600" lvl="4" marL="2286000" algn="l">
              <a:lnSpc>
                <a:spcPct val="11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3" name="Google Shape;33;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32"/>
          <p:cNvSpPr/>
          <p:nvPr/>
        </p:nvSpPr>
        <p:spPr>
          <a:xfrm>
            <a:off x="558209" y="0"/>
            <a:ext cx="11167447" cy="2018806"/>
          </a:xfrm>
          <a:prstGeom prst="rect">
            <a:avLst/>
          </a:prstGeom>
          <a:solidFill>
            <a:schemeClr val="lt1"/>
          </a:solidFill>
          <a:ln cap="flat" cmpd="sng" w="9525">
            <a:solidFill>
              <a:srgbClr val="E1E1EF"/>
            </a:solidFill>
            <a:prstDash val="solid"/>
            <a:miter lim="800000"/>
            <a:headEnd len="sm" w="sm" type="none"/>
            <a:tailEnd len="sm" w="sm" type="none"/>
          </a:ln>
          <a:effectLst>
            <a:outerShdw blurRad="50800" rotWithShape="0" algn="tl" dir="2700000" dist="38100">
              <a:srgbClr val="D8D8D8">
                <a:alpha val="2941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8" name="Google Shape;38;p32"/>
          <p:cNvSpPr/>
          <p:nvPr/>
        </p:nvSpPr>
        <p:spPr>
          <a:xfrm>
            <a:off x="566928" y="0"/>
            <a:ext cx="11155680" cy="20116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9" name="Google Shape;39;p32"/>
          <p:cNvSpPr/>
          <p:nvPr/>
        </p:nvSpPr>
        <p:spPr>
          <a:xfrm>
            <a:off x="498834" y="787352"/>
            <a:ext cx="128016"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0" name="Google Shape;40;p32"/>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rial"/>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32"/>
          <p:cNvSpPr txBox="1"/>
          <p:nvPr>
            <p:ph idx="1" type="body"/>
          </p:nvPr>
        </p:nvSpPr>
        <p:spPr>
          <a:xfrm>
            <a:off x="1115568" y="2478024"/>
            <a:ext cx="4937760" cy="3694176"/>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32"/>
          <p:cNvSpPr txBox="1"/>
          <p:nvPr>
            <p:ph idx="2" type="body"/>
          </p:nvPr>
        </p:nvSpPr>
        <p:spPr>
          <a:xfrm>
            <a:off x="6345936" y="2478024"/>
            <a:ext cx="4937760" cy="3694176"/>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32"/>
          <p:cNvSpPr txBox="1"/>
          <p:nvPr>
            <p:ph idx="10" type="dt"/>
          </p:nvPr>
        </p:nvSpPr>
        <p:spPr>
          <a:xfrm>
            <a:off x="1115568"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32"/>
          <p:cNvSpPr txBox="1"/>
          <p:nvPr>
            <p:ph idx="12" type="sldNum"/>
          </p:nvPr>
        </p:nvSpPr>
        <p:spPr>
          <a:xfrm>
            <a:off x="8540496"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6" name="Shape 46"/>
        <p:cNvGrpSpPr/>
        <p:nvPr/>
      </p:nvGrpSpPr>
      <p:grpSpPr>
        <a:xfrm>
          <a:off x="0" y="0"/>
          <a:ext cx="0" cy="0"/>
          <a:chOff x="0" y="0"/>
          <a:chExt cx="0" cy="0"/>
        </a:xfrm>
      </p:grpSpPr>
      <p:sp>
        <p:nvSpPr>
          <p:cNvPr id="47" name="Google Shape;47;p33"/>
          <p:cNvSpPr/>
          <p:nvPr/>
        </p:nvSpPr>
        <p:spPr>
          <a:xfrm>
            <a:off x="558209" y="0"/>
            <a:ext cx="11167447" cy="2018806"/>
          </a:xfrm>
          <a:prstGeom prst="rect">
            <a:avLst/>
          </a:prstGeom>
          <a:solidFill>
            <a:schemeClr val="lt1"/>
          </a:solidFill>
          <a:ln cap="flat" cmpd="sng" w="9525">
            <a:solidFill>
              <a:srgbClr val="E1E1EF"/>
            </a:solidFill>
            <a:prstDash val="solid"/>
            <a:miter lim="800000"/>
            <a:headEnd len="sm" w="sm" type="none"/>
            <a:tailEnd len="sm" w="sm" type="none"/>
          </a:ln>
          <a:effectLst>
            <a:outerShdw blurRad="50800" rotWithShape="0" algn="tl" dir="2700000" dist="38100">
              <a:srgbClr val="D8D8D8">
                <a:alpha val="2941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8" name="Google Shape;48;p33"/>
          <p:cNvSpPr/>
          <p:nvPr/>
        </p:nvSpPr>
        <p:spPr>
          <a:xfrm>
            <a:off x="566928" y="0"/>
            <a:ext cx="11155680" cy="20116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9" name="Google Shape;49;p33"/>
          <p:cNvSpPr/>
          <p:nvPr/>
        </p:nvSpPr>
        <p:spPr>
          <a:xfrm>
            <a:off x="498834" y="787352"/>
            <a:ext cx="128016"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0" name="Google Shape;50;p33"/>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rial"/>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3"/>
          <p:cNvSpPr txBox="1"/>
          <p:nvPr>
            <p:ph idx="1" type="body"/>
          </p:nvPr>
        </p:nvSpPr>
        <p:spPr>
          <a:xfrm>
            <a:off x="1115568" y="2372650"/>
            <a:ext cx="493776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400"/>
              <a:buNone/>
              <a:defRPr b="1" sz="2400" cap="none"/>
            </a:lvl1pPr>
            <a:lvl2pPr indent="-228600" lvl="1" marL="914400" algn="l">
              <a:lnSpc>
                <a:spcPct val="110000"/>
              </a:lnSpc>
              <a:spcBef>
                <a:spcPts val="500"/>
              </a:spcBef>
              <a:spcAft>
                <a:spcPts val="0"/>
              </a:spcAft>
              <a:buClr>
                <a:schemeClr val="dk1"/>
              </a:buClr>
              <a:buSzPts val="2000"/>
              <a:buNone/>
              <a:defRPr b="1" sz="2000"/>
            </a:lvl2pPr>
            <a:lvl3pPr indent="-228600" lvl="2" marL="1371600" algn="l">
              <a:lnSpc>
                <a:spcPct val="110000"/>
              </a:lnSpc>
              <a:spcBef>
                <a:spcPts val="500"/>
              </a:spcBef>
              <a:spcAft>
                <a:spcPts val="0"/>
              </a:spcAft>
              <a:buClr>
                <a:schemeClr val="dk1"/>
              </a:buClr>
              <a:buSzPts val="1800"/>
              <a:buNone/>
              <a:defRPr b="1" sz="1800"/>
            </a:lvl3pPr>
            <a:lvl4pPr indent="-228600" lvl="3" marL="1828800" algn="l">
              <a:lnSpc>
                <a:spcPct val="110000"/>
              </a:lnSpc>
              <a:spcBef>
                <a:spcPts val="500"/>
              </a:spcBef>
              <a:spcAft>
                <a:spcPts val="0"/>
              </a:spcAft>
              <a:buClr>
                <a:schemeClr val="dk1"/>
              </a:buClr>
              <a:buSzPts val="1600"/>
              <a:buNone/>
              <a:defRPr b="1" sz="1600"/>
            </a:lvl4pPr>
            <a:lvl5pPr indent="-228600" lvl="4" marL="2286000" algn="l">
              <a:lnSpc>
                <a:spcPct val="11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33"/>
          <p:cNvSpPr txBox="1"/>
          <p:nvPr>
            <p:ph idx="2" type="body"/>
          </p:nvPr>
        </p:nvSpPr>
        <p:spPr>
          <a:xfrm>
            <a:off x="1115568" y="3203688"/>
            <a:ext cx="4937760" cy="2968512"/>
          </a:xfrm>
          <a:prstGeom prst="rect">
            <a:avLst/>
          </a:prstGeom>
          <a:noFill/>
          <a:ln>
            <a:noFill/>
          </a:ln>
        </p:spPr>
        <p:txBody>
          <a:bodyPr anchorCtr="0" anchor="t" bIns="45700" lIns="91425" spcFirstLastPara="1" rIns="91425" wrap="square" tIns="45700">
            <a:normAutofit/>
          </a:bodyPr>
          <a:lstStyle>
            <a:lvl1pPr indent="-381000" lvl="0" marL="457200" algn="l">
              <a:lnSpc>
                <a:spcPct val="110000"/>
              </a:lnSpc>
              <a:spcBef>
                <a:spcPts val="1000"/>
              </a:spcBef>
              <a:spcAft>
                <a:spcPts val="0"/>
              </a:spcAft>
              <a:buClr>
                <a:schemeClr val="dk1"/>
              </a:buClr>
              <a:buSzPts val="2400"/>
              <a:buChar char="•"/>
              <a:defRPr sz="2400"/>
            </a:lvl1pPr>
            <a:lvl2pPr indent="-355600" lvl="1" marL="914400" algn="l">
              <a:lnSpc>
                <a:spcPct val="110000"/>
              </a:lnSpc>
              <a:spcBef>
                <a:spcPts val="500"/>
              </a:spcBef>
              <a:spcAft>
                <a:spcPts val="0"/>
              </a:spcAft>
              <a:buClr>
                <a:schemeClr val="dk1"/>
              </a:buClr>
              <a:buSzPts val="2000"/>
              <a:buChar char="•"/>
              <a:defRPr sz="2000"/>
            </a:lvl2pPr>
            <a:lvl3pPr indent="-342900" lvl="2" marL="1371600" algn="l">
              <a:lnSpc>
                <a:spcPct val="110000"/>
              </a:lnSpc>
              <a:spcBef>
                <a:spcPts val="500"/>
              </a:spcBef>
              <a:spcAft>
                <a:spcPts val="0"/>
              </a:spcAft>
              <a:buClr>
                <a:schemeClr val="dk1"/>
              </a:buClr>
              <a:buSzPts val="1800"/>
              <a:buChar char="•"/>
              <a:defRPr sz="1800"/>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33"/>
          <p:cNvSpPr txBox="1"/>
          <p:nvPr>
            <p:ph idx="3" type="body"/>
          </p:nvPr>
        </p:nvSpPr>
        <p:spPr>
          <a:xfrm>
            <a:off x="6345936" y="2372650"/>
            <a:ext cx="493776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400"/>
              <a:buNone/>
              <a:defRPr b="1" sz="2400" cap="none"/>
            </a:lvl1pPr>
            <a:lvl2pPr indent="-228600" lvl="1" marL="914400" algn="l">
              <a:lnSpc>
                <a:spcPct val="110000"/>
              </a:lnSpc>
              <a:spcBef>
                <a:spcPts val="500"/>
              </a:spcBef>
              <a:spcAft>
                <a:spcPts val="0"/>
              </a:spcAft>
              <a:buClr>
                <a:schemeClr val="dk1"/>
              </a:buClr>
              <a:buSzPts val="2000"/>
              <a:buNone/>
              <a:defRPr b="1" sz="2000"/>
            </a:lvl2pPr>
            <a:lvl3pPr indent="-228600" lvl="2" marL="1371600" algn="l">
              <a:lnSpc>
                <a:spcPct val="110000"/>
              </a:lnSpc>
              <a:spcBef>
                <a:spcPts val="500"/>
              </a:spcBef>
              <a:spcAft>
                <a:spcPts val="0"/>
              </a:spcAft>
              <a:buClr>
                <a:schemeClr val="dk1"/>
              </a:buClr>
              <a:buSzPts val="1800"/>
              <a:buNone/>
              <a:defRPr b="1" sz="1800"/>
            </a:lvl3pPr>
            <a:lvl4pPr indent="-228600" lvl="3" marL="1828800" algn="l">
              <a:lnSpc>
                <a:spcPct val="110000"/>
              </a:lnSpc>
              <a:spcBef>
                <a:spcPts val="500"/>
              </a:spcBef>
              <a:spcAft>
                <a:spcPts val="0"/>
              </a:spcAft>
              <a:buClr>
                <a:schemeClr val="dk1"/>
              </a:buClr>
              <a:buSzPts val="1600"/>
              <a:buNone/>
              <a:defRPr b="1" sz="1600"/>
            </a:lvl4pPr>
            <a:lvl5pPr indent="-228600" lvl="4" marL="2286000" algn="l">
              <a:lnSpc>
                <a:spcPct val="11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33"/>
          <p:cNvSpPr txBox="1"/>
          <p:nvPr>
            <p:ph idx="4" type="body"/>
          </p:nvPr>
        </p:nvSpPr>
        <p:spPr>
          <a:xfrm>
            <a:off x="6345936" y="3203687"/>
            <a:ext cx="4937760" cy="2968511"/>
          </a:xfrm>
          <a:prstGeom prst="rect">
            <a:avLst/>
          </a:prstGeom>
          <a:noFill/>
          <a:ln>
            <a:noFill/>
          </a:ln>
        </p:spPr>
        <p:txBody>
          <a:bodyPr anchorCtr="0" anchor="t" bIns="45700" lIns="91425" spcFirstLastPara="1" rIns="91425" wrap="square" tIns="45700">
            <a:normAutofit/>
          </a:bodyPr>
          <a:lstStyle>
            <a:lvl1pPr indent="-381000" lvl="0" marL="457200" algn="l">
              <a:lnSpc>
                <a:spcPct val="110000"/>
              </a:lnSpc>
              <a:spcBef>
                <a:spcPts val="1000"/>
              </a:spcBef>
              <a:spcAft>
                <a:spcPts val="0"/>
              </a:spcAft>
              <a:buClr>
                <a:schemeClr val="dk1"/>
              </a:buClr>
              <a:buSzPts val="2400"/>
              <a:buChar char="•"/>
              <a:defRPr sz="2400"/>
            </a:lvl1pPr>
            <a:lvl2pPr indent="-355600" lvl="1" marL="914400" algn="l">
              <a:lnSpc>
                <a:spcPct val="110000"/>
              </a:lnSpc>
              <a:spcBef>
                <a:spcPts val="500"/>
              </a:spcBef>
              <a:spcAft>
                <a:spcPts val="0"/>
              </a:spcAft>
              <a:buClr>
                <a:schemeClr val="dk1"/>
              </a:buClr>
              <a:buSzPts val="2000"/>
              <a:buChar char="•"/>
              <a:defRPr sz="2000"/>
            </a:lvl2pPr>
            <a:lvl3pPr indent="-342900" lvl="2" marL="1371600" algn="l">
              <a:lnSpc>
                <a:spcPct val="110000"/>
              </a:lnSpc>
              <a:spcBef>
                <a:spcPts val="500"/>
              </a:spcBef>
              <a:spcAft>
                <a:spcPts val="0"/>
              </a:spcAft>
              <a:buClr>
                <a:schemeClr val="dk1"/>
              </a:buClr>
              <a:buSzPts val="1800"/>
              <a:buChar char="•"/>
              <a:defRPr sz="1800"/>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33"/>
          <p:cNvSpPr txBox="1"/>
          <p:nvPr>
            <p:ph idx="10" type="dt"/>
          </p:nvPr>
        </p:nvSpPr>
        <p:spPr>
          <a:xfrm>
            <a:off x="1115568"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3"/>
          <p:cNvSpPr txBox="1"/>
          <p:nvPr>
            <p:ph idx="12" type="sldNum"/>
          </p:nvPr>
        </p:nvSpPr>
        <p:spPr>
          <a:xfrm>
            <a:off x="8540496"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34"/>
          <p:cNvSpPr/>
          <p:nvPr/>
        </p:nvSpPr>
        <p:spPr>
          <a:xfrm>
            <a:off x="665853" y="1533525"/>
            <a:ext cx="10917063" cy="3790950"/>
          </a:xfrm>
          <a:prstGeom prst="rect">
            <a:avLst/>
          </a:prstGeom>
          <a:solidFill>
            <a:schemeClr val="lt1"/>
          </a:solidFill>
          <a:ln cap="flat" cmpd="sng" w="12700">
            <a:solidFill>
              <a:srgbClr val="E1E1EF"/>
            </a:solidFill>
            <a:prstDash val="solid"/>
            <a:miter lim="800000"/>
            <a:headEnd len="sm" w="sm" type="none"/>
            <a:tailEnd len="sm" w="sm" type="none"/>
          </a:ln>
          <a:effectLst>
            <a:outerShdw blurRad="50800" rotWithShape="0" algn="tl" dir="2700000" dist="38100">
              <a:srgbClr val="C7D2CF">
                <a:alpha val="2941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0" name="Google Shape;60;p34"/>
          <p:cNvSpPr/>
          <p:nvPr/>
        </p:nvSpPr>
        <p:spPr>
          <a:xfrm>
            <a:off x="609084" y="2971798"/>
            <a:ext cx="128016" cy="914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1" name="Google Shape;61;p34"/>
          <p:cNvSpPr txBox="1"/>
          <p:nvPr>
            <p:ph type="title"/>
          </p:nvPr>
        </p:nvSpPr>
        <p:spPr>
          <a:xfrm>
            <a:off x="1078992" y="1938528"/>
            <a:ext cx="10177272" cy="29900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5400"/>
              <a:buFont typeface="Arial"/>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9" name="Shape 69"/>
        <p:cNvGrpSpPr/>
        <p:nvPr/>
      </p:nvGrpSpPr>
      <p:grpSpPr>
        <a:xfrm>
          <a:off x="0" y="0"/>
          <a:ext cx="0" cy="0"/>
          <a:chOff x="0" y="0"/>
          <a:chExt cx="0" cy="0"/>
        </a:xfrm>
      </p:grpSpPr>
      <p:sp>
        <p:nvSpPr>
          <p:cNvPr id="70" name="Google Shape;70;p36"/>
          <p:cNvSpPr/>
          <p:nvPr/>
        </p:nvSpPr>
        <p:spPr>
          <a:xfrm>
            <a:off x="558210" y="1162033"/>
            <a:ext cx="3740740" cy="4643344"/>
          </a:xfrm>
          <a:prstGeom prst="rect">
            <a:avLst/>
          </a:prstGeom>
          <a:solidFill>
            <a:schemeClr val="lt1"/>
          </a:solidFill>
          <a:ln cap="flat" cmpd="sng" w="12700">
            <a:solidFill>
              <a:srgbClr val="E1E1EF"/>
            </a:solidFill>
            <a:prstDash val="solid"/>
            <a:miter lim="800000"/>
            <a:headEnd len="sm" w="sm" type="none"/>
            <a:tailEnd len="sm" w="sm" type="none"/>
          </a:ln>
          <a:effectLst>
            <a:outerShdw blurRad="50800" rotWithShape="0" algn="tl" dir="2700000" dist="38100">
              <a:srgbClr val="D8D8D8">
                <a:alpha val="2941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71" name="Google Shape;71;p36"/>
          <p:cNvSpPr/>
          <p:nvPr/>
        </p:nvSpPr>
        <p:spPr>
          <a:xfrm>
            <a:off x="498834" y="1618375"/>
            <a:ext cx="146304" cy="8229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72" name="Google Shape;72;p36"/>
          <p:cNvSpPr txBox="1"/>
          <p:nvPr>
            <p:ph type="title"/>
          </p:nvPr>
        </p:nvSpPr>
        <p:spPr>
          <a:xfrm>
            <a:off x="868680" y="1709928"/>
            <a:ext cx="3099816" cy="1709928"/>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3400"/>
              <a:buFont typeface="Arial"/>
              <a:buNone/>
              <a:defRPr sz="3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6"/>
          <p:cNvSpPr txBox="1"/>
          <p:nvPr>
            <p:ph idx="1" type="body"/>
          </p:nvPr>
        </p:nvSpPr>
        <p:spPr>
          <a:xfrm>
            <a:off x="4965192" y="1709928"/>
            <a:ext cx="6729984" cy="4096512"/>
          </a:xfrm>
          <a:prstGeom prst="rect">
            <a:avLst/>
          </a:prstGeom>
          <a:noFill/>
          <a:ln>
            <a:noFill/>
          </a:ln>
        </p:spPr>
        <p:txBody>
          <a:bodyPr anchorCtr="0" anchor="t" bIns="45700" lIns="91425" spcFirstLastPara="1" rIns="91425" wrap="square" tIns="45700">
            <a:normAutofit/>
          </a:bodyPr>
          <a:lstStyle>
            <a:lvl1pPr indent="-406400" lvl="0" marL="457200" algn="l">
              <a:lnSpc>
                <a:spcPct val="110000"/>
              </a:lnSpc>
              <a:spcBef>
                <a:spcPts val="1000"/>
              </a:spcBef>
              <a:spcAft>
                <a:spcPts val="0"/>
              </a:spcAft>
              <a:buClr>
                <a:schemeClr val="dk1"/>
              </a:buClr>
              <a:buSzPts val="2800"/>
              <a:buChar char="•"/>
              <a:defRPr sz="2800"/>
            </a:lvl1pPr>
            <a:lvl2pPr indent="-381000" lvl="1" marL="914400" algn="l">
              <a:lnSpc>
                <a:spcPct val="110000"/>
              </a:lnSpc>
              <a:spcBef>
                <a:spcPts val="500"/>
              </a:spcBef>
              <a:spcAft>
                <a:spcPts val="0"/>
              </a:spcAft>
              <a:buClr>
                <a:schemeClr val="dk1"/>
              </a:buClr>
              <a:buSzPts val="2400"/>
              <a:buChar char="•"/>
              <a:defRPr sz="2400"/>
            </a:lvl2pPr>
            <a:lvl3pPr indent="-355600" lvl="2" marL="1371600" algn="l">
              <a:lnSpc>
                <a:spcPct val="110000"/>
              </a:lnSpc>
              <a:spcBef>
                <a:spcPts val="500"/>
              </a:spcBef>
              <a:spcAft>
                <a:spcPts val="0"/>
              </a:spcAft>
              <a:buClr>
                <a:schemeClr val="dk1"/>
              </a:buClr>
              <a:buSzPts val="2000"/>
              <a:buChar char="•"/>
              <a:defRPr sz="2000"/>
            </a:lvl3pPr>
            <a:lvl4pPr indent="-355600" lvl="3" marL="1828800" algn="l">
              <a:lnSpc>
                <a:spcPct val="110000"/>
              </a:lnSpc>
              <a:spcBef>
                <a:spcPts val="500"/>
              </a:spcBef>
              <a:spcAft>
                <a:spcPts val="0"/>
              </a:spcAft>
              <a:buClr>
                <a:schemeClr val="dk1"/>
              </a:buClr>
              <a:buSzPts val="2000"/>
              <a:buChar char="•"/>
              <a:defRPr sz="2000"/>
            </a:lvl4pPr>
            <a:lvl5pPr indent="-355600" lvl="4" marL="2286000" algn="l">
              <a:lnSpc>
                <a:spcPct val="11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4" name="Google Shape;74;p36"/>
          <p:cNvSpPr txBox="1"/>
          <p:nvPr>
            <p:ph idx="2" type="body"/>
          </p:nvPr>
        </p:nvSpPr>
        <p:spPr>
          <a:xfrm>
            <a:off x="868680" y="3429000"/>
            <a:ext cx="3099816" cy="2066544"/>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800"/>
              <a:buNone/>
              <a:defRPr sz="1800"/>
            </a:lvl1pPr>
            <a:lvl2pPr indent="-228600" lvl="1" marL="914400" algn="l">
              <a:lnSpc>
                <a:spcPct val="110000"/>
              </a:lnSpc>
              <a:spcBef>
                <a:spcPts val="500"/>
              </a:spcBef>
              <a:spcAft>
                <a:spcPts val="0"/>
              </a:spcAft>
              <a:buClr>
                <a:schemeClr val="dk1"/>
              </a:buClr>
              <a:buSzPts val="1400"/>
              <a:buNone/>
              <a:defRPr sz="1400"/>
            </a:lvl2pPr>
            <a:lvl3pPr indent="-228600" lvl="2" marL="1371600" algn="l">
              <a:lnSpc>
                <a:spcPct val="110000"/>
              </a:lnSpc>
              <a:spcBef>
                <a:spcPts val="500"/>
              </a:spcBef>
              <a:spcAft>
                <a:spcPts val="0"/>
              </a:spcAft>
              <a:buClr>
                <a:schemeClr val="dk1"/>
              </a:buClr>
              <a:buSzPts val="1200"/>
              <a:buNone/>
              <a:defRPr sz="1200"/>
            </a:lvl3pPr>
            <a:lvl4pPr indent="-228600" lvl="3" marL="1828800" algn="l">
              <a:lnSpc>
                <a:spcPct val="110000"/>
              </a:lnSpc>
              <a:spcBef>
                <a:spcPts val="500"/>
              </a:spcBef>
              <a:spcAft>
                <a:spcPts val="0"/>
              </a:spcAft>
              <a:buClr>
                <a:schemeClr val="dk1"/>
              </a:buClr>
              <a:buSzPts val="1000"/>
              <a:buNone/>
              <a:defRPr sz="1000"/>
            </a:lvl4pPr>
            <a:lvl5pPr indent="-228600" lvl="4" marL="2286000" algn="l">
              <a:lnSpc>
                <a:spcPct val="11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5" name="Google Shape;75;p36"/>
          <p:cNvSpPr txBox="1"/>
          <p:nvPr>
            <p:ph idx="10" type="dt"/>
          </p:nvPr>
        </p:nvSpPr>
        <p:spPr>
          <a:xfrm>
            <a:off x="86868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8" name="Shape 78"/>
        <p:cNvGrpSpPr/>
        <p:nvPr/>
      </p:nvGrpSpPr>
      <p:grpSpPr>
        <a:xfrm>
          <a:off x="0" y="0"/>
          <a:ext cx="0" cy="0"/>
          <a:chOff x="0" y="0"/>
          <a:chExt cx="0" cy="0"/>
        </a:xfrm>
      </p:grpSpPr>
      <p:sp>
        <p:nvSpPr>
          <p:cNvPr id="79" name="Google Shape;79;p37"/>
          <p:cNvSpPr/>
          <p:nvPr/>
        </p:nvSpPr>
        <p:spPr>
          <a:xfrm>
            <a:off x="558210" y="1162033"/>
            <a:ext cx="3740740" cy="4643344"/>
          </a:xfrm>
          <a:prstGeom prst="rect">
            <a:avLst/>
          </a:prstGeom>
          <a:solidFill>
            <a:schemeClr val="lt1"/>
          </a:solidFill>
          <a:ln cap="flat" cmpd="sng" w="12700">
            <a:solidFill>
              <a:srgbClr val="E1E1EF"/>
            </a:solidFill>
            <a:prstDash val="solid"/>
            <a:miter lim="800000"/>
            <a:headEnd len="sm" w="sm" type="none"/>
            <a:tailEnd len="sm" w="sm" type="none"/>
          </a:ln>
          <a:effectLst>
            <a:outerShdw blurRad="50800" rotWithShape="0" algn="tl" dir="2700000" dist="38100">
              <a:srgbClr val="D8D8D8">
                <a:alpha val="2941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80" name="Google Shape;80;p37"/>
          <p:cNvSpPr/>
          <p:nvPr/>
        </p:nvSpPr>
        <p:spPr>
          <a:xfrm>
            <a:off x="498834" y="1618375"/>
            <a:ext cx="146304" cy="8229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81" name="Google Shape;81;p37"/>
          <p:cNvSpPr txBox="1"/>
          <p:nvPr>
            <p:ph type="title"/>
          </p:nvPr>
        </p:nvSpPr>
        <p:spPr>
          <a:xfrm>
            <a:off x="868680" y="1709928"/>
            <a:ext cx="3099816" cy="1709928"/>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3400"/>
              <a:buFont typeface="Arial"/>
              <a:buNone/>
              <a:defRPr sz="3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7"/>
          <p:cNvSpPr/>
          <p:nvPr>
            <p:ph idx="2" type="pic"/>
          </p:nvPr>
        </p:nvSpPr>
        <p:spPr>
          <a:xfrm>
            <a:off x="4965192" y="1161288"/>
            <a:ext cx="6729984" cy="4645152"/>
          </a:xfrm>
          <a:prstGeom prst="rect">
            <a:avLst/>
          </a:prstGeom>
          <a:noFill/>
          <a:ln>
            <a:noFill/>
          </a:ln>
        </p:spPr>
      </p:sp>
      <p:sp>
        <p:nvSpPr>
          <p:cNvPr id="83" name="Google Shape;83;p37"/>
          <p:cNvSpPr txBox="1"/>
          <p:nvPr>
            <p:ph idx="1" type="body"/>
          </p:nvPr>
        </p:nvSpPr>
        <p:spPr>
          <a:xfrm>
            <a:off x="868680" y="3438144"/>
            <a:ext cx="3099816" cy="20574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800"/>
              <a:buNone/>
              <a:defRPr sz="1800"/>
            </a:lvl1pPr>
            <a:lvl2pPr indent="-228600" lvl="1" marL="914400" algn="l">
              <a:lnSpc>
                <a:spcPct val="110000"/>
              </a:lnSpc>
              <a:spcBef>
                <a:spcPts val="500"/>
              </a:spcBef>
              <a:spcAft>
                <a:spcPts val="0"/>
              </a:spcAft>
              <a:buClr>
                <a:schemeClr val="dk1"/>
              </a:buClr>
              <a:buSzPts val="1400"/>
              <a:buNone/>
              <a:defRPr sz="1400"/>
            </a:lvl2pPr>
            <a:lvl3pPr indent="-228600" lvl="2" marL="1371600" algn="l">
              <a:lnSpc>
                <a:spcPct val="110000"/>
              </a:lnSpc>
              <a:spcBef>
                <a:spcPts val="500"/>
              </a:spcBef>
              <a:spcAft>
                <a:spcPts val="0"/>
              </a:spcAft>
              <a:buClr>
                <a:schemeClr val="dk1"/>
              </a:buClr>
              <a:buSzPts val="1200"/>
              <a:buNone/>
              <a:defRPr sz="1200"/>
            </a:lvl3pPr>
            <a:lvl4pPr indent="-228600" lvl="3" marL="1828800" algn="l">
              <a:lnSpc>
                <a:spcPct val="110000"/>
              </a:lnSpc>
              <a:spcBef>
                <a:spcPts val="500"/>
              </a:spcBef>
              <a:spcAft>
                <a:spcPts val="0"/>
              </a:spcAft>
              <a:buClr>
                <a:schemeClr val="dk1"/>
              </a:buClr>
              <a:buSzPts val="1000"/>
              <a:buNone/>
              <a:defRPr sz="1000"/>
            </a:lvl4pPr>
            <a:lvl5pPr indent="-228600" lvl="4" marL="2286000" algn="l">
              <a:lnSpc>
                <a:spcPct val="11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4" name="Google Shape;84;p37"/>
          <p:cNvSpPr txBox="1"/>
          <p:nvPr>
            <p:ph idx="10" type="dt"/>
          </p:nvPr>
        </p:nvSpPr>
        <p:spPr>
          <a:xfrm>
            <a:off x="86868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110000"/>
              </a:lnSpc>
              <a:spcBef>
                <a:spcPts val="10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lnSpc>
                <a:spcPct val="11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lnSpc>
                <a:spcPct val="11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11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1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Google Shape;9;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8.png"/><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2" name="Shape 102"/>
        <p:cNvGrpSpPr/>
        <p:nvPr/>
      </p:nvGrpSpPr>
      <p:grpSpPr>
        <a:xfrm>
          <a:off x="0" y="0"/>
          <a:ext cx="0" cy="0"/>
          <a:chOff x="0" y="0"/>
          <a:chExt cx="0" cy="0"/>
        </a:xfrm>
      </p:grpSpPr>
      <p:sp>
        <p:nvSpPr>
          <p:cNvPr id="103" name="Google Shape;103;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Abstract background of dark mesh" id="104" name="Google Shape;104;p1"/>
          <p:cNvPicPr preferRelativeResize="0"/>
          <p:nvPr/>
        </p:nvPicPr>
        <p:blipFill rotWithShape="1">
          <a:blip r:embed="rId3">
            <a:alphaModFix/>
          </a:blip>
          <a:srcRect b="0" l="10515" r="18384" t="0"/>
          <a:stretch/>
        </p:blipFill>
        <p:spPr>
          <a:xfrm>
            <a:off x="20" y="10"/>
            <a:ext cx="8668492" cy="6857990"/>
          </a:xfrm>
          <a:prstGeom prst="rect">
            <a:avLst/>
          </a:prstGeom>
          <a:noFill/>
          <a:ln>
            <a:noFill/>
          </a:ln>
        </p:spPr>
      </p:pic>
      <p:sp>
        <p:nvSpPr>
          <p:cNvPr id="105" name="Google Shape;105;p1"/>
          <p:cNvSpPr/>
          <p:nvPr/>
        </p:nvSpPr>
        <p:spPr>
          <a:xfrm flipH="1">
            <a:off x="3711652" y="0"/>
            <a:ext cx="8480347" cy="6858000"/>
          </a:xfrm>
          <a:prstGeom prst="rect">
            <a:avLst/>
          </a:prstGeom>
          <a:gradFill>
            <a:gsLst>
              <a:gs pos="0">
                <a:srgbClr val="FFFFFF">
                  <a:alpha val="0"/>
                </a:srgbClr>
              </a:gs>
              <a:gs pos="19000">
                <a:srgbClr val="FFFFFF">
                  <a:alpha val="37254"/>
                </a:srgbClr>
              </a:gs>
              <a:gs pos="35000">
                <a:srgbClr val="FFFFFF">
                  <a:alpha val="76470"/>
                </a:srgbClr>
              </a:gs>
              <a:gs pos="48000">
                <a:schemeClr val="lt1"/>
              </a:gs>
              <a:gs pos="100000">
                <a:schemeClr val="lt1"/>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6" name="Google Shape;106;p1"/>
          <p:cNvSpPr txBox="1"/>
          <p:nvPr>
            <p:ph type="ctrTitle"/>
          </p:nvPr>
        </p:nvSpPr>
        <p:spPr>
          <a:xfrm>
            <a:off x="7848600" y="1122363"/>
            <a:ext cx="4023360" cy="320413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000000"/>
              </a:buClr>
              <a:buSzPts val="4000"/>
              <a:buFont typeface="Times New Roman"/>
              <a:buNone/>
            </a:pPr>
            <a:r>
              <a:rPr lang="en-US" sz="4000">
                <a:solidFill>
                  <a:srgbClr val="000000"/>
                </a:solidFill>
                <a:latin typeface="Times New Roman"/>
                <a:ea typeface="Times New Roman"/>
                <a:cs typeface="Times New Roman"/>
                <a:sym typeface="Times New Roman"/>
              </a:rPr>
              <a:t>Optimization of hydraulic fracturing design using data driven models</a:t>
            </a:r>
            <a:endParaRPr sz="8800"/>
          </a:p>
        </p:txBody>
      </p:sp>
      <p:sp>
        <p:nvSpPr>
          <p:cNvPr id="107" name="Google Shape;107;p1"/>
          <p:cNvSpPr/>
          <p:nvPr/>
        </p:nvSpPr>
        <p:spPr>
          <a:xfrm rot="5400000">
            <a:off x="8130540" y="346791"/>
            <a:ext cx="146304"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08" name="Google Shape;108;p1"/>
          <p:cNvSpPr/>
          <p:nvPr/>
        </p:nvSpPr>
        <p:spPr>
          <a:xfrm>
            <a:off x="7851648" y="4546920"/>
            <a:ext cx="4023360" cy="18288"/>
          </a:xfrm>
          <a:prstGeom prst="rect">
            <a:avLst/>
          </a:prstGeom>
          <a:solidFill>
            <a:srgbClr val="B7BED8"/>
          </a:solidFill>
          <a:ln cap="flat" cmpd="sng" w="9525">
            <a:solidFill>
              <a:srgbClr val="B7BE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graphicFrame>
        <p:nvGraphicFramePr>
          <p:cNvPr id="109" name="Google Shape;109;p1"/>
          <p:cNvGraphicFramePr/>
          <p:nvPr/>
        </p:nvGraphicFramePr>
        <p:xfrm>
          <a:off x="320871" y="4132730"/>
          <a:ext cx="3000000" cy="3000000"/>
        </p:xfrm>
        <a:graphic>
          <a:graphicData uri="http://schemas.openxmlformats.org/drawingml/2006/table">
            <a:tbl>
              <a:tblPr bandRow="1" firstCol="1" firstRow="1">
                <a:noFill/>
                <a:tableStyleId>{C3633EDE-2CDB-44F9-8330-664BDA926ADC}</a:tableStyleId>
              </a:tblPr>
              <a:tblGrid>
                <a:gridCol w="5038925"/>
                <a:gridCol w="2168775"/>
              </a:tblGrid>
              <a:tr h="276450">
                <a:tc gridSpan="2">
                  <a:txBody>
                    <a:bodyPr/>
                    <a:lstStyle/>
                    <a:p>
                      <a:pPr indent="457200" lvl="0" marL="0" marR="0" rtl="0" algn="ctr">
                        <a:lnSpc>
                          <a:spcPct val="200000"/>
                        </a:lnSpc>
                        <a:spcBef>
                          <a:spcPts val="0"/>
                        </a:spcBef>
                        <a:spcAft>
                          <a:spcPts val="0"/>
                        </a:spcAft>
                        <a:buClr>
                          <a:srgbClr val="000000"/>
                        </a:buClr>
                        <a:buSzPts val="1000"/>
                        <a:buFont typeface="Arial"/>
                        <a:buNone/>
                      </a:pPr>
                      <a:r>
                        <a:rPr lang="en-US" sz="1000" u="none" cap="none" strike="noStrike"/>
                        <a:t>Team Members</a:t>
                      </a:r>
                      <a:endParaRPr sz="1000" u="none" cap="none" strike="noStrike">
                        <a:latin typeface="Times New Roman"/>
                        <a:ea typeface="Times New Roman"/>
                        <a:cs typeface="Times New Roman"/>
                        <a:sym typeface="Times New Roman"/>
                      </a:endParaRPr>
                    </a:p>
                  </a:txBody>
                  <a:tcPr marT="0" marB="0" marR="68575" marL="68575"/>
                </a:tc>
                <a:tc hMerge="1"/>
              </a:tr>
              <a:tr h="377650">
                <a:tc>
                  <a:txBody>
                    <a:bodyPr/>
                    <a:lstStyle/>
                    <a:p>
                      <a:pPr indent="457200" lvl="0" marL="0" marR="0" rtl="0" algn="l">
                        <a:lnSpc>
                          <a:spcPct val="200000"/>
                        </a:lnSpc>
                        <a:spcBef>
                          <a:spcPts val="0"/>
                        </a:spcBef>
                        <a:spcAft>
                          <a:spcPts val="0"/>
                        </a:spcAft>
                        <a:buClr>
                          <a:srgbClr val="000000"/>
                        </a:buClr>
                        <a:buSzPts val="1000"/>
                        <a:buFont typeface="Arial"/>
                        <a:buNone/>
                      </a:pPr>
                      <a:r>
                        <a:rPr lang="en-US" sz="1000" u="none" cap="none" strike="noStrike"/>
                        <a:t>MOHAMED ADEL GABRY ABDELSALAM            </a:t>
                      </a:r>
                      <a:endParaRPr sz="1000" u="none" cap="none" strike="noStrike">
                        <a:latin typeface="Times New Roman"/>
                        <a:ea typeface="Times New Roman"/>
                        <a:cs typeface="Times New Roman"/>
                        <a:sym typeface="Times New Roman"/>
                      </a:endParaRPr>
                    </a:p>
                  </a:txBody>
                  <a:tcPr marT="0" marB="0" marR="68575" marL="68575"/>
                </a:tc>
                <a:tc>
                  <a:txBody>
                    <a:bodyPr/>
                    <a:lstStyle/>
                    <a:p>
                      <a:pPr indent="457200" lvl="0" marL="0" marR="0" rtl="0" algn="ctr">
                        <a:lnSpc>
                          <a:spcPct val="200000"/>
                        </a:lnSpc>
                        <a:spcBef>
                          <a:spcPts val="0"/>
                        </a:spcBef>
                        <a:spcAft>
                          <a:spcPts val="0"/>
                        </a:spcAft>
                        <a:buClr>
                          <a:srgbClr val="000000"/>
                        </a:buClr>
                        <a:buSzPts val="1000"/>
                        <a:buFont typeface="Arial"/>
                        <a:buNone/>
                      </a:pPr>
                      <a:r>
                        <a:rPr lang="en-US" sz="1000" u="none" cap="none" strike="noStrike"/>
                        <a:t>2095451</a:t>
                      </a:r>
                      <a:endParaRPr sz="1000" u="none" cap="none" strike="noStrike">
                        <a:latin typeface="Times New Roman"/>
                        <a:ea typeface="Times New Roman"/>
                        <a:cs typeface="Times New Roman"/>
                        <a:sym typeface="Times New Roman"/>
                      </a:endParaRPr>
                    </a:p>
                  </a:txBody>
                  <a:tcPr marT="0" marB="0" marR="68575" marL="68575"/>
                </a:tc>
              </a:tr>
              <a:tr h="377650">
                <a:tc>
                  <a:txBody>
                    <a:bodyPr/>
                    <a:lstStyle/>
                    <a:p>
                      <a:pPr indent="457200" lvl="0" marL="0" marR="0" rtl="0" algn="l">
                        <a:lnSpc>
                          <a:spcPct val="200000"/>
                        </a:lnSpc>
                        <a:spcBef>
                          <a:spcPts val="0"/>
                        </a:spcBef>
                        <a:spcAft>
                          <a:spcPts val="0"/>
                        </a:spcAft>
                        <a:buClr>
                          <a:srgbClr val="000000"/>
                        </a:buClr>
                        <a:buSzPts val="1000"/>
                        <a:buFont typeface="Arial"/>
                        <a:buNone/>
                      </a:pPr>
                      <a:r>
                        <a:rPr b="1" i="0" lang="en-US" sz="1000" u="none" cap="none" strike="noStrike">
                          <a:solidFill>
                            <a:schemeClr val="lt1"/>
                          </a:solidFill>
                          <a:latin typeface="Arial"/>
                          <a:ea typeface="Arial"/>
                          <a:cs typeface="Arial"/>
                          <a:sym typeface="Arial"/>
                        </a:rPr>
                        <a:t>SRI SAI HARSHA AMBATI</a:t>
                      </a:r>
                      <a:endParaRPr b="1" i="0" sz="1000" u="none" cap="none" strike="noStrike">
                        <a:solidFill>
                          <a:schemeClr val="lt1"/>
                        </a:solidFill>
                        <a:latin typeface="Arial"/>
                        <a:ea typeface="Arial"/>
                        <a:cs typeface="Arial"/>
                        <a:sym typeface="Arial"/>
                      </a:endParaRPr>
                    </a:p>
                  </a:txBody>
                  <a:tcPr marT="0" marB="0" marR="68575" marL="68575"/>
                </a:tc>
                <a:tc>
                  <a:txBody>
                    <a:bodyPr/>
                    <a:lstStyle/>
                    <a:p>
                      <a:pPr indent="457200" lvl="0" marL="0" marR="0" rtl="0" algn="ctr">
                        <a:lnSpc>
                          <a:spcPct val="2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2090997</a:t>
                      </a:r>
                      <a:endParaRPr b="0" i="0" sz="1000" u="none" cap="none" strike="noStrike">
                        <a:solidFill>
                          <a:schemeClr val="dk1"/>
                        </a:solidFill>
                        <a:latin typeface="Arial"/>
                        <a:ea typeface="Arial"/>
                        <a:cs typeface="Arial"/>
                        <a:sym typeface="Arial"/>
                      </a:endParaRPr>
                    </a:p>
                  </a:txBody>
                  <a:tcPr marT="0" marB="0" marR="68575" marL="68575"/>
                </a:tc>
              </a:tr>
              <a:tr h="377650">
                <a:tc>
                  <a:txBody>
                    <a:bodyPr/>
                    <a:lstStyle/>
                    <a:p>
                      <a:pPr indent="457200" lvl="0" marL="0" marR="0" rtl="0" algn="l">
                        <a:lnSpc>
                          <a:spcPct val="200000"/>
                        </a:lnSpc>
                        <a:spcBef>
                          <a:spcPts val="0"/>
                        </a:spcBef>
                        <a:spcAft>
                          <a:spcPts val="0"/>
                        </a:spcAft>
                        <a:buClr>
                          <a:srgbClr val="000000"/>
                        </a:buClr>
                        <a:buSzPts val="1000"/>
                        <a:buFont typeface="Arial"/>
                        <a:buNone/>
                      </a:pPr>
                      <a:r>
                        <a:rPr lang="en-US" sz="1000" u="none" cap="none" strike="noStrike"/>
                        <a:t>SRIKANTH REDDY NIMMALA                              </a:t>
                      </a:r>
                      <a:endParaRPr sz="1000" u="none" cap="none" strike="noStrike">
                        <a:latin typeface="Times New Roman"/>
                        <a:ea typeface="Times New Roman"/>
                        <a:cs typeface="Times New Roman"/>
                        <a:sym typeface="Times New Roman"/>
                      </a:endParaRPr>
                    </a:p>
                  </a:txBody>
                  <a:tcPr marT="0" marB="0" marR="68575" marL="68575"/>
                </a:tc>
                <a:tc>
                  <a:txBody>
                    <a:bodyPr/>
                    <a:lstStyle/>
                    <a:p>
                      <a:pPr indent="457200" lvl="0" marL="0" marR="0" rtl="0" algn="ctr">
                        <a:lnSpc>
                          <a:spcPct val="200000"/>
                        </a:lnSpc>
                        <a:spcBef>
                          <a:spcPts val="0"/>
                        </a:spcBef>
                        <a:spcAft>
                          <a:spcPts val="0"/>
                        </a:spcAft>
                        <a:buClr>
                          <a:srgbClr val="000000"/>
                        </a:buClr>
                        <a:buSzPts val="1000"/>
                        <a:buFont typeface="Arial"/>
                        <a:buNone/>
                      </a:pPr>
                      <a:r>
                        <a:rPr lang="en-US" sz="1000" u="none" cap="none" strike="noStrike"/>
                        <a:t>2100527</a:t>
                      </a:r>
                      <a:endParaRPr sz="1000" u="none" cap="none" strike="noStrike">
                        <a:latin typeface="Times New Roman"/>
                        <a:ea typeface="Times New Roman"/>
                        <a:cs typeface="Times New Roman"/>
                        <a:sym typeface="Times New Roman"/>
                      </a:endParaRPr>
                    </a:p>
                  </a:txBody>
                  <a:tcPr marT="0" marB="0" marR="68575" marL="68575"/>
                </a:tc>
              </a:tr>
              <a:tr h="377650">
                <a:tc>
                  <a:txBody>
                    <a:bodyPr/>
                    <a:lstStyle/>
                    <a:p>
                      <a:pPr indent="457200" lvl="0" marL="0" marR="0" rtl="0" algn="l">
                        <a:lnSpc>
                          <a:spcPct val="200000"/>
                        </a:lnSpc>
                        <a:spcBef>
                          <a:spcPts val="0"/>
                        </a:spcBef>
                        <a:spcAft>
                          <a:spcPts val="0"/>
                        </a:spcAft>
                        <a:buClr>
                          <a:srgbClr val="000000"/>
                        </a:buClr>
                        <a:buSzPts val="1100"/>
                        <a:buFont typeface="Arial"/>
                        <a:buNone/>
                      </a:pPr>
                      <a:r>
                        <a:rPr b="1" i="0" lang="en-US" sz="1100" u="none" cap="none" strike="noStrike">
                          <a:solidFill>
                            <a:schemeClr val="lt1"/>
                          </a:solidFill>
                          <a:latin typeface="Arial"/>
                          <a:ea typeface="Arial"/>
                          <a:cs typeface="Arial"/>
                          <a:sym typeface="Arial"/>
                        </a:rPr>
                        <a:t>ANIRUDH PALLELARLA</a:t>
                      </a:r>
                      <a:endParaRPr/>
                    </a:p>
                  </a:txBody>
                  <a:tcPr marT="0" marB="0" marR="68575" marL="68575"/>
                </a:tc>
                <a:tc>
                  <a:txBody>
                    <a:bodyPr/>
                    <a:lstStyle/>
                    <a:p>
                      <a:pPr indent="457200" lvl="0" marL="0" marR="0" rtl="0" algn="ctr">
                        <a:lnSpc>
                          <a:spcPct val="2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2100694</a:t>
                      </a:r>
                      <a:endParaRPr b="0" i="0" sz="1000" u="none" cap="none" strike="noStrike">
                        <a:solidFill>
                          <a:schemeClr val="dk1"/>
                        </a:solidFill>
                        <a:latin typeface="Arial"/>
                        <a:ea typeface="Arial"/>
                        <a:cs typeface="Arial"/>
                        <a:sym typeface="Arial"/>
                      </a:endParaRPr>
                    </a:p>
                  </a:txBody>
                  <a:tcPr marT="0" marB="0" marR="68575" marL="68575"/>
                </a:tc>
              </a:tr>
              <a:tr h="377650">
                <a:tc>
                  <a:txBody>
                    <a:bodyPr/>
                    <a:lstStyle/>
                    <a:p>
                      <a:pPr indent="457200" lvl="0" marL="0" marR="0" rtl="0" algn="l">
                        <a:lnSpc>
                          <a:spcPct val="200000"/>
                        </a:lnSpc>
                        <a:spcBef>
                          <a:spcPts val="0"/>
                        </a:spcBef>
                        <a:spcAft>
                          <a:spcPts val="0"/>
                        </a:spcAft>
                        <a:buClr>
                          <a:srgbClr val="000000"/>
                        </a:buClr>
                        <a:buSzPts val="1000"/>
                        <a:buFont typeface="Arial"/>
                        <a:buNone/>
                      </a:pPr>
                      <a:r>
                        <a:rPr lang="en-US" sz="1000" u="none" cap="none" strike="noStrike"/>
                        <a:t>SAIVARDHAN REDDY NOMULA                          </a:t>
                      </a:r>
                      <a:endParaRPr sz="1000" u="none" cap="none" strike="noStrike">
                        <a:latin typeface="Times New Roman"/>
                        <a:ea typeface="Times New Roman"/>
                        <a:cs typeface="Times New Roman"/>
                        <a:sym typeface="Times New Roman"/>
                      </a:endParaRPr>
                    </a:p>
                  </a:txBody>
                  <a:tcPr marT="0" marB="0" marR="68575" marL="68575"/>
                </a:tc>
                <a:tc>
                  <a:txBody>
                    <a:bodyPr/>
                    <a:lstStyle/>
                    <a:p>
                      <a:pPr indent="457200" lvl="0" marL="0" marR="0" rtl="0" algn="ctr">
                        <a:lnSpc>
                          <a:spcPct val="200000"/>
                        </a:lnSpc>
                        <a:spcBef>
                          <a:spcPts val="0"/>
                        </a:spcBef>
                        <a:spcAft>
                          <a:spcPts val="0"/>
                        </a:spcAft>
                        <a:buClr>
                          <a:srgbClr val="000000"/>
                        </a:buClr>
                        <a:buSzPts val="1000"/>
                        <a:buFont typeface="Arial"/>
                        <a:buNone/>
                      </a:pPr>
                      <a:r>
                        <a:rPr lang="en-US" sz="1000" u="none" cap="none" strike="noStrike"/>
                        <a:t>1799472</a:t>
                      </a:r>
                      <a:endParaRPr sz="1000" u="none" cap="none" strike="noStrike">
                        <a:latin typeface="Times New Roman"/>
                        <a:ea typeface="Times New Roman"/>
                        <a:cs typeface="Times New Roman"/>
                        <a:sym typeface="Times New Roman"/>
                      </a:endParaRPr>
                    </a:p>
                  </a:txBody>
                  <a:tcPr marT="0" marB="0" marR="68575" marL="68575"/>
                </a:tc>
              </a:tr>
              <a:tr h="377650">
                <a:tc>
                  <a:txBody>
                    <a:bodyPr/>
                    <a:lstStyle/>
                    <a:p>
                      <a:pPr indent="457200" lvl="0" marL="0" marR="0" rtl="0" algn="l">
                        <a:lnSpc>
                          <a:spcPct val="200000"/>
                        </a:lnSpc>
                        <a:spcBef>
                          <a:spcPts val="0"/>
                        </a:spcBef>
                        <a:spcAft>
                          <a:spcPts val="0"/>
                        </a:spcAft>
                        <a:buClr>
                          <a:srgbClr val="000000"/>
                        </a:buClr>
                        <a:buSzPts val="1000"/>
                        <a:buFont typeface="Arial"/>
                        <a:buNone/>
                      </a:pPr>
                      <a:r>
                        <a:rPr lang="en-US" sz="1000" u="none" cap="none" strike="noStrike"/>
                        <a:t>MADDIRALA VENKATA SATYA SAI SUJITH         </a:t>
                      </a:r>
                      <a:endParaRPr sz="1000" u="none" cap="none" strike="noStrike">
                        <a:latin typeface="Times New Roman"/>
                        <a:ea typeface="Times New Roman"/>
                        <a:cs typeface="Times New Roman"/>
                        <a:sym typeface="Times New Roman"/>
                      </a:endParaRPr>
                    </a:p>
                  </a:txBody>
                  <a:tcPr marT="0" marB="0" marR="68575" marL="68575"/>
                </a:tc>
                <a:tc>
                  <a:txBody>
                    <a:bodyPr/>
                    <a:lstStyle/>
                    <a:p>
                      <a:pPr indent="457200" lvl="0" marL="0" marR="0" rtl="0" algn="ctr">
                        <a:lnSpc>
                          <a:spcPct val="200000"/>
                        </a:lnSpc>
                        <a:spcBef>
                          <a:spcPts val="0"/>
                        </a:spcBef>
                        <a:spcAft>
                          <a:spcPts val="0"/>
                        </a:spcAft>
                        <a:buClr>
                          <a:srgbClr val="000000"/>
                        </a:buClr>
                        <a:buSzPts val="1000"/>
                        <a:buFont typeface="Arial"/>
                        <a:buNone/>
                      </a:pPr>
                      <a:r>
                        <a:rPr lang="en-US" sz="1000" u="none" cap="none" strike="noStrike"/>
                        <a:t>2146852</a:t>
                      </a:r>
                      <a:endParaRPr sz="1400" u="none" cap="none" strike="noStrike"/>
                    </a:p>
                  </a:txBody>
                  <a:tcPr marT="0" marB="0" marR="68575" marL="68575"/>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0"/>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Arial"/>
              <a:buNone/>
            </a:pPr>
            <a:r>
              <a:rPr lang="en-US"/>
              <a:t>Data Extraction – Stage 1</a:t>
            </a:r>
            <a:endParaRPr/>
          </a:p>
        </p:txBody>
      </p:sp>
      <p:pic>
        <p:nvPicPr>
          <p:cNvPr id="193" name="Google Shape;193;p10"/>
          <p:cNvPicPr preferRelativeResize="0"/>
          <p:nvPr>
            <p:ph idx="1" type="body"/>
          </p:nvPr>
        </p:nvPicPr>
        <p:blipFill rotWithShape="1">
          <a:blip r:embed="rId3">
            <a:alphaModFix/>
          </a:blip>
          <a:srcRect b="0" l="0" r="0" t="0"/>
          <a:stretch/>
        </p:blipFill>
        <p:spPr>
          <a:xfrm>
            <a:off x="1115568" y="2393250"/>
            <a:ext cx="3843962" cy="3694112"/>
          </a:xfrm>
          <a:prstGeom prst="rect">
            <a:avLst/>
          </a:prstGeom>
          <a:noFill/>
          <a:ln>
            <a:noFill/>
          </a:ln>
        </p:spPr>
      </p:pic>
      <p:sp>
        <p:nvSpPr>
          <p:cNvPr id="194" name="Google Shape;194;p10"/>
          <p:cNvSpPr txBox="1"/>
          <p:nvPr/>
        </p:nvSpPr>
        <p:spPr>
          <a:xfrm>
            <a:off x="672354" y="2057400"/>
            <a:ext cx="3394822"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Target Table in PDF</a:t>
            </a:r>
            <a:endParaRPr b="0" i="0" sz="1400" u="none" cap="none" strike="noStrike">
              <a:solidFill>
                <a:srgbClr val="000000"/>
              </a:solidFill>
              <a:latin typeface="Arial"/>
              <a:ea typeface="Arial"/>
              <a:cs typeface="Arial"/>
              <a:sym typeface="Arial"/>
            </a:endParaRPr>
          </a:p>
        </p:txBody>
      </p:sp>
      <p:sp>
        <p:nvSpPr>
          <p:cNvPr id="195" name="Google Shape;195;p10"/>
          <p:cNvSpPr txBox="1"/>
          <p:nvPr/>
        </p:nvSpPr>
        <p:spPr>
          <a:xfrm>
            <a:off x="6364941" y="2057400"/>
            <a:ext cx="471149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Extracted Table from pdf n Excel</a:t>
            </a:r>
            <a:endParaRPr b="0" i="0" sz="1400" u="none" cap="none" strike="noStrike">
              <a:solidFill>
                <a:srgbClr val="000000"/>
              </a:solidFill>
              <a:latin typeface="Arial"/>
              <a:ea typeface="Arial"/>
              <a:cs typeface="Arial"/>
              <a:sym typeface="Arial"/>
            </a:endParaRPr>
          </a:p>
        </p:txBody>
      </p:sp>
      <p:sp>
        <p:nvSpPr>
          <p:cNvPr id="196" name="Google Shape;196;p10"/>
          <p:cNvSpPr/>
          <p:nvPr/>
        </p:nvSpPr>
        <p:spPr>
          <a:xfrm>
            <a:off x="4464424" y="4240306"/>
            <a:ext cx="2976282" cy="251012"/>
          </a:xfrm>
          <a:prstGeom prst="rightArrow">
            <a:avLst>
              <a:gd fmla="val 50000" name="adj1"/>
              <a:gd fmla="val 50000" name="adj2"/>
            </a:avLst>
          </a:prstGeom>
          <a:solidFill>
            <a:schemeClr val="accent1"/>
          </a:solidFill>
          <a:ln cap="flat" cmpd="sng" w="12700">
            <a:solidFill>
              <a:srgbClr val="8E386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7" name="Google Shape;197;p10"/>
          <p:cNvSpPr txBox="1"/>
          <p:nvPr/>
        </p:nvSpPr>
        <p:spPr>
          <a:xfrm>
            <a:off x="4464424" y="3857095"/>
            <a:ext cx="2579790"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Nanonets</a:t>
            </a:r>
            <a:endParaRPr b="1" i="0" sz="1400" u="none" cap="none" strike="noStrike">
              <a:solidFill>
                <a:srgbClr val="000000"/>
              </a:solidFill>
              <a:latin typeface="Arial"/>
              <a:ea typeface="Arial"/>
              <a:cs typeface="Arial"/>
              <a:sym typeface="Arial"/>
            </a:endParaRPr>
          </a:p>
        </p:txBody>
      </p:sp>
      <p:pic>
        <p:nvPicPr>
          <p:cNvPr id="198" name="Google Shape;198;p10"/>
          <p:cNvPicPr preferRelativeResize="0"/>
          <p:nvPr/>
        </p:nvPicPr>
        <p:blipFill rotWithShape="1">
          <a:blip r:embed="rId4">
            <a:alphaModFix/>
          </a:blip>
          <a:srcRect b="0" l="0" r="0" t="0"/>
          <a:stretch/>
        </p:blipFill>
        <p:spPr>
          <a:xfrm>
            <a:off x="8059271" y="2451123"/>
            <a:ext cx="2728246" cy="4292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1"/>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Arial"/>
              <a:buNone/>
            </a:pPr>
            <a:r>
              <a:rPr lang="en-US"/>
              <a:t>Data Extraction – Stage 2</a:t>
            </a:r>
            <a:endParaRPr/>
          </a:p>
        </p:txBody>
      </p:sp>
      <p:pic>
        <p:nvPicPr>
          <p:cNvPr id="204" name="Google Shape;204;p11"/>
          <p:cNvPicPr preferRelativeResize="0"/>
          <p:nvPr/>
        </p:nvPicPr>
        <p:blipFill rotWithShape="1">
          <a:blip r:embed="rId3">
            <a:alphaModFix/>
          </a:blip>
          <a:srcRect b="0" l="0" r="0" t="0"/>
          <a:stretch/>
        </p:blipFill>
        <p:spPr>
          <a:xfrm>
            <a:off x="7529171" y="2426732"/>
            <a:ext cx="3843962" cy="3770883"/>
          </a:xfrm>
          <a:prstGeom prst="rect">
            <a:avLst/>
          </a:prstGeom>
          <a:noFill/>
          <a:ln>
            <a:noFill/>
          </a:ln>
        </p:spPr>
      </p:pic>
      <p:sp>
        <p:nvSpPr>
          <p:cNvPr id="205" name="Google Shape;205;p11"/>
          <p:cNvSpPr txBox="1"/>
          <p:nvPr/>
        </p:nvSpPr>
        <p:spPr>
          <a:xfrm>
            <a:off x="818867" y="2057400"/>
            <a:ext cx="3645557"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Data Before Transformation</a:t>
            </a:r>
            <a:endParaRPr b="0" i="0" sz="1400" u="none" cap="none" strike="noStrike">
              <a:solidFill>
                <a:srgbClr val="000000"/>
              </a:solidFill>
              <a:latin typeface="Arial"/>
              <a:ea typeface="Arial"/>
              <a:cs typeface="Arial"/>
              <a:sym typeface="Arial"/>
            </a:endParaRPr>
          </a:p>
        </p:txBody>
      </p:sp>
      <p:sp>
        <p:nvSpPr>
          <p:cNvPr id="206" name="Google Shape;206;p11"/>
          <p:cNvSpPr txBox="1"/>
          <p:nvPr/>
        </p:nvSpPr>
        <p:spPr>
          <a:xfrm>
            <a:off x="7044214" y="2057400"/>
            <a:ext cx="403221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Final Dataset for Modelling</a:t>
            </a:r>
            <a:endParaRPr b="0" i="0" sz="1400" u="none" cap="none" strike="noStrike">
              <a:solidFill>
                <a:srgbClr val="000000"/>
              </a:solidFill>
              <a:latin typeface="Arial"/>
              <a:ea typeface="Arial"/>
              <a:cs typeface="Arial"/>
              <a:sym typeface="Arial"/>
            </a:endParaRPr>
          </a:p>
        </p:txBody>
      </p:sp>
      <p:sp>
        <p:nvSpPr>
          <p:cNvPr id="207" name="Google Shape;207;p11"/>
          <p:cNvSpPr/>
          <p:nvPr/>
        </p:nvSpPr>
        <p:spPr>
          <a:xfrm>
            <a:off x="4464424" y="4148282"/>
            <a:ext cx="2976282" cy="251012"/>
          </a:xfrm>
          <a:prstGeom prst="rightArrow">
            <a:avLst>
              <a:gd fmla="val 50000" name="adj1"/>
              <a:gd fmla="val 50000" name="adj2"/>
            </a:avLst>
          </a:prstGeom>
          <a:solidFill>
            <a:schemeClr val="accent1"/>
          </a:solidFill>
          <a:ln cap="flat" cmpd="sng" w="12700">
            <a:solidFill>
              <a:srgbClr val="8E386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8" name="Google Shape;208;p11"/>
          <p:cNvSpPr txBox="1"/>
          <p:nvPr/>
        </p:nvSpPr>
        <p:spPr>
          <a:xfrm>
            <a:off x="4706471" y="3778950"/>
            <a:ext cx="249218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Power Query Editor</a:t>
            </a:r>
            <a:endParaRPr b="1" i="0" sz="1400" u="none" cap="none" strike="noStrike">
              <a:solidFill>
                <a:srgbClr val="000000"/>
              </a:solidFill>
              <a:latin typeface="Arial"/>
              <a:ea typeface="Arial"/>
              <a:cs typeface="Arial"/>
              <a:sym typeface="Arial"/>
            </a:endParaRPr>
          </a:p>
        </p:txBody>
      </p:sp>
      <p:pic>
        <p:nvPicPr>
          <p:cNvPr id="209" name="Google Shape;209;p11"/>
          <p:cNvPicPr preferRelativeResize="0"/>
          <p:nvPr>
            <p:ph idx="1" type="body"/>
          </p:nvPr>
        </p:nvPicPr>
        <p:blipFill rotWithShape="1">
          <a:blip r:embed="rId4">
            <a:alphaModFix/>
          </a:blip>
          <a:srcRect b="0" l="0" r="0" t="0"/>
          <a:stretch/>
        </p:blipFill>
        <p:spPr>
          <a:xfrm>
            <a:off x="818867" y="2426732"/>
            <a:ext cx="3089745" cy="369411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2"/>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lang="en-US"/>
              <a:t>Features</a:t>
            </a:r>
            <a:endParaRPr/>
          </a:p>
        </p:txBody>
      </p:sp>
      <p:sp>
        <p:nvSpPr>
          <p:cNvPr id="215" name="Google Shape;215;p12"/>
          <p:cNvSpPr txBox="1"/>
          <p:nvPr>
            <p:ph idx="1" type="body"/>
          </p:nvPr>
        </p:nvSpPr>
        <p:spPr>
          <a:xfrm>
            <a:off x="486271" y="2615184"/>
            <a:ext cx="4521825" cy="3694176"/>
          </a:xfrm>
          <a:prstGeom prst="rect">
            <a:avLst/>
          </a:prstGeom>
          <a:noFill/>
          <a:ln>
            <a:noFill/>
          </a:ln>
        </p:spPr>
        <p:txBody>
          <a:bodyPr anchorCtr="0" anchor="t" bIns="45700" lIns="91425" spcFirstLastPara="1" rIns="91425" wrap="square" tIns="45700">
            <a:noAutofit/>
          </a:bodyPr>
          <a:lstStyle/>
          <a:p>
            <a:pPr indent="-228600" lvl="0" marL="228600" rtl="0" algn="l">
              <a:lnSpc>
                <a:spcPct val="150000"/>
              </a:lnSpc>
              <a:spcBef>
                <a:spcPts val="0"/>
              </a:spcBef>
              <a:spcAft>
                <a:spcPts val="0"/>
              </a:spcAft>
              <a:buClr>
                <a:srgbClr val="000000"/>
              </a:buClr>
              <a:buSzPts val="1300"/>
              <a:buChar char="•"/>
            </a:pPr>
            <a:r>
              <a:rPr lang="en-US" sz="1300">
                <a:solidFill>
                  <a:srgbClr val="000000"/>
                </a:solidFill>
                <a:latin typeface="Calibri"/>
                <a:ea typeface="Calibri"/>
                <a:cs typeface="Calibri"/>
                <a:sym typeface="Calibri"/>
              </a:rPr>
              <a:t>Gamma Rays readings for each stage</a:t>
            </a:r>
            <a:endParaRPr/>
          </a:p>
          <a:p>
            <a:pPr indent="-228600" lvl="0" marL="228600" rtl="0" algn="l">
              <a:lnSpc>
                <a:spcPct val="150000"/>
              </a:lnSpc>
              <a:spcBef>
                <a:spcPts val="0"/>
              </a:spcBef>
              <a:spcAft>
                <a:spcPts val="0"/>
              </a:spcAft>
              <a:buClr>
                <a:srgbClr val="000000"/>
              </a:buClr>
              <a:buSzPts val="1300"/>
              <a:buChar char="•"/>
            </a:pPr>
            <a:r>
              <a:rPr lang="en-US" sz="1300">
                <a:solidFill>
                  <a:srgbClr val="000000"/>
                </a:solidFill>
                <a:latin typeface="Calibri"/>
                <a:ea typeface="Calibri"/>
                <a:cs typeface="Calibri"/>
                <a:sym typeface="Calibri"/>
              </a:rPr>
              <a:t>Breakdown Pressure (psi)</a:t>
            </a:r>
            <a:endParaRPr/>
          </a:p>
          <a:p>
            <a:pPr indent="-228600" lvl="0" marL="228600" rtl="0" algn="l">
              <a:lnSpc>
                <a:spcPct val="150000"/>
              </a:lnSpc>
              <a:spcBef>
                <a:spcPts val="0"/>
              </a:spcBef>
              <a:spcAft>
                <a:spcPts val="0"/>
              </a:spcAft>
              <a:buClr>
                <a:srgbClr val="000000"/>
              </a:buClr>
              <a:buSzPts val="1300"/>
              <a:buChar char="•"/>
            </a:pPr>
            <a:r>
              <a:rPr lang="en-US" sz="1300">
                <a:solidFill>
                  <a:srgbClr val="000000"/>
                </a:solidFill>
                <a:latin typeface="Calibri"/>
                <a:ea typeface="Calibri"/>
                <a:cs typeface="Calibri"/>
                <a:sym typeface="Calibri"/>
              </a:rPr>
              <a:t>Average Treating Rate (bbl/min)</a:t>
            </a:r>
            <a:endParaRPr/>
          </a:p>
          <a:p>
            <a:pPr indent="-228600" lvl="0" marL="228600" rtl="0" algn="l">
              <a:lnSpc>
                <a:spcPct val="150000"/>
              </a:lnSpc>
              <a:spcBef>
                <a:spcPts val="0"/>
              </a:spcBef>
              <a:spcAft>
                <a:spcPts val="0"/>
              </a:spcAft>
              <a:buClr>
                <a:srgbClr val="000000"/>
              </a:buClr>
              <a:buSzPts val="1300"/>
              <a:buChar char="•"/>
            </a:pPr>
            <a:r>
              <a:rPr lang="en-US" sz="1300">
                <a:solidFill>
                  <a:srgbClr val="000000"/>
                </a:solidFill>
                <a:latin typeface="Calibri"/>
                <a:ea typeface="Calibri"/>
                <a:cs typeface="Calibri"/>
                <a:sym typeface="Calibri"/>
              </a:rPr>
              <a:t>Average Treating Pressure (psi)</a:t>
            </a:r>
            <a:endParaRPr/>
          </a:p>
          <a:p>
            <a:pPr indent="-228600" lvl="0" marL="228600" rtl="0" algn="l">
              <a:lnSpc>
                <a:spcPct val="150000"/>
              </a:lnSpc>
              <a:spcBef>
                <a:spcPts val="0"/>
              </a:spcBef>
              <a:spcAft>
                <a:spcPts val="0"/>
              </a:spcAft>
              <a:buClr>
                <a:srgbClr val="000000"/>
              </a:buClr>
              <a:buSzPts val="1300"/>
              <a:buChar char="•"/>
            </a:pPr>
            <a:r>
              <a:rPr lang="en-US" sz="1300">
                <a:solidFill>
                  <a:srgbClr val="000000"/>
                </a:solidFill>
                <a:latin typeface="Calibri"/>
                <a:ea typeface="Calibri"/>
                <a:cs typeface="Calibri"/>
                <a:sym typeface="Calibri"/>
              </a:rPr>
              <a:t>Maximum Treating Rate (bbl/min)</a:t>
            </a:r>
            <a:endParaRPr/>
          </a:p>
          <a:p>
            <a:pPr indent="-228600" lvl="0" marL="228600" rtl="0" algn="l">
              <a:lnSpc>
                <a:spcPct val="150000"/>
              </a:lnSpc>
              <a:spcBef>
                <a:spcPts val="0"/>
              </a:spcBef>
              <a:spcAft>
                <a:spcPts val="0"/>
              </a:spcAft>
              <a:buClr>
                <a:srgbClr val="000000"/>
              </a:buClr>
              <a:buSzPts val="1300"/>
              <a:buChar char="•"/>
            </a:pPr>
            <a:r>
              <a:rPr lang="en-US" sz="1300">
                <a:solidFill>
                  <a:srgbClr val="000000"/>
                </a:solidFill>
                <a:latin typeface="Calibri"/>
                <a:ea typeface="Calibri"/>
                <a:cs typeface="Calibri"/>
                <a:sym typeface="Calibri"/>
              </a:rPr>
              <a:t>Maximum Treating Pressure (psi)</a:t>
            </a:r>
            <a:endParaRPr/>
          </a:p>
          <a:p>
            <a:pPr indent="-228600" lvl="0" marL="228600" rtl="0" algn="l">
              <a:lnSpc>
                <a:spcPct val="150000"/>
              </a:lnSpc>
              <a:spcBef>
                <a:spcPts val="0"/>
              </a:spcBef>
              <a:spcAft>
                <a:spcPts val="0"/>
              </a:spcAft>
              <a:buClr>
                <a:srgbClr val="000000"/>
              </a:buClr>
              <a:buSzPts val="1300"/>
              <a:buChar char="•"/>
            </a:pPr>
            <a:r>
              <a:rPr lang="en-US" sz="1300">
                <a:solidFill>
                  <a:srgbClr val="000000"/>
                </a:solidFill>
                <a:latin typeface="Calibri"/>
                <a:ea typeface="Calibri"/>
                <a:cs typeface="Calibri"/>
                <a:sym typeface="Calibri"/>
              </a:rPr>
              <a:t>Displacement pressure (psi)</a:t>
            </a:r>
            <a:endParaRPr/>
          </a:p>
          <a:p>
            <a:pPr indent="-228600" lvl="0" marL="228600" rtl="0" algn="l">
              <a:lnSpc>
                <a:spcPct val="150000"/>
              </a:lnSpc>
              <a:spcBef>
                <a:spcPts val="0"/>
              </a:spcBef>
              <a:spcAft>
                <a:spcPts val="0"/>
              </a:spcAft>
              <a:buClr>
                <a:srgbClr val="000000"/>
              </a:buClr>
              <a:buSzPts val="1300"/>
              <a:buChar char="•"/>
            </a:pPr>
            <a:r>
              <a:rPr lang="en-US" sz="1300">
                <a:solidFill>
                  <a:srgbClr val="000000"/>
                </a:solidFill>
                <a:latin typeface="Calibri"/>
                <a:ea typeface="Calibri"/>
                <a:cs typeface="Calibri"/>
                <a:sym typeface="Calibri"/>
              </a:rPr>
              <a:t>5 Minute Leakoff Pressure (psi)</a:t>
            </a:r>
            <a:endParaRPr/>
          </a:p>
          <a:p>
            <a:pPr indent="-228600" lvl="0" marL="228600" rtl="0" algn="l">
              <a:lnSpc>
                <a:spcPct val="150000"/>
              </a:lnSpc>
              <a:spcBef>
                <a:spcPts val="0"/>
              </a:spcBef>
              <a:spcAft>
                <a:spcPts val="0"/>
              </a:spcAft>
              <a:buClr>
                <a:srgbClr val="000000"/>
              </a:buClr>
              <a:buSzPts val="1300"/>
              <a:buChar char="•"/>
            </a:pPr>
            <a:r>
              <a:rPr lang="en-US" sz="1300">
                <a:solidFill>
                  <a:srgbClr val="000000"/>
                </a:solidFill>
                <a:latin typeface="Calibri"/>
                <a:ea typeface="Calibri"/>
                <a:cs typeface="Calibri"/>
                <a:sym typeface="Calibri"/>
              </a:rPr>
              <a:t>5 Minute Leakoff Rate (psi/min)</a:t>
            </a:r>
            <a:endParaRPr/>
          </a:p>
          <a:p>
            <a:pPr indent="-228600" lvl="0" marL="228600" rtl="0" algn="l">
              <a:lnSpc>
                <a:spcPct val="150000"/>
              </a:lnSpc>
              <a:spcBef>
                <a:spcPts val="0"/>
              </a:spcBef>
              <a:spcAft>
                <a:spcPts val="0"/>
              </a:spcAft>
              <a:buClr>
                <a:srgbClr val="000000"/>
              </a:buClr>
              <a:buSzPts val="1300"/>
              <a:buChar char="•"/>
            </a:pPr>
            <a:r>
              <a:rPr lang="en-US" sz="1300">
                <a:solidFill>
                  <a:srgbClr val="000000"/>
                </a:solidFill>
                <a:latin typeface="Calibri"/>
                <a:ea typeface="Calibri"/>
                <a:cs typeface="Calibri"/>
                <a:sym typeface="Calibri"/>
              </a:rPr>
              <a:t>10 Minute Leakoff Pressure (psi)</a:t>
            </a:r>
            <a:endParaRPr/>
          </a:p>
          <a:p>
            <a:pPr indent="-228600" lvl="0" marL="228600" rtl="0" algn="l">
              <a:lnSpc>
                <a:spcPct val="150000"/>
              </a:lnSpc>
              <a:spcBef>
                <a:spcPts val="0"/>
              </a:spcBef>
              <a:spcAft>
                <a:spcPts val="0"/>
              </a:spcAft>
              <a:buClr>
                <a:srgbClr val="000000"/>
              </a:buClr>
              <a:buSzPts val="1300"/>
              <a:buChar char="•"/>
            </a:pPr>
            <a:r>
              <a:rPr lang="en-US" sz="1300">
                <a:solidFill>
                  <a:srgbClr val="000000"/>
                </a:solidFill>
                <a:latin typeface="Calibri"/>
                <a:ea typeface="Calibri"/>
                <a:cs typeface="Calibri"/>
                <a:sym typeface="Calibri"/>
              </a:rPr>
              <a:t>10 Minute Leakoff Rate (psi/min)</a:t>
            </a:r>
            <a:endParaRPr/>
          </a:p>
          <a:p>
            <a:pPr indent="-228600" lvl="0" marL="228600" rtl="0" algn="l">
              <a:lnSpc>
                <a:spcPct val="150000"/>
              </a:lnSpc>
              <a:spcBef>
                <a:spcPts val="0"/>
              </a:spcBef>
              <a:spcAft>
                <a:spcPts val="0"/>
              </a:spcAft>
              <a:buClr>
                <a:srgbClr val="000000"/>
              </a:buClr>
              <a:buSzPts val="1300"/>
              <a:buChar char="•"/>
            </a:pPr>
            <a:r>
              <a:rPr lang="en-US" sz="1300">
                <a:solidFill>
                  <a:srgbClr val="000000"/>
                </a:solidFill>
                <a:latin typeface="Calibri"/>
                <a:ea typeface="Calibri"/>
                <a:cs typeface="Calibri"/>
                <a:sym typeface="Calibri"/>
              </a:rPr>
              <a:t>15 Minute Leakoff Pressure (psi)</a:t>
            </a:r>
            <a:endParaRPr/>
          </a:p>
          <a:p>
            <a:pPr indent="-228600" lvl="0" marL="228600" rtl="0" algn="l">
              <a:lnSpc>
                <a:spcPct val="150000"/>
              </a:lnSpc>
              <a:spcBef>
                <a:spcPts val="0"/>
              </a:spcBef>
              <a:spcAft>
                <a:spcPts val="0"/>
              </a:spcAft>
              <a:buClr>
                <a:srgbClr val="000000"/>
              </a:buClr>
              <a:buSzPts val="1300"/>
              <a:buChar char="•"/>
            </a:pPr>
            <a:r>
              <a:rPr lang="en-US" sz="1300">
                <a:solidFill>
                  <a:srgbClr val="000000"/>
                </a:solidFill>
                <a:latin typeface="Calibri"/>
                <a:ea typeface="Calibri"/>
                <a:cs typeface="Calibri"/>
                <a:sym typeface="Calibri"/>
              </a:rPr>
              <a:t>15 Minute Leakoff Rate (psi/min)</a:t>
            </a:r>
            <a:endParaRPr/>
          </a:p>
          <a:p>
            <a:pPr indent="-146050" lvl="0" marL="228600" rtl="0" algn="l">
              <a:lnSpc>
                <a:spcPct val="150000"/>
              </a:lnSpc>
              <a:spcBef>
                <a:spcPts val="0"/>
              </a:spcBef>
              <a:spcAft>
                <a:spcPts val="0"/>
              </a:spcAft>
              <a:buClr>
                <a:schemeClr val="dk1"/>
              </a:buClr>
              <a:buSzPts val="1300"/>
              <a:buNone/>
            </a:pPr>
            <a:r>
              <a:t/>
            </a:r>
            <a:endParaRPr sz="1300">
              <a:latin typeface="Times New Roman"/>
              <a:ea typeface="Times New Roman"/>
              <a:cs typeface="Times New Roman"/>
              <a:sym typeface="Times New Roman"/>
            </a:endParaRPr>
          </a:p>
        </p:txBody>
      </p:sp>
      <p:sp>
        <p:nvSpPr>
          <p:cNvPr id="216" name="Google Shape;216;p12"/>
          <p:cNvSpPr txBox="1"/>
          <p:nvPr/>
        </p:nvSpPr>
        <p:spPr>
          <a:xfrm>
            <a:off x="8948461" y="4209409"/>
            <a:ext cx="6174309" cy="3694176"/>
          </a:xfrm>
          <a:prstGeom prst="rect">
            <a:avLst/>
          </a:prstGeom>
          <a:noFill/>
          <a:ln>
            <a:noFill/>
          </a:ln>
        </p:spPr>
        <p:txBody>
          <a:bodyPr anchorCtr="0" anchor="t" bIns="45700" lIns="91425" spcFirstLastPara="1" rIns="91425" wrap="square" tIns="45700">
            <a:normAutofit/>
          </a:bodyPr>
          <a:lstStyle/>
          <a:p>
            <a:pPr indent="0" lvl="0" marL="0" marR="0" rtl="0" algn="l">
              <a:lnSpc>
                <a:spcPct val="17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17" name="Google Shape;217;p12"/>
          <p:cNvSpPr txBox="1"/>
          <p:nvPr/>
        </p:nvSpPr>
        <p:spPr>
          <a:xfrm>
            <a:off x="735592" y="2129838"/>
            <a:ext cx="240803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Formation Features</a:t>
            </a:r>
            <a:endParaRPr b="0" i="0" sz="1400" u="none" cap="none" strike="noStrike">
              <a:solidFill>
                <a:srgbClr val="000000"/>
              </a:solidFill>
              <a:latin typeface="Arial"/>
              <a:ea typeface="Arial"/>
              <a:cs typeface="Arial"/>
              <a:sym typeface="Arial"/>
            </a:endParaRPr>
          </a:p>
        </p:txBody>
      </p:sp>
      <p:sp>
        <p:nvSpPr>
          <p:cNvPr id="218" name="Google Shape;218;p12"/>
          <p:cNvSpPr txBox="1"/>
          <p:nvPr/>
        </p:nvSpPr>
        <p:spPr>
          <a:xfrm>
            <a:off x="4557930" y="2190107"/>
            <a:ext cx="256993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Operational Features</a:t>
            </a:r>
            <a:endParaRPr b="0" i="0" sz="1400" u="none" cap="none" strike="noStrike">
              <a:solidFill>
                <a:srgbClr val="000000"/>
              </a:solidFill>
              <a:latin typeface="Arial"/>
              <a:ea typeface="Arial"/>
              <a:cs typeface="Arial"/>
              <a:sym typeface="Arial"/>
            </a:endParaRPr>
          </a:p>
        </p:txBody>
      </p:sp>
      <p:sp>
        <p:nvSpPr>
          <p:cNvPr id="219" name="Google Shape;219;p12"/>
          <p:cNvSpPr txBox="1"/>
          <p:nvPr/>
        </p:nvSpPr>
        <p:spPr>
          <a:xfrm>
            <a:off x="9533897" y="3639456"/>
            <a:ext cx="199766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Target Features</a:t>
            </a:r>
            <a:endParaRPr b="0" i="0" sz="1400" u="none" cap="none" strike="noStrike">
              <a:solidFill>
                <a:srgbClr val="000000"/>
              </a:solidFill>
              <a:latin typeface="Arial"/>
              <a:ea typeface="Arial"/>
              <a:cs typeface="Arial"/>
              <a:sym typeface="Arial"/>
            </a:endParaRPr>
          </a:p>
        </p:txBody>
      </p:sp>
      <p:sp>
        <p:nvSpPr>
          <p:cNvPr id="220" name="Google Shape;220;p12"/>
          <p:cNvSpPr txBox="1"/>
          <p:nvPr/>
        </p:nvSpPr>
        <p:spPr>
          <a:xfrm>
            <a:off x="3428987" y="2657511"/>
            <a:ext cx="3890253" cy="3657348"/>
          </a:xfrm>
          <a:prstGeom prst="rect">
            <a:avLst/>
          </a:prstGeom>
          <a:noFill/>
          <a:ln>
            <a:noFill/>
          </a:ln>
        </p:spPr>
        <p:txBody>
          <a:bodyPr anchorCtr="0" anchor="t" bIns="45700" lIns="91425" spcFirstLastPara="1" rIns="91425" wrap="square" tIns="45700">
            <a:spAutoFit/>
          </a:bodyPr>
          <a:lstStyle/>
          <a:p>
            <a:pPr indent="-228600" lvl="0" marL="228600" marR="0" rtl="0" algn="l">
              <a:lnSpc>
                <a:spcPct val="150000"/>
              </a:lnSpc>
              <a:spcBef>
                <a:spcPts val="0"/>
              </a:spcBef>
              <a:spcAft>
                <a:spcPts val="0"/>
              </a:spcAft>
              <a:buClr>
                <a:srgbClr val="000000"/>
              </a:buClr>
              <a:buSzPts val="1300"/>
              <a:buFont typeface="Arial"/>
              <a:buChar char="•"/>
            </a:pPr>
            <a:r>
              <a:rPr b="0" i="0" lang="en-US" sz="1300" u="none" cap="none" strike="noStrike">
                <a:solidFill>
                  <a:srgbClr val="000000"/>
                </a:solidFill>
                <a:latin typeface="Calibri"/>
                <a:ea typeface="Calibri"/>
                <a:cs typeface="Calibri"/>
                <a:sym typeface="Calibri"/>
              </a:rPr>
              <a:t>Max Prop Concentration (Ib/gal)</a:t>
            </a:r>
            <a:endParaRPr b="0" i="0" sz="1400" u="none" cap="none" strike="noStrike">
              <a:solidFill>
                <a:srgbClr val="000000"/>
              </a:solidFill>
              <a:latin typeface="Arial"/>
              <a:ea typeface="Arial"/>
              <a:cs typeface="Arial"/>
              <a:sym typeface="Arial"/>
            </a:endParaRPr>
          </a:p>
          <a:p>
            <a:pPr indent="-228600" lvl="0" marL="228600" marR="0" rtl="0" algn="l">
              <a:lnSpc>
                <a:spcPct val="150000"/>
              </a:lnSpc>
              <a:spcBef>
                <a:spcPts val="0"/>
              </a:spcBef>
              <a:spcAft>
                <a:spcPts val="0"/>
              </a:spcAft>
              <a:buClr>
                <a:srgbClr val="000000"/>
              </a:buClr>
              <a:buSzPts val="1300"/>
              <a:buFont typeface="Arial"/>
              <a:buChar char="•"/>
            </a:pPr>
            <a:r>
              <a:rPr b="0" i="0" lang="en-US" sz="1300" u="none" cap="none" strike="noStrike">
                <a:solidFill>
                  <a:srgbClr val="000000"/>
                </a:solidFill>
                <a:latin typeface="Calibri"/>
                <a:ea typeface="Calibri"/>
                <a:cs typeface="Calibri"/>
                <a:sym typeface="Calibri"/>
              </a:rPr>
              <a:t>Shut Down ISIP (psi)</a:t>
            </a:r>
            <a:endParaRPr b="0" i="0" sz="1400" u="none" cap="none" strike="noStrike">
              <a:solidFill>
                <a:srgbClr val="000000"/>
              </a:solidFill>
              <a:latin typeface="Arial"/>
              <a:ea typeface="Arial"/>
              <a:cs typeface="Arial"/>
              <a:sym typeface="Arial"/>
            </a:endParaRPr>
          </a:p>
          <a:p>
            <a:pPr indent="-228600" lvl="0" marL="228600" marR="0" rtl="0" algn="l">
              <a:lnSpc>
                <a:spcPct val="150000"/>
              </a:lnSpc>
              <a:spcBef>
                <a:spcPts val="0"/>
              </a:spcBef>
              <a:spcAft>
                <a:spcPts val="0"/>
              </a:spcAft>
              <a:buClr>
                <a:srgbClr val="000000"/>
              </a:buClr>
              <a:buSzPts val="1300"/>
              <a:buFont typeface="Arial"/>
              <a:buChar char="•"/>
            </a:pPr>
            <a:r>
              <a:rPr b="0" i="0" lang="en-US" sz="1300" u="none" cap="none" strike="noStrike">
                <a:solidFill>
                  <a:srgbClr val="000000"/>
                </a:solidFill>
                <a:latin typeface="Calibri"/>
                <a:ea typeface="Calibri"/>
                <a:cs typeface="Calibri"/>
                <a:sym typeface="Calibri"/>
              </a:rPr>
              <a:t>Final Frac Gradient (psi/ft)</a:t>
            </a:r>
            <a:endParaRPr b="0" i="0" sz="1400" u="none" cap="none" strike="noStrike">
              <a:solidFill>
                <a:srgbClr val="000000"/>
              </a:solidFill>
              <a:latin typeface="Arial"/>
              <a:ea typeface="Arial"/>
              <a:cs typeface="Arial"/>
              <a:sym typeface="Arial"/>
            </a:endParaRPr>
          </a:p>
          <a:p>
            <a:pPr indent="-228600" lvl="0" marL="228600" marR="0" rtl="0" algn="l">
              <a:lnSpc>
                <a:spcPct val="150000"/>
              </a:lnSpc>
              <a:spcBef>
                <a:spcPts val="0"/>
              </a:spcBef>
              <a:spcAft>
                <a:spcPts val="0"/>
              </a:spcAft>
              <a:buClr>
                <a:srgbClr val="000000"/>
              </a:buClr>
              <a:buSzPts val="1300"/>
              <a:buFont typeface="Arial"/>
              <a:buChar char="•"/>
            </a:pPr>
            <a:r>
              <a:rPr b="0" i="0" lang="en-US" sz="1300" u="none" cap="none" strike="noStrike">
                <a:solidFill>
                  <a:srgbClr val="000000"/>
                </a:solidFill>
                <a:latin typeface="Calibri"/>
                <a:ea typeface="Calibri"/>
                <a:cs typeface="Calibri"/>
                <a:sym typeface="Calibri"/>
              </a:rPr>
              <a:t>Slick water (bbls)</a:t>
            </a:r>
            <a:endParaRPr b="0" i="0" sz="1400" u="none" cap="none" strike="noStrike">
              <a:solidFill>
                <a:srgbClr val="000000"/>
              </a:solidFill>
              <a:latin typeface="Arial"/>
              <a:ea typeface="Arial"/>
              <a:cs typeface="Arial"/>
              <a:sym typeface="Arial"/>
            </a:endParaRPr>
          </a:p>
          <a:p>
            <a:pPr indent="-228600" lvl="0" marL="228600" marR="0" rtl="0" algn="l">
              <a:lnSpc>
                <a:spcPct val="150000"/>
              </a:lnSpc>
              <a:spcBef>
                <a:spcPts val="0"/>
              </a:spcBef>
              <a:spcAft>
                <a:spcPts val="0"/>
              </a:spcAft>
              <a:buClr>
                <a:srgbClr val="000000"/>
              </a:buClr>
              <a:buSzPts val="1300"/>
              <a:buFont typeface="Arial"/>
              <a:buChar char="•"/>
            </a:pPr>
            <a:r>
              <a:rPr b="0" i="0" lang="en-US" sz="1300" u="none" cap="none" strike="noStrike">
                <a:solidFill>
                  <a:srgbClr val="000000"/>
                </a:solidFill>
                <a:latin typeface="Calibri"/>
                <a:ea typeface="Calibri"/>
                <a:cs typeface="Calibri"/>
                <a:sym typeface="Calibri"/>
              </a:rPr>
              <a:t>Acid volume (7.5% HCL) (gal)</a:t>
            </a:r>
            <a:endParaRPr b="0" i="0" sz="1400" u="none" cap="none" strike="noStrike">
              <a:solidFill>
                <a:srgbClr val="000000"/>
              </a:solidFill>
              <a:latin typeface="Arial"/>
              <a:ea typeface="Arial"/>
              <a:cs typeface="Arial"/>
              <a:sym typeface="Arial"/>
            </a:endParaRPr>
          </a:p>
          <a:p>
            <a:pPr indent="-228600" lvl="0" marL="228600" marR="0" rtl="0" algn="l">
              <a:lnSpc>
                <a:spcPct val="150000"/>
              </a:lnSpc>
              <a:spcBef>
                <a:spcPts val="0"/>
              </a:spcBef>
              <a:spcAft>
                <a:spcPts val="0"/>
              </a:spcAft>
              <a:buClr>
                <a:srgbClr val="000000"/>
              </a:buClr>
              <a:buSzPts val="1300"/>
              <a:buFont typeface="Arial"/>
              <a:buChar char="•"/>
            </a:pPr>
            <a:r>
              <a:rPr b="0" i="0" lang="en-US" sz="1300" u="none" cap="none" strike="noStrike">
                <a:solidFill>
                  <a:srgbClr val="000000"/>
                </a:solidFill>
                <a:latin typeface="Calibri"/>
                <a:ea typeface="Calibri"/>
                <a:cs typeface="Calibri"/>
                <a:sym typeface="Calibri"/>
              </a:rPr>
              <a:t>Wireline Pump Down volume (bbls)</a:t>
            </a:r>
            <a:endParaRPr b="0" i="0" sz="1400" u="none" cap="none" strike="noStrike">
              <a:solidFill>
                <a:srgbClr val="000000"/>
              </a:solidFill>
              <a:latin typeface="Arial"/>
              <a:ea typeface="Arial"/>
              <a:cs typeface="Arial"/>
              <a:sym typeface="Arial"/>
            </a:endParaRPr>
          </a:p>
          <a:p>
            <a:pPr indent="-228600" lvl="0" marL="228600" marR="0" rtl="0" algn="l">
              <a:lnSpc>
                <a:spcPct val="150000"/>
              </a:lnSpc>
              <a:spcBef>
                <a:spcPts val="0"/>
              </a:spcBef>
              <a:spcAft>
                <a:spcPts val="0"/>
              </a:spcAft>
              <a:buClr>
                <a:srgbClr val="000000"/>
              </a:buClr>
              <a:buSzPts val="1300"/>
              <a:buFont typeface="Arial"/>
              <a:buChar char="•"/>
            </a:pPr>
            <a:r>
              <a:rPr b="0" i="0" lang="en-US" sz="1300" u="none" cap="none" strike="noStrike">
                <a:solidFill>
                  <a:srgbClr val="000000"/>
                </a:solidFill>
                <a:latin typeface="Calibri"/>
                <a:ea typeface="Calibri"/>
                <a:cs typeface="Calibri"/>
                <a:sym typeface="Calibri"/>
              </a:rPr>
              <a:t>Pad volume (bbls)</a:t>
            </a:r>
            <a:endParaRPr b="0" i="0" sz="1400" u="none" cap="none" strike="noStrike">
              <a:solidFill>
                <a:srgbClr val="000000"/>
              </a:solidFill>
              <a:latin typeface="Arial"/>
              <a:ea typeface="Arial"/>
              <a:cs typeface="Arial"/>
              <a:sym typeface="Arial"/>
            </a:endParaRPr>
          </a:p>
          <a:p>
            <a:pPr indent="-228600" lvl="0" marL="228600" marR="0" rtl="0" algn="l">
              <a:lnSpc>
                <a:spcPct val="150000"/>
              </a:lnSpc>
              <a:spcBef>
                <a:spcPts val="0"/>
              </a:spcBef>
              <a:spcAft>
                <a:spcPts val="0"/>
              </a:spcAft>
              <a:buClr>
                <a:srgbClr val="000000"/>
              </a:buClr>
              <a:buSzPts val="1300"/>
              <a:buFont typeface="Arial"/>
              <a:buChar char="•"/>
            </a:pPr>
            <a:r>
              <a:rPr b="0" i="0" lang="en-US" sz="1300" u="none" cap="none" strike="noStrike">
                <a:solidFill>
                  <a:srgbClr val="000000"/>
                </a:solidFill>
                <a:latin typeface="Calibri"/>
                <a:ea typeface="Calibri"/>
                <a:cs typeface="Calibri"/>
                <a:sym typeface="Calibri"/>
              </a:rPr>
              <a:t>Proppant volume</a:t>
            </a:r>
            <a:endParaRPr b="0" i="0" sz="1400" u="none" cap="none" strike="noStrike">
              <a:solidFill>
                <a:srgbClr val="000000"/>
              </a:solidFill>
              <a:latin typeface="Arial"/>
              <a:ea typeface="Arial"/>
              <a:cs typeface="Arial"/>
              <a:sym typeface="Arial"/>
            </a:endParaRPr>
          </a:p>
          <a:p>
            <a:pPr indent="-228600" lvl="0" marL="228600" marR="0" rtl="0" algn="l">
              <a:lnSpc>
                <a:spcPct val="150000"/>
              </a:lnSpc>
              <a:spcBef>
                <a:spcPts val="0"/>
              </a:spcBef>
              <a:spcAft>
                <a:spcPts val="0"/>
              </a:spcAft>
              <a:buClr>
                <a:srgbClr val="000000"/>
              </a:buClr>
              <a:buSzPts val="1300"/>
              <a:buFont typeface="Arial"/>
              <a:buChar char="•"/>
            </a:pPr>
            <a:r>
              <a:rPr b="0" i="0" lang="en-US" sz="1300" u="none" cap="none" strike="noStrike">
                <a:solidFill>
                  <a:srgbClr val="000000"/>
                </a:solidFill>
                <a:latin typeface="Calibri"/>
                <a:ea typeface="Calibri"/>
                <a:cs typeface="Calibri"/>
                <a:sym typeface="Calibri"/>
              </a:rPr>
              <a:t>Treatment (bbls)</a:t>
            </a:r>
            <a:endParaRPr b="0" i="0" sz="1400" u="none" cap="none" strike="noStrike">
              <a:solidFill>
                <a:srgbClr val="000000"/>
              </a:solidFill>
              <a:latin typeface="Arial"/>
              <a:ea typeface="Arial"/>
              <a:cs typeface="Arial"/>
              <a:sym typeface="Arial"/>
            </a:endParaRPr>
          </a:p>
          <a:p>
            <a:pPr indent="-228600" lvl="0" marL="228600" marR="0" rtl="0" algn="l">
              <a:lnSpc>
                <a:spcPct val="150000"/>
              </a:lnSpc>
              <a:spcBef>
                <a:spcPts val="0"/>
              </a:spcBef>
              <a:spcAft>
                <a:spcPts val="0"/>
              </a:spcAft>
              <a:buClr>
                <a:srgbClr val="000000"/>
              </a:buClr>
              <a:buSzPts val="1300"/>
              <a:buFont typeface="Arial"/>
              <a:buChar char="•"/>
            </a:pPr>
            <a:r>
              <a:rPr b="0" i="0" lang="en-US" sz="1300" u="none" cap="none" strike="noStrike">
                <a:solidFill>
                  <a:srgbClr val="000000"/>
                </a:solidFill>
                <a:latin typeface="Calibri"/>
                <a:ea typeface="Calibri"/>
                <a:cs typeface="Calibri"/>
                <a:sym typeface="Calibri"/>
              </a:rPr>
              <a:t>Displacement (bbls)</a:t>
            </a:r>
            <a:endParaRPr b="0" i="0" sz="1400" u="none" cap="none" strike="noStrike">
              <a:solidFill>
                <a:srgbClr val="000000"/>
              </a:solidFill>
              <a:latin typeface="Arial"/>
              <a:ea typeface="Arial"/>
              <a:cs typeface="Arial"/>
              <a:sym typeface="Arial"/>
            </a:endParaRPr>
          </a:p>
          <a:p>
            <a:pPr indent="-146050" lvl="0" marL="228600" marR="0" rtl="0" algn="l">
              <a:lnSpc>
                <a:spcPct val="150000"/>
              </a:lnSpc>
              <a:spcBef>
                <a:spcPts val="0"/>
              </a:spcBef>
              <a:spcAft>
                <a:spcPts val="0"/>
              </a:spcAft>
              <a:buClr>
                <a:schemeClr val="dk1"/>
              </a:buClr>
              <a:buSzPts val="1300"/>
              <a:buFont typeface="Arial"/>
              <a:buNone/>
            </a:pPr>
            <a:r>
              <a:t/>
            </a:r>
            <a:endParaRPr b="0" i="0" sz="13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300"/>
              <a:buFont typeface="Arial"/>
              <a:buNone/>
            </a:pPr>
            <a:r>
              <a:t/>
            </a:r>
            <a:endParaRPr b="0" i="0" sz="1300" u="none" cap="none" strike="noStrike">
              <a:solidFill>
                <a:schemeClr val="dk1"/>
              </a:solidFill>
              <a:latin typeface="Times New Roman"/>
              <a:ea typeface="Times New Roman"/>
              <a:cs typeface="Times New Roman"/>
              <a:sym typeface="Times New Roman"/>
            </a:endParaRPr>
          </a:p>
        </p:txBody>
      </p:sp>
      <p:sp>
        <p:nvSpPr>
          <p:cNvPr id="221" name="Google Shape;221;p12"/>
          <p:cNvSpPr txBox="1"/>
          <p:nvPr/>
        </p:nvSpPr>
        <p:spPr>
          <a:xfrm>
            <a:off x="9236115" y="3990151"/>
            <a:ext cx="3299495" cy="360291"/>
          </a:xfrm>
          <a:prstGeom prst="rect">
            <a:avLst/>
          </a:prstGeom>
          <a:noFill/>
          <a:ln>
            <a:noFill/>
          </a:ln>
        </p:spPr>
        <p:txBody>
          <a:bodyPr anchorCtr="0" anchor="t" bIns="45700" lIns="91425" spcFirstLastPara="1" rIns="91425" wrap="square" tIns="45700">
            <a:spAutoFit/>
          </a:bodyPr>
          <a:lstStyle/>
          <a:p>
            <a:pPr indent="-228600" lvl="0" marL="228600" marR="0" rtl="0" algn="l">
              <a:lnSpc>
                <a:spcPct val="150000"/>
              </a:lnSpc>
              <a:spcBef>
                <a:spcPts val="0"/>
              </a:spcBef>
              <a:spcAft>
                <a:spcPts val="0"/>
              </a:spcAft>
              <a:buClr>
                <a:srgbClr val="000000"/>
              </a:buClr>
              <a:buSzPts val="1300"/>
              <a:buFont typeface="Arial"/>
              <a:buChar char="•"/>
            </a:pPr>
            <a:r>
              <a:rPr b="0" i="0" lang="en-US" sz="1300" u="none" cap="none" strike="noStrike">
                <a:solidFill>
                  <a:srgbClr val="000000"/>
                </a:solidFill>
                <a:latin typeface="Calibri"/>
                <a:ea typeface="Calibri"/>
                <a:cs typeface="Calibri"/>
                <a:sym typeface="Calibri"/>
              </a:rPr>
              <a:t>Cumulative Production for 2 years</a:t>
            </a:r>
            <a:endParaRPr b="0" i="0" sz="1300" u="none" cap="none" strike="noStrike">
              <a:solidFill>
                <a:schemeClr val="dk1"/>
              </a:solidFill>
              <a:latin typeface="Times New Roman"/>
              <a:ea typeface="Times New Roman"/>
              <a:cs typeface="Times New Roman"/>
              <a:sym typeface="Times New Roman"/>
            </a:endParaRPr>
          </a:p>
        </p:txBody>
      </p:sp>
      <p:sp>
        <p:nvSpPr>
          <p:cNvPr id="222" name="Google Shape;222;p12"/>
          <p:cNvSpPr txBox="1"/>
          <p:nvPr/>
        </p:nvSpPr>
        <p:spPr>
          <a:xfrm>
            <a:off x="7950812" y="5634188"/>
            <a:ext cx="6548720"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Reservoir Pressure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Reservoir Permeability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Reservoir fluid Properties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Bottomhole flowing pressure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Vertical variation of geomechanical parameters </a:t>
            </a:r>
            <a:endParaRPr b="0" i="0" sz="1400" u="none" cap="none" strike="noStrike">
              <a:solidFill>
                <a:srgbClr val="000000"/>
              </a:solidFill>
              <a:latin typeface="Arial"/>
              <a:ea typeface="Arial"/>
              <a:cs typeface="Arial"/>
              <a:sym typeface="Arial"/>
            </a:endParaRPr>
          </a:p>
        </p:txBody>
      </p:sp>
      <p:sp>
        <p:nvSpPr>
          <p:cNvPr id="223" name="Google Shape;223;p12"/>
          <p:cNvSpPr txBox="1"/>
          <p:nvPr/>
        </p:nvSpPr>
        <p:spPr>
          <a:xfrm>
            <a:off x="7950812" y="5234883"/>
            <a:ext cx="378661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Constant Features for all stages</a:t>
            </a:r>
            <a:endParaRPr b="0" i="0" sz="1400" u="none" cap="none" strike="noStrike">
              <a:solidFill>
                <a:srgbClr val="000000"/>
              </a:solidFill>
              <a:latin typeface="Arial"/>
              <a:ea typeface="Arial"/>
              <a:cs typeface="Arial"/>
              <a:sym typeface="Arial"/>
            </a:endParaRPr>
          </a:p>
        </p:txBody>
      </p:sp>
      <p:sp>
        <p:nvSpPr>
          <p:cNvPr id="224" name="Google Shape;224;p12"/>
          <p:cNvSpPr txBox="1"/>
          <p:nvPr/>
        </p:nvSpPr>
        <p:spPr>
          <a:xfrm>
            <a:off x="6142243" y="2657511"/>
            <a:ext cx="2257507" cy="2762038"/>
          </a:xfrm>
          <a:prstGeom prst="rect">
            <a:avLst/>
          </a:prstGeom>
          <a:noFill/>
          <a:ln>
            <a:noFill/>
          </a:ln>
        </p:spPr>
        <p:txBody>
          <a:bodyPr anchorCtr="0" anchor="t" bIns="45700" lIns="91425" spcFirstLastPara="1" rIns="91425" wrap="square" tIns="45700">
            <a:spAutoFit/>
          </a:bodyPr>
          <a:lstStyle/>
          <a:p>
            <a:pPr indent="-228600" lvl="0" marL="228600" marR="0" rtl="0" algn="l">
              <a:lnSpc>
                <a:spcPct val="150000"/>
              </a:lnSpc>
              <a:spcBef>
                <a:spcPts val="0"/>
              </a:spcBef>
              <a:spcAft>
                <a:spcPts val="0"/>
              </a:spcAft>
              <a:buClr>
                <a:srgbClr val="000000"/>
              </a:buClr>
              <a:buSzPts val="1300"/>
              <a:buFont typeface="Arial"/>
              <a:buChar char="•"/>
            </a:pPr>
            <a:r>
              <a:rPr b="0" i="0" lang="en-US" sz="1300" u="none" cap="none" strike="noStrike">
                <a:solidFill>
                  <a:srgbClr val="000000"/>
                </a:solidFill>
                <a:latin typeface="Calibri"/>
                <a:ea typeface="Calibri"/>
                <a:cs typeface="Calibri"/>
                <a:sym typeface="Calibri"/>
              </a:rPr>
              <a:t>(Acid Included) Total (bbls)</a:t>
            </a:r>
            <a:endParaRPr b="0" i="0" sz="1400" u="none" cap="none" strike="noStrike">
              <a:solidFill>
                <a:srgbClr val="000000"/>
              </a:solidFill>
              <a:latin typeface="Arial"/>
              <a:ea typeface="Arial"/>
              <a:cs typeface="Arial"/>
              <a:sym typeface="Arial"/>
            </a:endParaRPr>
          </a:p>
          <a:p>
            <a:pPr indent="-228600" lvl="0" marL="228600" marR="0" rtl="0" algn="l">
              <a:lnSpc>
                <a:spcPct val="150000"/>
              </a:lnSpc>
              <a:spcBef>
                <a:spcPts val="0"/>
              </a:spcBef>
              <a:spcAft>
                <a:spcPts val="0"/>
              </a:spcAft>
              <a:buClr>
                <a:srgbClr val="000000"/>
              </a:buClr>
              <a:buSzPts val="1300"/>
              <a:buFont typeface="Arial"/>
              <a:buChar char="•"/>
            </a:pPr>
            <a:r>
              <a:rPr b="0" i="0" lang="en-US" sz="1300" u="none" cap="none" strike="noStrike">
                <a:solidFill>
                  <a:srgbClr val="000000"/>
                </a:solidFill>
                <a:latin typeface="Calibri"/>
                <a:ea typeface="Calibri"/>
                <a:cs typeface="Calibri"/>
                <a:sym typeface="Calibri"/>
              </a:rPr>
              <a:t>Dirty Job Total (bbls)</a:t>
            </a:r>
            <a:endParaRPr b="0" i="0" sz="1400" u="none" cap="none" strike="noStrike">
              <a:solidFill>
                <a:srgbClr val="000000"/>
              </a:solidFill>
              <a:latin typeface="Arial"/>
              <a:ea typeface="Arial"/>
              <a:cs typeface="Arial"/>
              <a:sym typeface="Arial"/>
            </a:endParaRPr>
          </a:p>
          <a:p>
            <a:pPr indent="-228600" lvl="0" marL="228600" marR="0" rtl="0" algn="l">
              <a:lnSpc>
                <a:spcPct val="150000"/>
              </a:lnSpc>
              <a:spcBef>
                <a:spcPts val="0"/>
              </a:spcBef>
              <a:spcAft>
                <a:spcPts val="0"/>
              </a:spcAft>
              <a:buClr>
                <a:srgbClr val="000000"/>
              </a:buClr>
              <a:buSzPts val="1300"/>
              <a:buFont typeface="Arial"/>
              <a:buChar char="•"/>
            </a:pPr>
            <a:r>
              <a:rPr b="0" i="0" lang="en-US" sz="1300" u="none" cap="none" strike="noStrike">
                <a:solidFill>
                  <a:srgbClr val="000000"/>
                </a:solidFill>
                <a:latin typeface="Calibri"/>
                <a:ea typeface="Calibri"/>
                <a:cs typeface="Calibri"/>
                <a:sym typeface="Calibri"/>
              </a:rPr>
              <a:t>100 Mesh size volume</a:t>
            </a:r>
            <a:endParaRPr b="0" i="0" sz="1400" u="none" cap="none" strike="noStrike">
              <a:solidFill>
                <a:srgbClr val="000000"/>
              </a:solidFill>
              <a:latin typeface="Arial"/>
              <a:ea typeface="Arial"/>
              <a:cs typeface="Arial"/>
              <a:sym typeface="Arial"/>
            </a:endParaRPr>
          </a:p>
          <a:p>
            <a:pPr indent="-228600" lvl="0" marL="228600" marR="0" rtl="0" algn="l">
              <a:lnSpc>
                <a:spcPct val="150000"/>
              </a:lnSpc>
              <a:spcBef>
                <a:spcPts val="0"/>
              </a:spcBef>
              <a:spcAft>
                <a:spcPts val="0"/>
              </a:spcAft>
              <a:buClr>
                <a:srgbClr val="000000"/>
              </a:buClr>
              <a:buSzPts val="1300"/>
              <a:buFont typeface="Arial"/>
              <a:buChar char="•"/>
            </a:pPr>
            <a:r>
              <a:rPr b="0" i="0" lang="en-US" sz="1300" u="none" cap="none" strike="noStrike">
                <a:solidFill>
                  <a:srgbClr val="000000"/>
                </a:solidFill>
                <a:latin typeface="Calibri"/>
                <a:ea typeface="Calibri"/>
                <a:cs typeface="Calibri"/>
                <a:sym typeface="Calibri"/>
              </a:rPr>
              <a:t>40/70 Mesh size volume</a:t>
            </a:r>
            <a:endParaRPr b="0" i="0" sz="1400" u="none" cap="none" strike="noStrike">
              <a:solidFill>
                <a:srgbClr val="000000"/>
              </a:solidFill>
              <a:latin typeface="Arial"/>
              <a:ea typeface="Arial"/>
              <a:cs typeface="Arial"/>
              <a:sym typeface="Arial"/>
            </a:endParaRPr>
          </a:p>
          <a:p>
            <a:pPr indent="-228600" lvl="0" marL="228600" marR="0" rtl="0" algn="l">
              <a:lnSpc>
                <a:spcPct val="150000"/>
              </a:lnSpc>
              <a:spcBef>
                <a:spcPts val="0"/>
              </a:spcBef>
              <a:spcAft>
                <a:spcPts val="0"/>
              </a:spcAft>
              <a:buClr>
                <a:srgbClr val="000000"/>
              </a:buClr>
              <a:buSzPts val="1300"/>
              <a:buFont typeface="Arial"/>
              <a:buChar char="•"/>
            </a:pPr>
            <a:r>
              <a:rPr b="0" i="0" lang="en-US" sz="1300" u="none" cap="none" strike="noStrike">
                <a:solidFill>
                  <a:srgbClr val="000000"/>
                </a:solidFill>
                <a:latin typeface="Calibri"/>
                <a:ea typeface="Calibri"/>
                <a:cs typeface="Calibri"/>
                <a:sym typeface="Calibri"/>
              </a:rPr>
              <a:t>Total Proppant (Ibs)</a:t>
            </a:r>
            <a:endParaRPr b="0" i="0" sz="1400" u="none" cap="none" strike="noStrike">
              <a:solidFill>
                <a:srgbClr val="000000"/>
              </a:solidFill>
              <a:latin typeface="Arial"/>
              <a:ea typeface="Arial"/>
              <a:cs typeface="Arial"/>
              <a:sym typeface="Arial"/>
            </a:endParaRPr>
          </a:p>
          <a:p>
            <a:pPr indent="-228600" lvl="0" marL="228600" marR="0" rtl="0" algn="l">
              <a:lnSpc>
                <a:spcPct val="150000"/>
              </a:lnSpc>
              <a:spcBef>
                <a:spcPts val="0"/>
              </a:spcBef>
              <a:spcAft>
                <a:spcPts val="0"/>
              </a:spcAft>
              <a:buClr>
                <a:srgbClr val="000000"/>
              </a:buClr>
              <a:buSzPts val="1300"/>
              <a:buFont typeface="Arial"/>
              <a:buChar char="•"/>
            </a:pPr>
            <a:r>
              <a:rPr b="0" i="0" lang="en-US" sz="1300" u="none" cap="none" strike="noStrike">
                <a:solidFill>
                  <a:srgbClr val="000000"/>
                </a:solidFill>
                <a:latin typeface="Calibri"/>
                <a:ea typeface="Calibri"/>
                <a:cs typeface="Calibri"/>
                <a:sym typeface="Calibri"/>
              </a:rPr>
              <a:t>Total Proppant % placed</a:t>
            </a:r>
            <a:endParaRPr b="0" i="0" sz="1400" u="none" cap="none" strike="noStrike">
              <a:solidFill>
                <a:srgbClr val="000000"/>
              </a:solidFill>
              <a:latin typeface="Arial"/>
              <a:ea typeface="Arial"/>
              <a:cs typeface="Arial"/>
              <a:sym typeface="Arial"/>
            </a:endParaRPr>
          </a:p>
          <a:p>
            <a:pPr indent="-228600" lvl="0" marL="228600" marR="0" rtl="0" algn="l">
              <a:lnSpc>
                <a:spcPct val="150000"/>
              </a:lnSpc>
              <a:spcBef>
                <a:spcPts val="0"/>
              </a:spcBef>
              <a:spcAft>
                <a:spcPts val="0"/>
              </a:spcAft>
              <a:buClr>
                <a:srgbClr val="000000"/>
              </a:buClr>
              <a:buSzPts val="1300"/>
              <a:buFont typeface="Arial"/>
              <a:buChar char="•"/>
            </a:pPr>
            <a:r>
              <a:rPr b="0" i="0" lang="en-US" sz="1300" u="none" cap="none" strike="noStrike">
                <a:solidFill>
                  <a:srgbClr val="000000"/>
                </a:solidFill>
                <a:latin typeface="Calibri"/>
                <a:ea typeface="Calibri"/>
                <a:cs typeface="Calibri"/>
                <a:sym typeface="Calibri"/>
              </a:rPr>
              <a:t>FR 9800</a:t>
            </a:r>
            <a:endParaRPr b="0" i="0" sz="1400" u="none" cap="none" strike="noStrike">
              <a:solidFill>
                <a:srgbClr val="000000"/>
              </a:solidFill>
              <a:latin typeface="Arial"/>
              <a:ea typeface="Arial"/>
              <a:cs typeface="Arial"/>
              <a:sym typeface="Arial"/>
            </a:endParaRPr>
          </a:p>
          <a:p>
            <a:pPr indent="-228600" lvl="0" marL="228600" marR="0" rtl="0" algn="l">
              <a:lnSpc>
                <a:spcPct val="150000"/>
              </a:lnSpc>
              <a:spcBef>
                <a:spcPts val="0"/>
              </a:spcBef>
              <a:spcAft>
                <a:spcPts val="0"/>
              </a:spcAft>
              <a:buClr>
                <a:srgbClr val="000000"/>
              </a:buClr>
              <a:buSzPts val="1300"/>
              <a:buFont typeface="Arial"/>
              <a:buChar char="•"/>
            </a:pPr>
            <a:r>
              <a:rPr b="0" i="0" lang="en-US" sz="1300" u="none" cap="none" strike="noStrike">
                <a:solidFill>
                  <a:srgbClr val="000000"/>
                </a:solidFill>
                <a:latin typeface="Calibri"/>
                <a:ea typeface="Calibri"/>
                <a:cs typeface="Calibri"/>
                <a:sym typeface="Calibri"/>
              </a:rPr>
              <a:t>Biocide add.</a:t>
            </a:r>
            <a:endParaRPr b="0" i="0" sz="1400" u="none" cap="none" strike="noStrike">
              <a:solidFill>
                <a:srgbClr val="000000"/>
              </a:solidFill>
              <a:latin typeface="Arial"/>
              <a:ea typeface="Arial"/>
              <a:cs typeface="Arial"/>
              <a:sym typeface="Arial"/>
            </a:endParaRPr>
          </a:p>
          <a:p>
            <a:pPr indent="-228600" lvl="0" marL="228600" marR="0" rtl="0" algn="l">
              <a:lnSpc>
                <a:spcPct val="150000"/>
              </a:lnSpc>
              <a:spcBef>
                <a:spcPts val="0"/>
              </a:spcBef>
              <a:spcAft>
                <a:spcPts val="0"/>
              </a:spcAft>
              <a:buClr>
                <a:srgbClr val="000000"/>
              </a:buClr>
              <a:buSzPts val="1300"/>
              <a:buFont typeface="Arial"/>
              <a:buChar char="•"/>
            </a:pPr>
            <a:r>
              <a:rPr b="0" i="0" lang="en-US" sz="1300" u="none" cap="none" strike="noStrike">
                <a:solidFill>
                  <a:srgbClr val="000000"/>
                </a:solidFill>
                <a:latin typeface="Calibri"/>
                <a:ea typeface="Calibri"/>
                <a:cs typeface="Calibri"/>
                <a:sym typeface="Calibri"/>
              </a:rPr>
              <a:t>Scale add.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3"/>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Arial"/>
              <a:buNone/>
            </a:pPr>
            <a:r>
              <a:rPr lang="en-US"/>
              <a:t>Data Inspection</a:t>
            </a:r>
            <a:endParaRPr/>
          </a:p>
        </p:txBody>
      </p:sp>
      <p:sp>
        <p:nvSpPr>
          <p:cNvPr id="230" name="Google Shape;230;p13"/>
          <p:cNvSpPr txBox="1"/>
          <p:nvPr>
            <p:ph idx="1" type="body"/>
          </p:nvPr>
        </p:nvSpPr>
        <p:spPr>
          <a:xfrm>
            <a:off x="1115568" y="2478024"/>
            <a:ext cx="10168128" cy="3694176"/>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Clr>
                <a:schemeClr val="dk1"/>
              </a:buClr>
              <a:buSzPts val="2400"/>
              <a:buChar char="•"/>
            </a:pPr>
            <a:r>
              <a:rPr lang="en-US"/>
              <a:t>Collected 6 wells data on together we have around 340 stages.</a:t>
            </a:r>
            <a:endParaRPr/>
          </a:p>
          <a:p>
            <a:pPr indent="-228600" lvl="0" marL="228600" rtl="0" algn="l">
              <a:lnSpc>
                <a:spcPct val="110000"/>
              </a:lnSpc>
              <a:spcBef>
                <a:spcPts val="1000"/>
              </a:spcBef>
              <a:spcAft>
                <a:spcPts val="0"/>
              </a:spcAft>
              <a:buClr>
                <a:schemeClr val="dk1"/>
              </a:buClr>
              <a:buSzPts val="2400"/>
              <a:buChar char="•"/>
            </a:pPr>
            <a:r>
              <a:rPr lang="en-US"/>
              <a:t>After Extraction we have 43 columns/features and dropped 9 features.</a:t>
            </a:r>
            <a:endParaRPr/>
          </a:p>
          <a:p>
            <a:pPr indent="-228600" lvl="0" marL="228600" rtl="0" algn="l">
              <a:lnSpc>
                <a:spcPct val="110000"/>
              </a:lnSpc>
              <a:spcBef>
                <a:spcPts val="1000"/>
              </a:spcBef>
              <a:spcAft>
                <a:spcPts val="0"/>
              </a:spcAft>
              <a:buClr>
                <a:schemeClr val="dk1"/>
              </a:buClr>
              <a:buSzPts val="2400"/>
              <a:buChar char="•"/>
            </a:pPr>
            <a:r>
              <a:rPr lang="en-US"/>
              <a:t>Out of 34 features, there are missing values in 18 features for 316 stages/samples.</a:t>
            </a:r>
            <a:endParaRPr/>
          </a:p>
          <a:p>
            <a:pPr indent="-228600" lvl="0" marL="228600" rtl="0" algn="l">
              <a:lnSpc>
                <a:spcPct val="110000"/>
              </a:lnSpc>
              <a:spcBef>
                <a:spcPts val="1000"/>
              </a:spcBef>
              <a:spcAft>
                <a:spcPts val="0"/>
              </a:spcAft>
              <a:buClr>
                <a:schemeClr val="dk1"/>
              </a:buClr>
              <a:buSzPts val="2400"/>
              <a:buChar char="•"/>
            </a:pPr>
            <a:r>
              <a:rPr lang="en-US"/>
              <a:t>After Discussion with MSE, Filled missing values with Backward, Forward Fill, Median, Zero.</a:t>
            </a:r>
            <a:endParaRPr/>
          </a:p>
          <a:p>
            <a:pPr indent="-76200" lvl="0" marL="228600" rtl="0" algn="l">
              <a:lnSpc>
                <a:spcPct val="110000"/>
              </a:lnSpc>
              <a:spcBef>
                <a:spcPts val="1000"/>
              </a:spcBef>
              <a:spcAft>
                <a:spcPts val="0"/>
              </a:spcAft>
              <a:buClr>
                <a:schemeClr val="dk1"/>
              </a:buClr>
              <a:buSzPts val="24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4"/>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Arial"/>
              <a:buNone/>
            </a:pPr>
            <a:r>
              <a:rPr lang="en-US"/>
              <a:t>Target Variable Selection/Assigning values to Target Variable</a:t>
            </a:r>
            <a:endParaRPr/>
          </a:p>
        </p:txBody>
      </p:sp>
      <p:sp>
        <p:nvSpPr>
          <p:cNvPr id="236" name="Google Shape;236;p14"/>
          <p:cNvSpPr txBox="1"/>
          <p:nvPr>
            <p:ph idx="1" type="body"/>
          </p:nvPr>
        </p:nvSpPr>
        <p:spPr>
          <a:xfrm>
            <a:off x="1115568" y="2478024"/>
            <a:ext cx="10168128" cy="3694176"/>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Clr>
                <a:schemeClr val="dk1"/>
              </a:buClr>
              <a:buSzPts val="2800"/>
              <a:buChar char="•"/>
            </a:pPr>
            <a:r>
              <a:rPr lang="en-US" sz="2800"/>
              <a:t>Wells production data is recorded for over 2 years on daily basis.</a:t>
            </a:r>
            <a:endParaRPr sz="2800"/>
          </a:p>
          <a:p>
            <a:pPr indent="-228600" lvl="0" marL="228600" rtl="0" algn="l">
              <a:lnSpc>
                <a:spcPct val="110000"/>
              </a:lnSpc>
              <a:spcBef>
                <a:spcPts val="1000"/>
              </a:spcBef>
              <a:spcAft>
                <a:spcPts val="0"/>
              </a:spcAft>
              <a:buClr>
                <a:schemeClr val="dk1"/>
              </a:buClr>
              <a:buSzPts val="2800"/>
              <a:buChar char="•"/>
            </a:pPr>
            <a:r>
              <a:rPr lang="en-US" sz="2800"/>
              <a:t>Gas Production data is recorded for more than 500 days for each well.</a:t>
            </a:r>
            <a:endParaRPr sz="2800"/>
          </a:p>
          <a:p>
            <a:pPr indent="-228600" lvl="0" marL="228600" rtl="0" algn="l">
              <a:lnSpc>
                <a:spcPct val="110000"/>
              </a:lnSpc>
              <a:spcBef>
                <a:spcPts val="1000"/>
              </a:spcBef>
              <a:spcAft>
                <a:spcPts val="0"/>
              </a:spcAft>
              <a:buClr>
                <a:schemeClr val="dk1"/>
              </a:buClr>
              <a:buSzPts val="2800"/>
              <a:buChar char="•"/>
            </a:pPr>
            <a:r>
              <a:rPr lang="en-US" sz="2800"/>
              <a:t>As we have Frac Parameters for each stage, we need to split production over stages of that particular well.</a:t>
            </a:r>
            <a:endParaRPr sz="2800"/>
          </a:p>
          <a:p>
            <a:pPr indent="0" lvl="0" marL="228600" rtl="0" algn="l">
              <a:lnSpc>
                <a:spcPct val="110000"/>
              </a:lnSpc>
              <a:spcBef>
                <a:spcPts val="1000"/>
              </a:spcBef>
              <a:spcAft>
                <a:spcPts val="0"/>
              </a:spcAft>
              <a:buSzPts val="1800"/>
              <a:buNone/>
            </a:pPr>
            <a:r>
              <a:t/>
            </a:r>
            <a:endParaRPr sz="2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5"/>
          <p:cNvSpPr txBox="1"/>
          <p:nvPr>
            <p:ph idx="1" type="body"/>
          </p:nvPr>
        </p:nvSpPr>
        <p:spPr>
          <a:xfrm>
            <a:off x="1115568" y="2478024"/>
            <a:ext cx="10168200" cy="369420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10000"/>
              </a:lnSpc>
              <a:spcBef>
                <a:spcPts val="1000"/>
              </a:spcBef>
              <a:spcAft>
                <a:spcPts val="0"/>
              </a:spcAft>
              <a:buSzPts val="2600"/>
              <a:buChar char="•"/>
            </a:pPr>
            <a:r>
              <a:rPr lang="en-US" sz="2600"/>
              <a:t>We are running the production for each well and for the total available production, we are generating random points as production for the stage in each well and these values are considered as target variables.</a:t>
            </a:r>
            <a:endParaRPr sz="2600"/>
          </a:p>
          <a:p>
            <a:pPr indent="-228600" lvl="0" marL="228600" rtl="0" algn="l">
              <a:lnSpc>
                <a:spcPct val="110000"/>
              </a:lnSpc>
              <a:spcBef>
                <a:spcPts val="1000"/>
              </a:spcBef>
              <a:spcAft>
                <a:spcPts val="0"/>
              </a:spcAft>
              <a:buSzPts val="2600"/>
              <a:buChar char="•"/>
            </a:pPr>
            <a:r>
              <a:rPr lang="en-US" sz="2600"/>
              <a:t>Due to time frame and limited sources, we used random points generation over the production for the stages in each well.</a:t>
            </a:r>
            <a:endParaRPr sz="2600"/>
          </a:p>
          <a:p>
            <a:pPr indent="-228600" lvl="0" marL="228600" rtl="0" algn="l">
              <a:lnSpc>
                <a:spcPct val="110000"/>
              </a:lnSpc>
              <a:spcBef>
                <a:spcPts val="1000"/>
              </a:spcBef>
              <a:spcAft>
                <a:spcPts val="0"/>
              </a:spcAft>
              <a:buSzPts val="2600"/>
              <a:buChar char="•"/>
            </a:pPr>
            <a:r>
              <a:rPr lang="en-US" sz="2600"/>
              <a:t>We used random split for target variable and splitted production over stages of each well.</a:t>
            </a:r>
            <a:endParaRPr sz="2600"/>
          </a:p>
        </p:txBody>
      </p:sp>
      <p:sp>
        <p:nvSpPr>
          <p:cNvPr id="242" name="Google Shape;242;p15"/>
          <p:cNvSpPr txBox="1"/>
          <p:nvPr/>
        </p:nvSpPr>
        <p:spPr>
          <a:xfrm>
            <a:off x="2833275" y="1423900"/>
            <a:ext cx="8369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15"/>
          <p:cNvSpPr txBox="1"/>
          <p:nvPr/>
        </p:nvSpPr>
        <p:spPr>
          <a:xfrm>
            <a:off x="1235075" y="145300"/>
            <a:ext cx="83691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15"/>
          <p:cNvSpPr txBox="1"/>
          <p:nvPr/>
        </p:nvSpPr>
        <p:spPr>
          <a:xfrm>
            <a:off x="770075" y="276075"/>
            <a:ext cx="10781100" cy="12930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chemeClr val="dk1"/>
              </a:buClr>
              <a:buSzPts val="4000"/>
              <a:buFont typeface="Arial"/>
              <a:buNone/>
            </a:pPr>
            <a:r>
              <a:rPr b="1" i="0" lang="en-US" sz="4000" u="none" cap="none" strike="noStrike">
                <a:solidFill>
                  <a:schemeClr val="dk1"/>
                </a:solidFill>
                <a:latin typeface="Arial"/>
                <a:ea typeface="Arial"/>
                <a:cs typeface="Arial"/>
                <a:sym typeface="Arial"/>
              </a:rPr>
              <a:t>Target Variable Selection/Assigning values to Target Variable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6"/>
          <p:cNvSpPr txBox="1"/>
          <p:nvPr>
            <p:ph type="title"/>
          </p:nvPr>
        </p:nvSpPr>
        <p:spPr>
          <a:xfrm>
            <a:off x="1115568" y="548640"/>
            <a:ext cx="10168200" cy="11796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SzPct val="111111"/>
              <a:buNone/>
            </a:pPr>
            <a:br>
              <a:rPr b="1" i="0" lang="en-US" sz="4000" u="none" strike="noStrike">
                <a:solidFill>
                  <a:srgbClr val="000000"/>
                </a:solidFill>
                <a:latin typeface="Arial"/>
                <a:ea typeface="Arial"/>
                <a:cs typeface="Arial"/>
                <a:sym typeface="Arial"/>
              </a:rPr>
            </a:br>
            <a:br>
              <a:rPr b="1" i="0" lang="en-US" sz="4000" u="none" strike="noStrike">
                <a:solidFill>
                  <a:srgbClr val="000000"/>
                </a:solidFill>
                <a:latin typeface="Arial"/>
                <a:ea typeface="Arial"/>
                <a:cs typeface="Arial"/>
                <a:sym typeface="Arial"/>
              </a:rPr>
            </a:br>
            <a:r>
              <a:rPr b="1" i="0" lang="en-US" sz="4000" u="none" strike="noStrike">
                <a:solidFill>
                  <a:srgbClr val="000000"/>
                </a:solidFill>
                <a:latin typeface="Arial"/>
                <a:ea typeface="Arial"/>
                <a:cs typeface="Arial"/>
                <a:sym typeface="Arial"/>
              </a:rPr>
              <a:t>Distribution of Production among Stages in a Well using Random Split</a:t>
            </a:r>
            <a:br>
              <a:rPr b="0" lang="en-US"/>
            </a:br>
            <a:br>
              <a:rPr lang="en-US"/>
            </a:br>
            <a:endParaRPr/>
          </a:p>
        </p:txBody>
      </p:sp>
      <p:sp>
        <p:nvSpPr>
          <p:cNvPr id="250" name="Google Shape;250;p16"/>
          <p:cNvSpPr txBox="1"/>
          <p:nvPr>
            <p:ph idx="1" type="body"/>
          </p:nvPr>
        </p:nvSpPr>
        <p:spPr>
          <a:xfrm>
            <a:off x="1115568" y="2478024"/>
            <a:ext cx="10168200" cy="3694200"/>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1000"/>
              </a:spcBef>
              <a:spcAft>
                <a:spcPts val="0"/>
              </a:spcAft>
              <a:buSzPts val="1800"/>
              <a:buNone/>
            </a:pPr>
            <a:r>
              <a:t/>
            </a:r>
            <a:endParaRPr/>
          </a:p>
        </p:txBody>
      </p:sp>
      <p:pic>
        <p:nvPicPr>
          <p:cNvPr id="251" name="Google Shape;251;p16"/>
          <p:cNvPicPr preferRelativeResize="0"/>
          <p:nvPr/>
        </p:nvPicPr>
        <p:blipFill rotWithShape="1">
          <a:blip r:embed="rId3">
            <a:alphaModFix/>
          </a:blip>
          <a:srcRect b="0" l="0" r="0" t="0"/>
          <a:stretch/>
        </p:blipFill>
        <p:spPr>
          <a:xfrm>
            <a:off x="261950" y="1917925"/>
            <a:ext cx="11625100" cy="4832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17"/>
          <p:cNvSpPr txBox="1"/>
          <p:nvPr>
            <p:ph type="title"/>
          </p:nvPr>
        </p:nvSpPr>
        <p:spPr>
          <a:xfrm>
            <a:off x="1115568" y="548640"/>
            <a:ext cx="10168200" cy="11796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SzPct val="111111"/>
              <a:buNone/>
            </a:pPr>
            <a:br>
              <a:rPr b="1" i="0" lang="en-US" sz="4000" u="none" strike="noStrike">
                <a:solidFill>
                  <a:srgbClr val="000000"/>
                </a:solidFill>
                <a:latin typeface="Arial"/>
                <a:ea typeface="Arial"/>
                <a:cs typeface="Arial"/>
                <a:sym typeface="Arial"/>
              </a:rPr>
            </a:br>
            <a:br>
              <a:rPr b="1" i="0" lang="en-US" sz="4000" u="none" strike="noStrike">
                <a:solidFill>
                  <a:srgbClr val="000000"/>
                </a:solidFill>
                <a:latin typeface="Arial"/>
                <a:ea typeface="Arial"/>
                <a:cs typeface="Arial"/>
                <a:sym typeface="Arial"/>
              </a:rPr>
            </a:br>
            <a:r>
              <a:rPr b="1" i="0" lang="en-US" sz="4000" u="none" strike="noStrike">
                <a:solidFill>
                  <a:srgbClr val="000000"/>
                </a:solidFill>
                <a:latin typeface="Arial"/>
                <a:ea typeface="Arial"/>
                <a:cs typeface="Arial"/>
                <a:sym typeface="Arial"/>
              </a:rPr>
              <a:t>Distribution of Production among Stages in Each Well Using Uniform and Random Split</a:t>
            </a:r>
            <a:br>
              <a:rPr b="0" lang="en-US"/>
            </a:br>
            <a:br>
              <a:rPr b="0" lang="en-US"/>
            </a:br>
            <a:endParaRPr/>
          </a:p>
        </p:txBody>
      </p:sp>
      <p:pic>
        <p:nvPicPr>
          <p:cNvPr id="257" name="Google Shape;257;p17"/>
          <p:cNvPicPr preferRelativeResize="0"/>
          <p:nvPr/>
        </p:nvPicPr>
        <p:blipFill rotWithShape="1">
          <a:blip r:embed="rId3">
            <a:alphaModFix/>
          </a:blip>
          <a:srcRect b="0" l="0" r="0" t="0"/>
          <a:stretch/>
        </p:blipFill>
        <p:spPr>
          <a:xfrm>
            <a:off x="6096000" y="2478024"/>
            <a:ext cx="5402044" cy="2825822"/>
          </a:xfrm>
          <a:prstGeom prst="rect">
            <a:avLst/>
          </a:prstGeom>
          <a:noFill/>
          <a:ln>
            <a:noFill/>
          </a:ln>
        </p:spPr>
      </p:pic>
      <p:pic>
        <p:nvPicPr>
          <p:cNvPr id="258" name="Google Shape;258;p17"/>
          <p:cNvPicPr preferRelativeResize="0"/>
          <p:nvPr/>
        </p:nvPicPr>
        <p:blipFill rotWithShape="1">
          <a:blip r:embed="rId4">
            <a:alphaModFix/>
          </a:blip>
          <a:srcRect b="0" l="0" r="0" t="0"/>
          <a:stretch/>
        </p:blipFill>
        <p:spPr>
          <a:xfrm>
            <a:off x="693957" y="2478024"/>
            <a:ext cx="5455530" cy="282582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8"/>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Arial"/>
              <a:buNone/>
            </a:pPr>
            <a:r>
              <a:rPr lang="en-US"/>
              <a:t>	Dealing Missing Values</a:t>
            </a:r>
            <a:endParaRPr/>
          </a:p>
        </p:txBody>
      </p:sp>
      <p:graphicFrame>
        <p:nvGraphicFramePr>
          <p:cNvPr id="264" name="Google Shape;264;p18"/>
          <p:cNvGraphicFramePr/>
          <p:nvPr/>
        </p:nvGraphicFramePr>
        <p:xfrm>
          <a:off x="1441850" y="2359550"/>
          <a:ext cx="3000000" cy="3000000"/>
        </p:xfrm>
        <a:graphic>
          <a:graphicData uri="http://schemas.openxmlformats.org/drawingml/2006/table">
            <a:tbl>
              <a:tblPr>
                <a:noFill/>
                <a:tableStyleId>{7FE3DFCD-C3BA-489B-BBAC-B0EDE0A22FB3}</a:tableStyleId>
              </a:tblPr>
              <a:tblGrid>
                <a:gridCol w="4898825"/>
                <a:gridCol w="4898825"/>
              </a:tblGrid>
              <a:tr h="412200">
                <a:tc>
                  <a:txBody>
                    <a:bodyPr/>
                    <a:lstStyle/>
                    <a:p>
                      <a:pPr indent="0" lvl="0" marL="0" marR="0" rtl="0" algn="ctr">
                        <a:lnSpc>
                          <a:spcPct val="100000"/>
                        </a:lnSpc>
                        <a:spcBef>
                          <a:spcPts val="0"/>
                        </a:spcBef>
                        <a:spcAft>
                          <a:spcPts val="0"/>
                        </a:spcAft>
                        <a:buClr>
                          <a:srgbClr val="000000"/>
                        </a:buClr>
                        <a:buSzPts val="1500"/>
                        <a:buFont typeface="Arial"/>
                        <a:buNone/>
                      </a:pPr>
                      <a:r>
                        <a:rPr b="1" lang="en-US" sz="1500" u="none" cap="none" strike="noStrike"/>
                        <a:t>   Missing Value Columns</a:t>
                      </a:r>
                      <a:endParaRPr b="1" sz="15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US" sz="1500" u="none" cap="none" strike="noStrike"/>
                        <a:t>      	  Technique</a:t>
                      </a:r>
                      <a:endParaRPr b="1" sz="1500" u="none" cap="none" strike="noStrike"/>
                    </a:p>
                  </a:txBody>
                  <a:tcPr marT="91425" marB="91425" marR="91425" marL="91425"/>
                </a:tc>
              </a:tr>
              <a:tr h="412200">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t>Breakdown Pressure (psi)</a:t>
                      </a:r>
                      <a:endParaRPr sz="15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t> Backward Fill</a:t>
                      </a:r>
                      <a:endParaRPr sz="1500" u="none" cap="none" strike="noStrike"/>
                    </a:p>
                  </a:txBody>
                  <a:tcPr marT="91425" marB="91425" marR="91425" marL="91425"/>
                </a:tc>
              </a:tr>
              <a:tr h="412200">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t>Displacement (psi)</a:t>
                      </a:r>
                      <a:endParaRPr sz="15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t> Backward Fill</a:t>
                      </a:r>
                      <a:endParaRPr sz="1500" u="none" cap="none" strike="noStrike"/>
                    </a:p>
                  </a:txBody>
                  <a:tcPr marT="91425" marB="91425" marR="91425" marL="91425"/>
                </a:tc>
              </a:tr>
              <a:tr h="412200">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t>Wireline Pump Down (bbls)</a:t>
                      </a:r>
                      <a:endParaRPr sz="15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t> Backward Fill</a:t>
                      </a:r>
                      <a:endParaRPr sz="1500" u="none" cap="none" strike="noStrike"/>
                    </a:p>
                  </a:txBody>
                  <a:tcPr marT="91425" marB="91425" marR="91425" marL="91425"/>
                </a:tc>
              </a:tr>
              <a:tr h="412200">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t>Displacement (bbls)</a:t>
                      </a:r>
                      <a:endParaRPr sz="15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t> Backward Fill</a:t>
                      </a:r>
                      <a:endParaRPr sz="1500" u="none" cap="none" strike="noStrike"/>
                    </a:p>
                  </a:txBody>
                  <a:tcPr marT="91425" marB="91425" marR="91425" marL="91425"/>
                </a:tc>
              </a:tr>
              <a:tr h="412200">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t>ShutDown ISIP (psi)</a:t>
                      </a:r>
                      <a:endParaRPr sz="15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t> Backward Fill</a:t>
                      </a:r>
                      <a:endParaRPr sz="1500" u="none" cap="none" strike="noStrike"/>
                    </a:p>
                  </a:txBody>
                  <a:tcPr marT="91425" marB="91425" marR="91425" marL="91425"/>
                </a:tc>
              </a:tr>
              <a:tr h="412200">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t>Final FG (psi/ft)</a:t>
                      </a:r>
                      <a:endParaRPr sz="15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t> Filled with Median Values</a:t>
                      </a:r>
                      <a:endParaRPr sz="1500" u="none" cap="none" strike="noStrike"/>
                    </a:p>
                  </a:txBody>
                  <a:tcPr marT="91425" marB="91425" marR="91425" marL="91425"/>
                </a:tc>
              </a:tr>
              <a:tr h="412200">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t>(Acid Included) Total (bbls)</a:t>
                      </a:r>
                      <a:endParaRPr sz="15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t> Filled with Median Values</a:t>
                      </a:r>
                      <a:endParaRPr sz="1500" u="none" cap="none" strike="noStrike"/>
                    </a:p>
                  </a:txBody>
                  <a:tcPr marT="91425" marB="91425" marR="91425" marL="91425"/>
                </a:tc>
              </a:tr>
              <a:tr h="412200">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t>Dirty Job Total (bbls)</a:t>
                      </a:r>
                      <a:endParaRPr sz="15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t> Filled with Median Values</a:t>
                      </a:r>
                      <a:endParaRPr sz="1500" u="none" cap="none" strike="noStrike"/>
                    </a:p>
                  </a:txBody>
                  <a:tcPr marT="91425" marB="91425" marR="91425" marL="91425"/>
                </a:tc>
              </a:tr>
              <a:tr h="412200">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t>40/70', 'FR 9800'</a:t>
                      </a:r>
                      <a:endParaRPr sz="15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t>Filled with Zeros</a:t>
                      </a:r>
                      <a:endParaRPr sz="1500" u="none" cap="none" strike="noStrike"/>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19"/>
          <p:cNvSpPr txBox="1"/>
          <p:nvPr>
            <p:ph type="title"/>
          </p:nvPr>
        </p:nvSpPr>
        <p:spPr>
          <a:xfrm>
            <a:off x="1115568" y="548640"/>
            <a:ext cx="10168200" cy="1179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Arial"/>
              <a:buNone/>
            </a:pPr>
            <a:r>
              <a:rPr lang="en-US"/>
              <a:t>	Dealing Missing Values</a:t>
            </a:r>
            <a:endParaRPr/>
          </a:p>
          <a:p>
            <a:pPr indent="0" lvl="0" marL="0" rtl="0" algn="l">
              <a:lnSpc>
                <a:spcPct val="90000"/>
              </a:lnSpc>
              <a:spcBef>
                <a:spcPts val="0"/>
              </a:spcBef>
              <a:spcAft>
                <a:spcPts val="0"/>
              </a:spcAft>
              <a:buSzPts val="4000"/>
              <a:buNone/>
            </a:pPr>
            <a:r>
              <a:t/>
            </a:r>
            <a:endParaRPr/>
          </a:p>
        </p:txBody>
      </p:sp>
      <p:graphicFrame>
        <p:nvGraphicFramePr>
          <p:cNvPr id="270" name="Google Shape;270;p19"/>
          <p:cNvGraphicFramePr/>
          <p:nvPr/>
        </p:nvGraphicFramePr>
        <p:xfrm>
          <a:off x="1301200" y="2294180"/>
          <a:ext cx="3000000" cy="3000000"/>
        </p:xfrm>
        <a:graphic>
          <a:graphicData uri="http://schemas.openxmlformats.org/drawingml/2006/table">
            <a:tbl>
              <a:tblPr>
                <a:noFill/>
                <a:tableStyleId>{7FE3DFCD-C3BA-489B-BBAC-B0EDE0A22FB3}</a:tableStyleId>
              </a:tblPr>
              <a:tblGrid>
                <a:gridCol w="4969150"/>
                <a:gridCol w="4969150"/>
              </a:tblGrid>
              <a:tr h="514250">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t>   </a:t>
                      </a:r>
                      <a:r>
                        <a:rPr b="1" lang="en-US" sz="1500" u="none" cap="none" strike="noStrike"/>
                        <a:t>Missing Value Columns</a:t>
                      </a:r>
                      <a:endParaRPr b="1" sz="15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t>      </a:t>
                      </a:r>
                      <a:r>
                        <a:rPr b="1" lang="en-US" sz="1500" u="none" cap="none" strike="noStrike"/>
                        <a:t>	  Technique</a:t>
                      </a:r>
                      <a:endParaRPr b="1" sz="1500" u="none" cap="none" strike="noStrike"/>
                    </a:p>
                  </a:txBody>
                  <a:tcPr marT="91425" marB="91425" marR="91425" marL="91425"/>
                </a:tc>
              </a:tr>
              <a:tr h="514250">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t>Biocide', 'Scale'</a:t>
                      </a:r>
                      <a:endParaRPr sz="15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t>Filled with Zeros</a:t>
                      </a:r>
                      <a:endParaRPr sz="1500" u="none" cap="none" strike="noStrike"/>
                    </a:p>
                  </a:txBody>
                  <a:tcPr marT="91425" marB="91425" marR="91425" marL="91425"/>
                </a:tc>
              </a:tr>
              <a:tr h="514250">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t>5 Minute Leakoff Pressure (psi)</a:t>
                      </a:r>
                      <a:endParaRPr sz="15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t> Filled with Backward and Forward</a:t>
                      </a:r>
                      <a:endParaRPr sz="1500" u="none" cap="none" strike="noStrike"/>
                    </a:p>
                  </a:txBody>
                  <a:tcPr marT="91425" marB="91425" marR="91425" marL="91425"/>
                </a:tc>
              </a:tr>
              <a:tr h="514250">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t>5 Minute Leakoff Rate (psi/min)</a:t>
                      </a:r>
                      <a:endParaRPr sz="15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t> Filled with Backward and Forward</a:t>
                      </a:r>
                      <a:endParaRPr sz="1500" u="none" cap="none" strike="noStrike"/>
                    </a:p>
                  </a:txBody>
                  <a:tcPr marT="91425" marB="91425" marR="91425" marL="91425"/>
                </a:tc>
              </a:tr>
              <a:tr h="514250">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t>10 Minute Leakoff Pressure (psi)</a:t>
                      </a:r>
                      <a:endParaRPr sz="15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t> Filled with Backward and Forward</a:t>
                      </a:r>
                      <a:endParaRPr sz="1500" u="none" cap="none" strike="noStrike"/>
                    </a:p>
                  </a:txBody>
                  <a:tcPr marT="91425" marB="91425" marR="91425" marL="91425"/>
                </a:tc>
              </a:tr>
              <a:tr h="514250">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t>10 Minute Leakoff Rate (psi/min)</a:t>
                      </a:r>
                      <a:endParaRPr sz="15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t> Filled with Backward and Forward</a:t>
                      </a:r>
                      <a:endParaRPr sz="1500" u="none" cap="none" strike="noStrike"/>
                    </a:p>
                  </a:txBody>
                  <a:tcPr marT="91425" marB="91425" marR="91425" marL="91425"/>
                </a:tc>
              </a:tr>
              <a:tr h="514250">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t>15 Minute Leakoff Rate (psi/min)</a:t>
                      </a:r>
                      <a:endParaRPr sz="15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t> Filled with Backward and Forward</a:t>
                      </a:r>
                      <a:endParaRPr sz="1500" u="none" cap="none" strike="noStrike"/>
                    </a:p>
                  </a:txBody>
                  <a:tcPr marT="91425" marB="91425" marR="91425" marL="91425"/>
                </a:tc>
              </a:tr>
              <a:tr h="514250">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t>15 Minute Leakoff Pressure (psi)</a:t>
                      </a:r>
                      <a:endParaRPr sz="15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t> Filled with Backward and Forward</a:t>
                      </a:r>
                      <a:endParaRPr sz="1500" u="none" cap="none" strike="noStrike"/>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lang="en-US"/>
              <a:t>Problem Definition</a:t>
            </a:r>
            <a:endParaRPr/>
          </a:p>
        </p:txBody>
      </p:sp>
      <p:pic>
        <p:nvPicPr>
          <p:cNvPr id="115" name="Google Shape;115;p2"/>
          <p:cNvPicPr preferRelativeResize="0"/>
          <p:nvPr/>
        </p:nvPicPr>
        <p:blipFill rotWithShape="1">
          <a:blip r:embed="rId3">
            <a:alphaModFix/>
          </a:blip>
          <a:srcRect b="0" l="0" r="0" t="0"/>
          <a:stretch/>
        </p:blipFill>
        <p:spPr>
          <a:xfrm>
            <a:off x="5560000" y="2033016"/>
            <a:ext cx="6492442" cy="4824984"/>
          </a:xfrm>
          <a:prstGeom prst="rect">
            <a:avLst/>
          </a:prstGeom>
          <a:noFill/>
          <a:ln>
            <a:noFill/>
          </a:ln>
        </p:spPr>
      </p:pic>
      <p:sp>
        <p:nvSpPr>
          <p:cNvPr id="116" name="Google Shape;116;p2"/>
          <p:cNvSpPr txBox="1"/>
          <p:nvPr/>
        </p:nvSpPr>
        <p:spPr>
          <a:xfrm>
            <a:off x="89550" y="2262325"/>
            <a:ext cx="5559900" cy="4165200"/>
          </a:xfrm>
          <a:prstGeom prst="rect">
            <a:avLst/>
          </a:prstGeom>
          <a:noFill/>
          <a:ln>
            <a:noFill/>
          </a:ln>
        </p:spPr>
        <p:txBody>
          <a:bodyPr anchorCtr="0" anchor="t" bIns="91425" lIns="91425" spcFirstLastPara="1" rIns="91425" wrap="square" tIns="91425">
            <a:spAutoFit/>
          </a:bodyPr>
          <a:lstStyle/>
          <a:p>
            <a:pPr indent="0" lvl="0" marL="0" marR="0" rtl="0" algn="l">
              <a:lnSpc>
                <a:spcPct val="170000"/>
              </a:lnSpc>
              <a:spcBef>
                <a:spcPts val="100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a:t>
            </a:r>
            <a:r>
              <a:rPr b="0" i="0" lang="en-US" sz="1600" u="none" cap="none" strike="noStrike">
                <a:solidFill>
                  <a:schemeClr val="dk1"/>
                </a:solidFill>
                <a:latin typeface="Calibri"/>
                <a:ea typeface="Calibri"/>
                <a:cs typeface="Calibri"/>
                <a:sym typeface="Calibri"/>
              </a:rPr>
              <a:t>Proppant costs can range from $0.8 million to $1.8 million making up 6–25 per cent of well’s total cost.</a:t>
            </a:r>
            <a:endParaRPr b="0" i="0" sz="1600" u="none" cap="none" strike="noStrike">
              <a:solidFill>
                <a:schemeClr val="dk1"/>
              </a:solidFill>
              <a:latin typeface="Calibri"/>
              <a:ea typeface="Calibri"/>
              <a:cs typeface="Calibri"/>
              <a:sym typeface="Calibri"/>
            </a:endParaRPr>
          </a:p>
          <a:p>
            <a:pPr indent="0" lvl="0" marL="0" marR="0" rtl="0" algn="l">
              <a:lnSpc>
                <a:spcPct val="170000"/>
              </a:lnSpc>
              <a:spcBef>
                <a:spcPts val="100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a:t>
            </a:r>
            <a:r>
              <a:rPr b="0" i="0" lang="en-US" sz="1600" u="none" cap="none" strike="noStrike">
                <a:solidFill>
                  <a:schemeClr val="dk1"/>
                </a:solidFill>
                <a:latin typeface="Calibri"/>
                <a:ea typeface="Calibri"/>
                <a:cs typeface="Calibri"/>
                <a:sym typeface="Calibri"/>
              </a:rPr>
              <a:t>Frac fluid costs can range from $0.3 million to $1.2 million making up 5–19 per cent of well’s total cost.</a:t>
            </a:r>
            <a:endParaRPr b="0" i="0" sz="1600" u="none" cap="none" strike="noStrike">
              <a:solidFill>
                <a:schemeClr val="dk1"/>
              </a:solidFill>
              <a:latin typeface="Calibri"/>
              <a:ea typeface="Calibri"/>
              <a:cs typeface="Calibri"/>
              <a:sym typeface="Calibri"/>
            </a:endParaRPr>
          </a:p>
          <a:p>
            <a:pPr indent="0" lvl="0" marL="0" marR="0" rtl="0" algn="l">
              <a:lnSpc>
                <a:spcPct val="170000"/>
              </a:lnSpc>
              <a:spcBef>
                <a:spcPts val="100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a:t>
            </a:r>
            <a:r>
              <a:rPr b="0" i="0" lang="en-US" sz="1600" u="none" cap="none" strike="noStrike">
                <a:solidFill>
                  <a:schemeClr val="dk1"/>
                </a:solidFill>
                <a:latin typeface="Calibri"/>
                <a:ea typeface="Calibri"/>
                <a:cs typeface="Calibri"/>
                <a:sym typeface="Calibri"/>
              </a:rPr>
              <a:t>The total Frac pumping costs for all stages can range from $1.0 million to $2.0 million, making up 14–41 per cent of a well’s total cost.</a:t>
            </a:r>
            <a:endParaRPr b="0" i="0" sz="1600" u="none" cap="none" strike="noStrike">
              <a:solidFill>
                <a:schemeClr val="dk1"/>
              </a:solidFill>
              <a:latin typeface="Calibri"/>
              <a:ea typeface="Calibri"/>
              <a:cs typeface="Calibri"/>
              <a:sym typeface="Calibri"/>
            </a:endParaRPr>
          </a:p>
          <a:p>
            <a:pPr indent="0" lvl="0" marL="0" marR="0" rtl="0" algn="l">
              <a:lnSpc>
                <a:spcPct val="170000"/>
              </a:lnSpc>
              <a:spcBef>
                <a:spcPts val="100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The actual production is ⅓ production estimation of physics based models</a:t>
            </a:r>
            <a:endParaRPr b="0" i="0" sz="1600" u="none" cap="none" strike="noStrike">
              <a:solidFill>
                <a:schemeClr val="dk1"/>
              </a:solidFill>
              <a:latin typeface="Calibri"/>
              <a:ea typeface="Calibri"/>
              <a:cs typeface="Calibri"/>
              <a:sym typeface="Calibri"/>
            </a:endParaRPr>
          </a:p>
        </p:txBody>
      </p:sp>
      <p:sp>
        <p:nvSpPr>
          <p:cNvPr id="117" name="Google Shape;117;p2"/>
          <p:cNvSpPr txBox="1"/>
          <p:nvPr/>
        </p:nvSpPr>
        <p:spPr>
          <a:xfrm>
            <a:off x="965950" y="1764413"/>
            <a:ext cx="100452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7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Optimization of operational hydraulic fracturing parameters costs alot of money</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0"/>
          <p:cNvSpPr txBox="1"/>
          <p:nvPr>
            <p:ph type="title"/>
          </p:nvPr>
        </p:nvSpPr>
        <p:spPr>
          <a:xfrm>
            <a:off x="1088674" y="207982"/>
            <a:ext cx="10168128" cy="66159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Arial"/>
              <a:buNone/>
            </a:pPr>
            <a:r>
              <a:rPr lang="en-US"/>
              <a:t>Correlation Matrix</a:t>
            </a:r>
            <a:endParaRPr/>
          </a:p>
        </p:txBody>
      </p:sp>
      <p:pic>
        <p:nvPicPr>
          <p:cNvPr id="276" name="Google Shape;276;p20"/>
          <p:cNvPicPr preferRelativeResize="0"/>
          <p:nvPr>
            <p:ph idx="1" type="body"/>
          </p:nvPr>
        </p:nvPicPr>
        <p:blipFill rotWithShape="1">
          <a:blip r:embed="rId3">
            <a:alphaModFix/>
          </a:blip>
          <a:srcRect b="0" l="0" r="0" t="0"/>
          <a:stretch/>
        </p:blipFill>
        <p:spPr>
          <a:xfrm>
            <a:off x="1683684" y="805944"/>
            <a:ext cx="8446434" cy="58440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1"/>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Arial"/>
              <a:buNone/>
            </a:pPr>
            <a:r>
              <a:rPr lang="en-US"/>
              <a:t>Feature Engineering</a:t>
            </a:r>
            <a:endParaRPr/>
          </a:p>
        </p:txBody>
      </p:sp>
      <p:sp>
        <p:nvSpPr>
          <p:cNvPr id="282" name="Google Shape;282;p21"/>
          <p:cNvSpPr txBox="1"/>
          <p:nvPr>
            <p:ph idx="1" type="body"/>
          </p:nvPr>
        </p:nvSpPr>
        <p:spPr>
          <a:xfrm>
            <a:off x="1115568" y="2478024"/>
            <a:ext cx="10168128" cy="3694176"/>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110000"/>
              </a:lnSpc>
              <a:spcBef>
                <a:spcPts val="0"/>
              </a:spcBef>
              <a:spcAft>
                <a:spcPts val="0"/>
              </a:spcAft>
              <a:buClr>
                <a:schemeClr val="dk1"/>
              </a:buClr>
              <a:buSzPct val="94898"/>
              <a:buNone/>
            </a:pPr>
            <a:r>
              <a:rPr lang="en-US" sz="2529"/>
              <a:t>According to the correlation matrix, these three features are highly correlated values, as shown below:</a:t>
            </a:r>
            <a:endParaRPr sz="2529"/>
          </a:p>
          <a:p>
            <a:pPr indent="-228619" lvl="0" marL="228600" rtl="0" algn="l">
              <a:lnSpc>
                <a:spcPct val="110000"/>
              </a:lnSpc>
              <a:spcBef>
                <a:spcPts val="1000"/>
              </a:spcBef>
              <a:spcAft>
                <a:spcPts val="0"/>
              </a:spcAft>
              <a:buClr>
                <a:schemeClr val="dk1"/>
              </a:buClr>
              <a:buSzPct val="100000"/>
              <a:buChar char="•"/>
            </a:pPr>
            <a:r>
              <a:rPr lang="en-US" sz="2529"/>
              <a:t>Shutdown ISIP (psi) and Final FG (psi/fft) </a:t>
            </a:r>
            <a:endParaRPr sz="2529"/>
          </a:p>
          <a:p>
            <a:pPr indent="-228619" lvl="0" marL="228600" rtl="0" algn="l">
              <a:lnSpc>
                <a:spcPct val="110000"/>
              </a:lnSpc>
              <a:spcBef>
                <a:spcPts val="1000"/>
              </a:spcBef>
              <a:spcAft>
                <a:spcPts val="0"/>
              </a:spcAft>
              <a:buClr>
                <a:schemeClr val="dk1"/>
              </a:buClr>
              <a:buSzPct val="100000"/>
              <a:buChar char="•"/>
            </a:pPr>
            <a:r>
              <a:rPr lang="en-US" sz="2529"/>
              <a:t>Shutdown ISIP (psi) and  Total Acid Included (bbls)</a:t>
            </a:r>
            <a:endParaRPr sz="2529"/>
          </a:p>
          <a:p>
            <a:pPr indent="-228619" lvl="0" marL="228600" rtl="0" algn="l">
              <a:lnSpc>
                <a:spcPct val="110000"/>
              </a:lnSpc>
              <a:spcBef>
                <a:spcPts val="1000"/>
              </a:spcBef>
              <a:spcAft>
                <a:spcPts val="0"/>
              </a:spcAft>
              <a:buClr>
                <a:schemeClr val="dk1"/>
              </a:buClr>
              <a:buSzPct val="100000"/>
              <a:buChar char="•"/>
            </a:pPr>
            <a:r>
              <a:rPr lang="en-US" sz="2529"/>
              <a:t>Treatment (bbls) and Total Acid Included (bbls)</a:t>
            </a:r>
            <a:endParaRPr sz="2529"/>
          </a:p>
          <a:p>
            <a:pPr indent="-228619" lvl="0" marL="228600" rtl="0" algn="l">
              <a:lnSpc>
                <a:spcPct val="110000"/>
              </a:lnSpc>
              <a:spcBef>
                <a:spcPts val="1000"/>
              </a:spcBef>
              <a:spcAft>
                <a:spcPts val="0"/>
              </a:spcAft>
              <a:buClr>
                <a:schemeClr val="dk1"/>
              </a:buClr>
              <a:buSzPct val="100000"/>
              <a:buChar char="•"/>
            </a:pPr>
            <a:r>
              <a:rPr lang="en-US" sz="2529"/>
              <a:t>Treatment (bbls) and Dirty Job Total (bbls)</a:t>
            </a:r>
            <a:endParaRPr sz="2529"/>
          </a:p>
          <a:p>
            <a:pPr indent="-228619" lvl="0" marL="228600" rtl="0" algn="l">
              <a:lnSpc>
                <a:spcPct val="110000"/>
              </a:lnSpc>
              <a:spcBef>
                <a:spcPts val="1000"/>
              </a:spcBef>
              <a:spcAft>
                <a:spcPts val="0"/>
              </a:spcAft>
              <a:buClr>
                <a:schemeClr val="dk1"/>
              </a:buClr>
              <a:buSzPct val="100000"/>
              <a:buChar char="•"/>
            </a:pPr>
            <a:r>
              <a:rPr lang="en-US" sz="2529"/>
              <a:t>Slickwater (bbls) and Total Acid Included (bbls)</a:t>
            </a:r>
            <a:endParaRPr sz="2529"/>
          </a:p>
          <a:p>
            <a:pPr indent="-228619" lvl="0" marL="228600" rtl="0" algn="l">
              <a:lnSpc>
                <a:spcPct val="110000"/>
              </a:lnSpc>
              <a:spcBef>
                <a:spcPts val="1000"/>
              </a:spcBef>
              <a:spcAft>
                <a:spcPts val="0"/>
              </a:spcAft>
              <a:buClr>
                <a:schemeClr val="dk1"/>
              </a:buClr>
              <a:buSzPct val="100000"/>
              <a:buChar char="•"/>
            </a:pPr>
            <a:r>
              <a:rPr lang="en-US" sz="2529"/>
              <a:t>Slickwater (bbls) and Dirty Job Total (bbls)</a:t>
            </a:r>
            <a:endParaRPr sz="2529"/>
          </a:p>
          <a:p>
            <a:pPr indent="0" lvl="0" marL="0" rtl="0" algn="l">
              <a:lnSpc>
                <a:spcPct val="110000"/>
              </a:lnSpc>
              <a:spcBef>
                <a:spcPts val="1000"/>
              </a:spcBef>
              <a:spcAft>
                <a:spcPts val="0"/>
              </a:spcAft>
              <a:buClr>
                <a:schemeClr val="dk1"/>
              </a:buClr>
              <a:buSzPct val="94898"/>
              <a:buNone/>
            </a:pPr>
            <a:r>
              <a:rPr lang="en-US" sz="2529"/>
              <a:t>Because the aforementioned features were highly related, we dropped Shutdown ISIP Acid Included Total, Dirty Job to obtain a stable regression model.</a:t>
            </a:r>
            <a:endParaRPr sz="2529"/>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2"/>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lang="en-US"/>
              <a:t>ML Modelling</a:t>
            </a:r>
            <a:endParaRPr/>
          </a:p>
        </p:txBody>
      </p:sp>
      <p:sp>
        <p:nvSpPr>
          <p:cNvPr id="288" name="Google Shape;288;p22"/>
          <p:cNvSpPr txBox="1"/>
          <p:nvPr>
            <p:ph idx="1" type="body"/>
          </p:nvPr>
        </p:nvSpPr>
        <p:spPr>
          <a:xfrm>
            <a:off x="1115568" y="2478024"/>
            <a:ext cx="10168128" cy="3694176"/>
          </a:xfrm>
          <a:prstGeom prst="rect">
            <a:avLst/>
          </a:prstGeom>
          <a:noFill/>
          <a:ln>
            <a:noFill/>
          </a:ln>
        </p:spPr>
        <p:txBody>
          <a:bodyPr anchorCtr="0" anchor="t" bIns="45700" lIns="91425" spcFirstLastPara="1" rIns="91425" wrap="square" tIns="45700">
            <a:normAutofit fontScale="55000" lnSpcReduction="20000"/>
          </a:bodyPr>
          <a:lstStyle/>
          <a:p>
            <a:pPr indent="0" lvl="0" marL="0" rtl="0" algn="l">
              <a:lnSpc>
                <a:spcPct val="110000"/>
              </a:lnSpc>
              <a:spcBef>
                <a:spcPts val="0"/>
              </a:spcBef>
              <a:spcAft>
                <a:spcPts val="0"/>
              </a:spcAft>
              <a:buClr>
                <a:schemeClr val="dk1"/>
              </a:buClr>
              <a:buSzPct val="100000"/>
              <a:buNone/>
            </a:pPr>
            <a:r>
              <a:rPr lang="en-US" sz="2900"/>
              <a:t>These are the following models, which we have used:</a:t>
            </a:r>
            <a:endParaRPr/>
          </a:p>
          <a:p>
            <a:pPr indent="-228600" lvl="0" marL="228600" rtl="0" algn="l">
              <a:lnSpc>
                <a:spcPct val="110000"/>
              </a:lnSpc>
              <a:spcBef>
                <a:spcPts val="1000"/>
              </a:spcBef>
              <a:spcAft>
                <a:spcPts val="0"/>
              </a:spcAft>
              <a:buClr>
                <a:schemeClr val="dk1"/>
              </a:buClr>
              <a:buSzPct val="100000"/>
              <a:buChar char="•"/>
            </a:pPr>
            <a:r>
              <a:rPr lang="en-US"/>
              <a:t>Linear Regression</a:t>
            </a:r>
            <a:endParaRPr/>
          </a:p>
          <a:p>
            <a:pPr indent="-228600" lvl="0" marL="228600" rtl="0" algn="l">
              <a:lnSpc>
                <a:spcPct val="110000"/>
              </a:lnSpc>
              <a:spcBef>
                <a:spcPts val="1000"/>
              </a:spcBef>
              <a:spcAft>
                <a:spcPts val="0"/>
              </a:spcAft>
              <a:buClr>
                <a:schemeClr val="dk1"/>
              </a:buClr>
              <a:buSzPct val="100000"/>
              <a:buChar char="•"/>
            </a:pPr>
            <a:r>
              <a:rPr lang="en-US"/>
              <a:t>Lasso Regression</a:t>
            </a:r>
            <a:endParaRPr/>
          </a:p>
          <a:p>
            <a:pPr indent="-228600" lvl="0" marL="228600" rtl="0" algn="l">
              <a:lnSpc>
                <a:spcPct val="110000"/>
              </a:lnSpc>
              <a:spcBef>
                <a:spcPts val="1000"/>
              </a:spcBef>
              <a:spcAft>
                <a:spcPts val="0"/>
              </a:spcAft>
              <a:buClr>
                <a:schemeClr val="dk1"/>
              </a:buClr>
              <a:buSzPct val="100000"/>
              <a:buChar char="•"/>
            </a:pPr>
            <a:r>
              <a:rPr lang="en-US"/>
              <a:t>Ridge Regression</a:t>
            </a:r>
            <a:endParaRPr/>
          </a:p>
          <a:p>
            <a:pPr indent="-228600" lvl="0" marL="228600" rtl="0" algn="l">
              <a:lnSpc>
                <a:spcPct val="110000"/>
              </a:lnSpc>
              <a:spcBef>
                <a:spcPts val="1000"/>
              </a:spcBef>
              <a:spcAft>
                <a:spcPts val="0"/>
              </a:spcAft>
              <a:buClr>
                <a:schemeClr val="dk1"/>
              </a:buClr>
              <a:buSzPct val="100000"/>
              <a:buChar char="•"/>
            </a:pPr>
            <a:r>
              <a:rPr lang="en-US"/>
              <a:t>Support Vector Regression (SVR)</a:t>
            </a:r>
            <a:endParaRPr/>
          </a:p>
          <a:p>
            <a:pPr indent="-228600" lvl="0" marL="228600" rtl="0" algn="l">
              <a:lnSpc>
                <a:spcPct val="110000"/>
              </a:lnSpc>
              <a:spcBef>
                <a:spcPts val="1000"/>
              </a:spcBef>
              <a:spcAft>
                <a:spcPts val="0"/>
              </a:spcAft>
              <a:buClr>
                <a:schemeClr val="dk1"/>
              </a:buClr>
              <a:buSzPct val="100000"/>
              <a:buChar char="•"/>
            </a:pPr>
            <a:r>
              <a:rPr lang="en-US"/>
              <a:t>Decision Trees</a:t>
            </a:r>
            <a:endParaRPr/>
          </a:p>
          <a:p>
            <a:pPr indent="-228600" lvl="0" marL="228600" rtl="0" algn="l">
              <a:lnSpc>
                <a:spcPct val="110000"/>
              </a:lnSpc>
              <a:spcBef>
                <a:spcPts val="1000"/>
              </a:spcBef>
              <a:spcAft>
                <a:spcPts val="0"/>
              </a:spcAft>
              <a:buClr>
                <a:schemeClr val="dk1"/>
              </a:buClr>
              <a:buSzPct val="100000"/>
              <a:buChar char="•"/>
            </a:pPr>
            <a:r>
              <a:rPr lang="en-US"/>
              <a:t>Random Forest</a:t>
            </a:r>
            <a:endParaRPr/>
          </a:p>
          <a:p>
            <a:pPr indent="-228600" lvl="0" marL="228600" rtl="0" algn="l">
              <a:lnSpc>
                <a:spcPct val="110000"/>
              </a:lnSpc>
              <a:spcBef>
                <a:spcPts val="1000"/>
              </a:spcBef>
              <a:spcAft>
                <a:spcPts val="0"/>
              </a:spcAft>
              <a:buClr>
                <a:schemeClr val="dk1"/>
              </a:buClr>
              <a:buSzPct val="100000"/>
              <a:buChar char="•"/>
            </a:pPr>
            <a:r>
              <a:rPr lang="en-US"/>
              <a:t>KNN</a:t>
            </a:r>
            <a:endParaRPr/>
          </a:p>
          <a:p>
            <a:pPr indent="-228600" lvl="0" marL="228600" rtl="0" algn="l">
              <a:lnSpc>
                <a:spcPct val="110000"/>
              </a:lnSpc>
              <a:spcBef>
                <a:spcPts val="1000"/>
              </a:spcBef>
              <a:spcAft>
                <a:spcPts val="0"/>
              </a:spcAft>
              <a:buClr>
                <a:schemeClr val="dk1"/>
              </a:buClr>
              <a:buSzPct val="100000"/>
              <a:buChar char="•"/>
            </a:pPr>
            <a:r>
              <a:rPr lang="en-US"/>
              <a:t>Extra Trees</a:t>
            </a:r>
            <a:endParaRPr/>
          </a:p>
          <a:p>
            <a:pPr indent="-228600" lvl="0" marL="228600" rtl="0" algn="l">
              <a:lnSpc>
                <a:spcPct val="110000"/>
              </a:lnSpc>
              <a:spcBef>
                <a:spcPts val="1000"/>
              </a:spcBef>
              <a:spcAft>
                <a:spcPts val="0"/>
              </a:spcAft>
              <a:buClr>
                <a:schemeClr val="dk1"/>
              </a:buClr>
              <a:buSzPct val="100000"/>
              <a:buChar char="•"/>
            </a:pPr>
            <a:r>
              <a:rPr lang="en-US"/>
              <a:t>AdaBoost</a:t>
            </a:r>
            <a:endParaRPr/>
          </a:p>
          <a:p>
            <a:pPr indent="-228600" lvl="0" marL="228600" rtl="0" algn="l">
              <a:lnSpc>
                <a:spcPct val="110000"/>
              </a:lnSpc>
              <a:spcBef>
                <a:spcPts val="1000"/>
              </a:spcBef>
              <a:spcAft>
                <a:spcPts val="0"/>
              </a:spcAft>
              <a:buClr>
                <a:schemeClr val="dk1"/>
              </a:buClr>
              <a:buSzPct val="100000"/>
              <a:buChar char="•"/>
            </a:pPr>
            <a:r>
              <a:rPr lang="en-US"/>
              <a:t>LightGBM</a:t>
            </a:r>
            <a:endParaRPr/>
          </a:p>
          <a:p>
            <a:pPr indent="-228600" lvl="0" marL="228600" rtl="0" algn="l">
              <a:lnSpc>
                <a:spcPct val="110000"/>
              </a:lnSpc>
              <a:spcBef>
                <a:spcPts val="1000"/>
              </a:spcBef>
              <a:spcAft>
                <a:spcPts val="0"/>
              </a:spcAft>
              <a:buClr>
                <a:schemeClr val="dk1"/>
              </a:buClr>
              <a:buSzPct val="100000"/>
              <a:buChar char="•"/>
            </a:pPr>
            <a:r>
              <a:rPr lang="en-US"/>
              <a:t>CATBOOST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3"/>
          <p:cNvSpPr txBox="1"/>
          <p:nvPr>
            <p:ph type="title"/>
          </p:nvPr>
        </p:nvSpPr>
        <p:spPr>
          <a:xfrm>
            <a:off x="1115575" y="548648"/>
            <a:ext cx="10168200" cy="918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lang="en-US"/>
              <a:t>Model Evaluation</a:t>
            </a:r>
            <a:endParaRPr/>
          </a:p>
        </p:txBody>
      </p:sp>
      <p:graphicFrame>
        <p:nvGraphicFramePr>
          <p:cNvPr id="294" name="Google Shape;294;p23"/>
          <p:cNvGraphicFramePr/>
          <p:nvPr/>
        </p:nvGraphicFramePr>
        <p:xfrm>
          <a:off x="982100" y="2208120"/>
          <a:ext cx="3000000" cy="3000000"/>
        </p:xfrm>
        <a:graphic>
          <a:graphicData uri="http://schemas.openxmlformats.org/drawingml/2006/table">
            <a:tbl>
              <a:tblPr>
                <a:noFill/>
                <a:tableStyleId>{7FE3DFCD-C3BA-489B-BBAC-B0EDE0A22FB3}</a:tableStyleId>
              </a:tblPr>
              <a:tblGrid>
                <a:gridCol w="2575400"/>
                <a:gridCol w="2575400"/>
                <a:gridCol w="2575400"/>
                <a:gridCol w="2575400"/>
              </a:tblGrid>
              <a:tr h="368975">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ML Model</a:t>
                      </a:r>
                      <a:endParaRPr b="1"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R2</a:t>
                      </a:r>
                      <a:endParaRPr b="1"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MAE</a:t>
                      </a:r>
                      <a:endParaRPr b="1"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RMSE</a:t>
                      </a:r>
                      <a:endParaRPr b="1" sz="1400" u="none" cap="none" strike="noStrike"/>
                    </a:p>
                  </a:txBody>
                  <a:tcPr marT="91425" marB="91425" marR="91425" marL="91425"/>
                </a:tc>
              </a:tr>
              <a:tr h="368975">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Linear Regression</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-0.061537</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619.25</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1164.54</a:t>
                      </a:r>
                      <a:endParaRPr b="1" sz="1400" u="none" cap="none" strike="noStrike"/>
                    </a:p>
                  </a:txBody>
                  <a:tcPr marT="91425" marB="91425" marR="91425" marL="91425"/>
                </a:tc>
              </a:tr>
              <a:tr h="368975">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Lasso Regression</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0.0001</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613.18</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1129.19</a:t>
                      </a:r>
                      <a:endParaRPr b="1" sz="1400" u="none" cap="none" strike="noStrike"/>
                    </a:p>
                  </a:txBody>
                  <a:tcPr marT="91425" marB="91425" marR="91425" marL="91425"/>
                </a:tc>
              </a:tr>
              <a:tr h="368975">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Ridge Regression</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-0.043</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675.18</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1154.34</a:t>
                      </a:r>
                      <a:endParaRPr b="1" sz="1400" u="none" cap="none" strike="noStrike"/>
                    </a:p>
                  </a:txBody>
                  <a:tcPr marT="91425" marB="91425" marR="91425" marL="91425"/>
                </a:tc>
              </a:tr>
              <a:tr h="368975">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SVR</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0.526</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578.84</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777.88</a:t>
                      </a:r>
                      <a:endParaRPr b="1" sz="1400" u="none" cap="none" strike="noStrike"/>
                    </a:p>
                  </a:txBody>
                  <a:tcPr marT="91425" marB="91425" marR="91425" marL="91425"/>
                </a:tc>
              </a:tr>
              <a:tr h="368975">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Decision Tree</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0.915</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182.04</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327.84</a:t>
                      </a:r>
                      <a:endParaRPr b="1" sz="1400" u="none" cap="none" strike="noStrike"/>
                    </a:p>
                  </a:txBody>
                  <a:tcPr marT="91425" marB="91425" marR="91425" marL="91425"/>
                </a:tc>
              </a:tr>
              <a:tr h="368975">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Random Forest</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0.953</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136.25</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244.01</a:t>
                      </a:r>
                      <a:endParaRPr b="1" sz="1400" u="none" cap="none" strike="noStrike"/>
                    </a:p>
                  </a:txBody>
                  <a:tcPr marT="91425" marB="91425" marR="91425" marL="91425"/>
                </a:tc>
              </a:tr>
              <a:tr h="368975">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KNN</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0.574</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535.31</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737.30</a:t>
                      </a:r>
                      <a:endParaRPr b="1" sz="1400" u="none" cap="none" strike="noStrike"/>
                    </a:p>
                  </a:txBody>
                  <a:tcPr marT="91425" marB="91425" marR="91425" marL="91425"/>
                </a:tc>
              </a:tr>
              <a:tr h="368975">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Extra Trees</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0.952</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157.49</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247.43</a:t>
                      </a:r>
                      <a:endParaRPr b="1" sz="1400" u="none" cap="none" strike="noStrike"/>
                    </a:p>
                  </a:txBody>
                  <a:tcPr marT="91425" marB="91425" marR="91425" marL="91425"/>
                </a:tc>
              </a:tr>
              <a:tr h="368975">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AdaBoost</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0.854</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325.75</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430.62</a:t>
                      </a:r>
                      <a:endParaRPr b="1" sz="1400" u="none" cap="none" strike="noStrike"/>
                    </a:p>
                  </a:txBody>
                  <a:tcPr marT="91425" marB="91425" marR="91425" marL="91425"/>
                </a:tc>
              </a:tr>
              <a:tr h="368975">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LightGBM</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0.951</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165.24</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248.97</a:t>
                      </a:r>
                      <a:endParaRPr b="1" sz="1400" u="none" cap="none" strike="noStrike"/>
                    </a:p>
                  </a:txBody>
                  <a:tcPr marT="91425" marB="91425" marR="91425" marL="91425"/>
                </a:tc>
              </a:tr>
              <a:tr h="368975">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CATBOOST</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0.958</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146.76</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230.24</a:t>
                      </a:r>
                      <a:endParaRPr b="1" sz="1400" u="none" cap="none" strike="noStrike"/>
                    </a:p>
                  </a:txBody>
                  <a:tcPr marT="91425" marB="91425" marR="91425" marL="914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4"/>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lang="en-US"/>
              <a:t>Model Evaluation &amp; Metrics</a:t>
            </a:r>
            <a:endParaRPr/>
          </a:p>
        </p:txBody>
      </p:sp>
      <p:sp>
        <p:nvSpPr>
          <p:cNvPr id="300" name="Google Shape;300;p24"/>
          <p:cNvSpPr txBox="1"/>
          <p:nvPr>
            <p:ph idx="1" type="body"/>
          </p:nvPr>
        </p:nvSpPr>
        <p:spPr>
          <a:xfrm>
            <a:off x="1115568" y="2478024"/>
            <a:ext cx="10168128" cy="3694176"/>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10000"/>
              </a:lnSpc>
              <a:spcBef>
                <a:spcPts val="0"/>
              </a:spcBef>
              <a:spcAft>
                <a:spcPts val="0"/>
              </a:spcAft>
              <a:buSzPts val="2400"/>
              <a:buChar char="•"/>
            </a:pPr>
            <a:r>
              <a:rPr lang="en-US"/>
              <a:t>R2 ,Mean Absolute Error(MAE),Root Mean Squared Error(RMSE) are considered as metrics for Model evaluation in Regression.These metrics indicate the deviation of predicted values from actual values.</a:t>
            </a:r>
            <a:endParaRPr/>
          </a:p>
          <a:p>
            <a:pPr indent="-228600" lvl="0" marL="228600" rtl="0" algn="l">
              <a:lnSpc>
                <a:spcPct val="110000"/>
              </a:lnSpc>
              <a:spcBef>
                <a:spcPts val="0"/>
              </a:spcBef>
              <a:spcAft>
                <a:spcPts val="0"/>
              </a:spcAft>
              <a:buSzPts val="1800"/>
              <a:buChar char="•"/>
            </a:pPr>
            <a:r>
              <a:rPr lang="en-US"/>
              <a:t>R2 explains to what extent the variance of one variable explains the variance of 2nd variable</a:t>
            </a:r>
            <a:endParaRPr/>
          </a:p>
          <a:p>
            <a:pPr indent="-228600" lvl="0" marL="228600" rtl="0" algn="l">
              <a:lnSpc>
                <a:spcPct val="110000"/>
              </a:lnSpc>
              <a:spcBef>
                <a:spcPts val="0"/>
              </a:spcBef>
              <a:spcAft>
                <a:spcPts val="0"/>
              </a:spcAft>
              <a:buSzPts val="1800"/>
              <a:buChar char="•"/>
            </a:pPr>
            <a:r>
              <a:rPr lang="en-US"/>
              <a:t>Mean absolute error is the difference between actual and predicted estimates.</a:t>
            </a:r>
            <a:endParaRPr/>
          </a:p>
          <a:p>
            <a:pPr indent="-228600" lvl="0" marL="228600" rtl="0" algn="l">
              <a:lnSpc>
                <a:spcPct val="110000"/>
              </a:lnSpc>
              <a:spcBef>
                <a:spcPts val="0"/>
              </a:spcBef>
              <a:spcAft>
                <a:spcPts val="0"/>
              </a:spcAft>
              <a:buSzPts val="1800"/>
              <a:buChar char="•"/>
            </a:pPr>
            <a:r>
              <a:rPr lang="en-US"/>
              <a:t>RMSE is the square root of squared difference of actual and predicted values.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5"/>
          <p:cNvSpPr txBox="1"/>
          <p:nvPr>
            <p:ph type="title"/>
          </p:nvPr>
        </p:nvSpPr>
        <p:spPr>
          <a:xfrm>
            <a:off x="1115568" y="548640"/>
            <a:ext cx="10168200" cy="1179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000"/>
              <a:buNone/>
            </a:pPr>
            <a:r>
              <a:rPr lang="en-US"/>
              <a:t>Model Evaluation</a:t>
            </a:r>
            <a:endParaRPr/>
          </a:p>
        </p:txBody>
      </p:sp>
      <p:sp>
        <p:nvSpPr>
          <p:cNvPr id="306" name="Google Shape;306;p25"/>
          <p:cNvSpPr txBox="1"/>
          <p:nvPr>
            <p:ph idx="1" type="body"/>
          </p:nvPr>
        </p:nvSpPr>
        <p:spPr>
          <a:xfrm>
            <a:off x="1115568" y="2478024"/>
            <a:ext cx="10168200" cy="3694200"/>
          </a:xfrm>
          <a:prstGeom prst="rect">
            <a:avLst/>
          </a:prstGeom>
          <a:noFill/>
          <a:ln>
            <a:noFill/>
          </a:ln>
        </p:spPr>
        <p:txBody>
          <a:bodyPr anchorCtr="0" anchor="t" bIns="45700" lIns="91425" spcFirstLastPara="1" rIns="91425" wrap="square" tIns="45700">
            <a:normAutofit/>
          </a:bodyPr>
          <a:lstStyle/>
          <a:p>
            <a:pPr indent="-190500" lvl="0" marL="228600" rtl="0" algn="l">
              <a:lnSpc>
                <a:spcPct val="110000"/>
              </a:lnSpc>
              <a:spcBef>
                <a:spcPts val="0"/>
              </a:spcBef>
              <a:spcAft>
                <a:spcPts val="0"/>
              </a:spcAft>
              <a:buSzPts val="1800"/>
              <a:buChar char="•"/>
            </a:pPr>
            <a:r>
              <a:rPr lang="en-US"/>
              <a:t>CATBOOST has R2 0.958 which explains that the 90% of observed information can be explained by model inputs.</a:t>
            </a:r>
            <a:endParaRPr/>
          </a:p>
          <a:p>
            <a:pPr indent="-190500" lvl="0" marL="228600" rtl="0" algn="l">
              <a:lnSpc>
                <a:spcPct val="110000"/>
              </a:lnSpc>
              <a:spcBef>
                <a:spcPts val="0"/>
              </a:spcBef>
              <a:spcAft>
                <a:spcPts val="0"/>
              </a:spcAft>
              <a:buSzPts val="1800"/>
              <a:buChar char="•"/>
            </a:pPr>
            <a:r>
              <a:rPr lang="en-US"/>
              <a:t>Extra trees has R2 value 0.952 &amp; LightGBM R2 value 0.951 which is almost equal to CATBOOST but these models lags bit in MAE and RMSE compared to CATBOOST which has MAE 146.76 and RMSE 230.24</a:t>
            </a:r>
            <a:endParaRPr/>
          </a:p>
          <a:p>
            <a:pPr indent="-190500" lvl="0" marL="228600" rtl="0" algn="l">
              <a:lnSpc>
                <a:spcPct val="110000"/>
              </a:lnSpc>
              <a:spcBef>
                <a:spcPts val="0"/>
              </a:spcBef>
              <a:spcAft>
                <a:spcPts val="0"/>
              </a:spcAft>
              <a:buSzPts val="1800"/>
              <a:buChar char="•"/>
            </a:pPr>
            <a:r>
              <a:rPr lang="en-US"/>
              <a:t>CATBOOST is considered as ideal or best model for predicting production based on input parameters.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6"/>
          <p:cNvSpPr txBox="1"/>
          <p:nvPr>
            <p:ph type="title"/>
          </p:nvPr>
        </p:nvSpPr>
        <p:spPr>
          <a:xfrm>
            <a:off x="1115568" y="548640"/>
            <a:ext cx="10168200" cy="1179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000"/>
              <a:buNone/>
            </a:pPr>
            <a:r>
              <a:rPr lang="en-US"/>
              <a:t>Conclusion</a:t>
            </a:r>
            <a:endParaRPr/>
          </a:p>
        </p:txBody>
      </p:sp>
      <p:pic>
        <p:nvPicPr>
          <p:cNvPr id="312" name="Google Shape;312;p26"/>
          <p:cNvPicPr preferRelativeResize="0"/>
          <p:nvPr/>
        </p:nvPicPr>
        <p:blipFill rotWithShape="1">
          <a:blip r:embed="rId3">
            <a:alphaModFix/>
          </a:blip>
          <a:srcRect b="0" l="0" r="0" t="0"/>
          <a:stretch/>
        </p:blipFill>
        <p:spPr>
          <a:xfrm>
            <a:off x="6999800" y="3429000"/>
            <a:ext cx="4639626" cy="2332162"/>
          </a:xfrm>
          <a:prstGeom prst="rect">
            <a:avLst/>
          </a:prstGeom>
          <a:noFill/>
          <a:ln>
            <a:noFill/>
          </a:ln>
        </p:spPr>
      </p:pic>
      <p:pic>
        <p:nvPicPr>
          <p:cNvPr id="313" name="Google Shape;313;p26"/>
          <p:cNvPicPr preferRelativeResize="0"/>
          <p:nvPr/>
        </p:nvPicPr>
        <p:blipFill rotWithShape="1">
          <a:blip r:embed="rId4">
            <a:alphaModFix/>
          </a:blip>
          <a:srcRect b="0" l="0" r="0" t="0"/>
          <a:stretch/>
        </p:blipFill>
        <p:spPr>
          <a:xfrm>
            <a:off x="152400" y="1880651"/>
            <a:ext cx="6847400" cy="4409675"/>
          </a:xfrm>
          <a:prstGeom prst="rect">
            <a:avLst/>
          </a:prstGeom>
          <a:noFill/>
          <a:ln>
            <a:noFill/>
          </a:ln>
        </p:spPr>
      </p:pic>
      <p:sp>
        <p:nvSpPr>
          <p:cNvPr id="314" name="Google Shape;314;p26"/>
          <p:cNvSpPr/>
          <p:nvPr/>
        </p:nvSpPr>
        <p:spPr>
          <a:xfrm>
            <a:off x="7576456" y="2054431"/>
            <a:ext cx="3707312" cy="1222158"/>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1400" u="none" cap="none" strike="noStrike">
                <a:solidFill>
                  <a:schemeClr val="dk1"/>
                </a:solidFill>
                <a:latin typeface="Arial"/>
                <a:ea typeface="Arial"/>
                <a:cs typeface="Arial"/>
                <a:sym typeface="Arial"/>
              </a:rPr>
              <a:t>The problem can be further enhanced by implementing neural networks and the production can be forecasted and can be predicted by for the required number of days using time series methods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7"/>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lang="en-US"/>
              <a:t>Challenges &amp; Future Scope</a:t>
            </a:r>
            <a:endParaRPr/>
          </a:p>
        </p:txBody>
      </p:sp>
      <p:sp>
        <p:nvSpPr>
          <p:cNvPr id="320" name="Google Shape;320;p27"/>
          <p:cNvSpPr txBox="1"/>
          <p:nvPr>
            <p:ph idx="1" type="body"/>
          </p:nvPr>
        </p:nvSpPr>
        <p:spPr>
          <a:xfrm>
            <a:off x="1115568" y="2478024"/>
            <a:ext cx="10168128" cy="3694176"/>
          </a:xfrm>
          <a:prstGeom prst="rect">
            <a:avLst/>
          </a:prstGeom>
          <a:noFill/>
          <a:ln>
            <a:noFill/>
          </a:ln>
        </p:spPr>
        <p:txBody>
          <a:bodyPr anchorCtr="0" anchor="t" bIns="45700" lIns="91425" spcFirstLastPara="1" rIns="91425" wrap="square" tIns="45700">
            <a:normAutofit fontScale="85000" lnSpcReduction="10000"/>
          </a:bodyPr>
          <a:lstStyle/>
          <a:p>
            <a:pPr indent="0" lvl="0" marL="0" rtl="0" algn="l">
              <a:lnSpc>
                <a:spcPct val="200000"/>
              </a:lnSpc>
              <a:spcBef>
                <a:spcPts val="1000"/>
              </a:spcBef>
              <a:spcAft>
                <a:spcPts val="0"/>
              </a:spcAft>
              <a:buClr>
                <a:schemeClr val="dk1"/>
              </a:buClr>
              <a:buSzPct val="45833"/>
              <a:buFont typeface="Arial"/>
              <a:buNone/>
            </a:pPr>
            <a:r>
              <a:rPr lang="en-US"/>
              <a:t>•Availability of structured data for all hydraulic fracture jobs is the main challenge.</a:t>
            </a:r>
            <a:endParaRPr/>
          </a:p>
          <a:p>
            <a:pPr indent="0" lvl="0" marL="0" rtl="0" algn="l">
              <a:lnSpc>
                <a:spcPct val="200000"/>
              </a:lnSpc>
              <a:spcBef>
                <a:spcPts val="1000"/>
              </a:spcBef>
              <a:spcAft>
                <a:spcPts val="0"/>
              </a:spcAft>
              <a:buClr>
                <a:schemeClr val="dk1"/>
              </a:buClr>
              <a:buSzPct val="45833"/>
              <a:buNone/>
            </a:pPr>
            <a:r>
              <a:rPr lang="en-US"/>
              <a:t>•Using chemical/radioactive tracers to monitor each stage of production can enhance model accuracy for better optimization.</a:t>
            </a:r>
            <a:endParaRPr/>
          </a:p>
          <a:p>
            <a:pPr indent="-325755" lvl="0" marL="457200" rtl="0" algn="l">
              <a:lnSpc>
                <a:spcPct val="200000"/>
              </a:lnSpc>
              <a:spcBef>
                <a:spcPts val="1000"/>
              </a:spcBef>
              <a:spcAft>
                <a:spcPts val="0"/>
              </a:spcAft>
              <a:buSzPct val="75000"/>
              <a:buChar char="•"/>
            </a:pPr>
            <a:r>
              <a:rPr lang="en-US"/>
              <a:t>Working with structured production data for can provide accurate estimated production curve for new wells.</a:t>
            </a:r>
            <a:endParaRPr/>
          </a:p>
          <a:p>
            <a:pPr indent="-76200" lvl="0" marL="228600" rtl="0" algn="l">
              <a:lnSpc>
                <a:spcPct val="110000"/>
              </a:lnSpc>
              <a:spcBef>
                <a:spcPts val="0"/>
              </a:spcBef>
              <a:spcAft>
                <a:spcPts val="0"/>
              </a:spcAft>
              <a:buClr>
                <a:schemeClr val="dk1"/>
              </a:buClr>
              <a:buSzPct val="100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3"/>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lang="en-US"/>
              <a:t>For Every Frac designer</a:t>
            </a:r>
            <a:endParaRPr/>
          </a:p>
        </p:txBody>
      </p:sp>
      <p:sp>
        <p:nvSpPr>
          <p:cNvPr id="123" name="Google Shape;123;p3"/>
          <p:cNvSpPr txBox="1"/>
          <p:nvPr>
            <p:ph idx="1" type="body"/>
          </p:nvPr>
        </p:nvSpPr>
        <p:spPr>
          <a:xfrm>
            <a:off x="1115538" y="2800325"/>
            <a:ext cx="10168200" cy="33057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50000"/>
              </a:lnSpc>
              <a:spcBef>
                <a:spcPts val="1000"/>
              </a:spcBef>
              <a:spcAft>
                <a:spcPts val="0"/>
              </a:spcAft>
              <a:buClr>
                <a:schemeClr val="dk1"/>
              </a:buClr>
              <a:buSzPts val="1100"/>
              <a:buFont typeface="Arial"/>
              <a:buNone/>
            </a:pPr>
            <a:r>
              <a:rPr lang="en-US"/>
              <a:t>•What is the optimum proppant volume that is needed to be pumped?</a:t>
            </a:r>
            <a:endParaRPr/>
          </a:p>
          <a:p>
            <a:pPr indent="0" lvl="0" marL="0" rtl="0" algn="l">
              <a:lnSpc>
                <a:spcPct val="150000"/>
              </a:lnSpc>
              <a:spcBef>
                <a:spcPts val="1000"/>
              </a:spcBef>
              <a:spcAft>
                <a:spcPts val="0"/>
              </a:spcAft>
              <a:buClr>
                <a:schemeClr val="dk1"/>
              </a:buClr>
              <a:buSzPts val="1100"/>
              <a:buFont typeface="Arial"/>
              <a:buNone/>
            </a:pPr>
            <a:r>
              <a:rPr lang="en-US"/>
              <a:t>• What is the optimum proppant size that is needed to be pumped?</a:t>
            </a:r>
            <a:endParaRPr/>
          </a:p>
          <a:p>
            <a:pPr indent="0" lvl="0" marL="0" rtl="0" algn="l">
              <a:lnSpc>
                <a:spcPct val="150000"/>
              </a:lnSpc>
              <a:spcBef>
                <a:spcPts val="1000"/>
              </a:spcBef>
              <a:spcAft>
                <a:spcPts val="0"/>
              </a:spcAft>
              <a:buClr>
                <a:schemeClr val="dk1"/>
              </a:buClr>
              <a:buSzPts val="1100"/>
              <a:buFont typeface="Arial"/>
              <a:buNone/>
            </a:pPr>
            <a:r>
              <a:rPr lang="en-US"/>
              <a:t>•What is the best fracturing fluid additives to be used?</a:t>
            </a:r>
            <a:endParaRPr/>
          </a:p>
          <a:p>
            <a:pPr indent="0" lvl="0" marL="0" rtl="0" algn="l">
              <a:lnSpc>
                <a:spcPct val="150000"/>
              </a:lnSpc>
              <a:spcBef>
                <a:spcPts val="1000"/>
              </a:spcBef>
              <a:spcAft>
                <a:spcPts val="0"/>
              </a:spcAft>
              <a:buClr>
                <a:schemeClr val="dk1"/>
              </a:buClr>
              <a:buSzPts val="1100"/>
              <a:buNone/>
            </a:pPr>
            <a:r>
              <a:rPr lang="en-US"/>
              <a:t>•What is the expected production performance when getting a higher fracture gradient or treating pressure?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4"/>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lang="en-US"/>
              <a:t>Current Industry Workflow</a:t>
            </a:r>
            <a:endParaRPr/>
          </a:p>
        </p:txBody>
      </p:sp>
      <p:grpSp>
        <p:nvGrpSpPr>
          <p:cNvPr id="129" name="Google Shape;129;p4"/>
          <p:cNvGrpSpPr/>
          <p:nvPr/>
        </p:nvGrpSpPr>
        <p:grpSpPr>
          <a:xfrm>
            <a:off x="1118692" y="2478088"/>
            <a:ext cx="10048376" cy="3650569"/>
            <a:chOff x="2679" y="0"/>
            <a:chExt cx="10048376" cy="3650569"/>
          </a:xfrm>
        </p:grpSpPr>
        <p:sp>
          <p:nvSpPr>
            <p:cNvPr id="130" name="Google Shape;130;p4"/>
            <p:cNvSpPr/>
            <p:nvPr/>
          </p:nvSpPr>
          <p:spPr>
            <a:xfrm>
              <a:off x="754030" y="0"/>
              <a:ext cx="8545674" cy="3650569"/>
            </a:xfrm>
            <a:prstGeom prst="rightArrow">
              <a:avLst>
                <a:gd fmla="val 50000" name="adj1"/>
                <a:gd fmla="val 50000" name="adj2"/>
              </a:avLst>
            </a:prstGeom>
            <a:solidFill>
              <a:srgbClr val="E9CF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4"/>
            <p:cNvSpPr/>
            <p:nvPr/>
          </p:nvSpPr>
          <p:spPr>
            <a:xfrm>
              <a:off x="2679" y="1095170"/>
              <a:ext cx="1919545" cy="1460227"/>
            </a:xfrm>
            <a:prstGeom prst="roundRect">
              <a:avLst>
                <a:gd fmla="val 16667" name="adj"/>
              </a:avLst>
            </a:prstGeom>
            <a:solidFill>
              <a:srgbClr val="C24C8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4"/>
            <p:cNvSpPr txBox="1"/>
            <p:nvPr/>
          </p:nvSpPr>
          <p:spPr>
            <a:xfrm>
              <a:off x="73961" y="1166452"/>
              <a:ext cx="1776981" cy="1317663"/>
            </a:xfrm>
            <a:prstGeom prst="rect">
              <a:avLst/>
            </a:prstGeom>
            <a:noFill/>
            <a:ln>
              <a:noFill/>
            </a:ln>
          </p:spPr>
          <p:txBody>
            <a:bodyPr anchorCtr="0" anchor="ctr" bIns="87625" lIns="87625" spcFirstLastPara="1" rIns="87625" wrap="square" tIns="87625">
              <a:noAutofit/>
            </a:bodyPr>
            <a:lstStyle/>
            <a:p>
              <a:pPr indent="0" lvl="0" marL="0" marR="0" rtl="0" algn="ctr">
                <a:lnSpc>
                  <a:spcPct val="90000"/>
                </a:lnSpc>
                <a:spcBef>
                  <a:spcPts val="0"/>
                </a:spcBef>
                <a:spcAft>
                  <a:spcPts val="0"/>
                </a:spcAft>
                <a:buClr>
                  <a:schemeClr val="lt1"/>
                </a:buClr>
                <a:buSzPts val="2300"/>
                <a:buFont typeface="Arial"/>
                <a:buNone/>
              </a:pPr>
              <a:r>
                <a:rPr b="0" i="0" lang="en-US" sz="2300" u="none" cap="none" strike="noStrike">
                  <a:solidFill>
                    <a:schemeClr val="lt1"/>
                  </a:solidFill>
                  <a:latin typeface="Arial"/>
                  <a:ea typeface="Arial"/>
                  <a:cs typeface="Arial"/>
                  <a:sym typeface="Arial"/>
                </a:rPr>
                <a:t>Reservoir data</a:t>
              </a:r>
              <a:endParaRPr b="0" i="0" sz="1400" u="none" cap="none" strike="noStrike">
                <a:solidFill>
                  <a:srgbClr val="000000"/>
                </a:solidFill>
                <a:latin typeface="Arial"/>
                <a:ea typeface="Arial"/>
                <a:cs typeface="Arial"/>
                <a:sym typeface="Arial"/>
              </a:endParaRPr>
            </a:p>
          </p:txBody>
        </p:sp>
        <p:sp>
          <p:nvSpPr>
            <p:cNvPr id="133" name="Google Shape;133;p4"/>
            <p:cNvSpPr/>
            <p:nvPr/>
          </p:nvSpPr>
          <p:spPr>
            <a:xfrm>
              <a:off x="2034886" y="1095170"/>
              <a:ext cx="1919545" cy="1460227"/>
            </a:xfrm>
            <a:prstGeom prst="roundRect">
              <a:avLst>
                <a:gd fmla="val 16667" name="adj"/>
              </a:avLst>
            </a:prstGeom>
            <a:solidFill>
              <a:srgbClr val="C24C8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4"/>
            <p:cNvSpPr txBox="1"/>
            <p:nvPr/>
          </p:nvSpPr>
          <p:spPr>
            <a:xfrm>
              <a:off x="2106168" y="1166452"/>
              <a:ext cx="1776981" cy="1317663"/>
            </a:xfrm>
            <a:prstGeom prst="rect">
              <a:avLst/>
            </a:prstGeom>
            <a:noFill/>
            <a:ln>
              <a:noFill/>
            </a:ln>
          </p:spPr>
          <p:txBody>
            <a:bodyPr anchorCtr="0" anchor="ctr" bIns="87625" lIns="87625" spcFirstLastPara="1" rIns="87625" wrap="square" tIns="87625">
              <a:noAutofit/>
            </a:bodyPr>
            <a:lstStyle/>
            <a:p>
              <a:pPr indent="0" lvl="0" marL="0" marR="0" rtl="0" algn="ctr">
                <a:lnSpc>
                  <a:spcPct val="90000"/>
                </a:lnSpc>
                <a:spcBef>
                  <a:spcPts val="0"/>
                </a:spcBef>
                <a:spcAft>
                  <a:spcPts val="0"/>
                </a:spcAft>
                <a:buClr>
                  <a:schemeClr val="lt1"/>
                </a:buClr>
                <a:buSzPts val="2300"/>
                <a:buFont typeface="Arial"/>
                <a:buNone/>
              </a:pPr>
              <a:r>
                <a:rPr b="0" i="0" lang="en-US" sz="2300" u="none" cap="none" strike="noStrike">
                  <a:solidFill>
                    <a:schemeClr val="lt1"/>
                  </a:solidFill>
                  <a:latin typeface="Arial"/>
                  <a:ea typeface="Arial"/>
                  <a:cs typeface="Arial"/>
                  <a:sym typeface="Arial"/>
                </a:rPr>
                <a:t>Operational data</a:t>
              </a:r>
              <a:endParaRPr b="0" i="0" sz="1400" u="none" cap="none" strike="noStrike">
                <a:solidFill>
                  <a:srgbClr val="000000"/>
                </a:solidFill>
                <a:latin typeface="Arial"/>
                <a:ea typeface="Arial"/>
                <a:cs typeface="Arial"/>
                <a:sym typeface="Arial"/>
              </a:endParaRPr>
            </a:p>
          </p:txBody>
        </p:sp>
        <p:sp>
          <p:nvSpPr>
            <p:cNvPr id="135" name="Google Shape;135;p4"/>
            <p:cNvSpPr/>
            <p:nvPr/>
          </p:nvSpPr>
          <p:spPr>
            <a:xfrm>
              <a:off x="4067094" y="1095170"/>
              <a:ext cx="1919545" cy="1460227"/>
            </a:xfrm>
            <a:prstGeom prst="roundRect">
              <a:avLst>
                <a:gd fmla="val 16667" name="adj"/>
              </a:avLst>
            </a:prstGeom>
            <a:solidFill>
              <a:srgbClr val="C24C8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4"/>
            <p:cNvSpPr txBox="1"/>
            <p:nvPr/>
          </p:nvSpPr>
          <p:spPr>
            <a:xfrm>
              <a:off x="4138376" y="1166452"/>
              <a:ext cx="1776981" cy="1317663"/>
            </a:xfrm>
            <a:prstGeom prst="rect">
              <a:avLst/>
            </a:prstGeom>
            <a:noFill/>
            <a:ln>
              <a:noFill/>
            </a:ln>
          </p:spPr>
          <p:txBody>
            <a:bodyPr anchorCtr="0" anchor="ctr" bIns="87625" lIns="87625" spcFirstLastPara="1" rIns="87625" wrap="square" tIns="87625">
              <a:noAutofit/>
            </a:bodyPr>
            <a:lstStyle/>
            <a:p>
              <a:pPr indent="0" lvl="0" marL="0" marR="0" rtl="0" algn="ctr">
                <a:lnSpc>
                  <a:spcPct val="90000"/>
                </a:lnSpc>
                <a:spcBef>
                  <a:spcPts val="0"/>
                </a:spcBef>
                <a:spcAft>
                  <a:spcPts val="0"/>
                </a:spcAft>
                <a:buClr>
                  <a:schemeClr val="lt1"/>
                </a:buClr>
                <a:buSzPts val="2300"/>
                <a:buFont typeface="Arial"/>
                <a:buNone/>
              </a:pPr>
              <a:r>
                <a:rPr b="0" i="0" lang="en-US" sz="2300" u="none" cap="none" strike="noStrike">
                  <a:solidFill>
                    <a:schemeClr val="lt1"/>
                  </a:solidFill>
                  <a:latin typeface="Arial"/>
                  <a:ea typeface="Arial"/>
                  <a:cs typeface="Arial"/>
                  <a:sym typeface="Arial"/>
                </a:rPr>
                <a:t>Fracture Simulator</a:t>
              </a:r>
              <a:endParaRPr b="0" i="0" sz="1400" u="none" cap="none" strike="noStrike">
                <a:solidFill>
                  <a:srgbClr val="000000"/>
                </a:solidFill>
                <a:latin typeface="Arial"/>
                <a:ea typeface="Arial"/>
                <a:cs typeface="Arial"/>
                <a:sym typeface="Arial"/>
              </a:endParaRPr>
            </a:p>
          </p:txBody>
        </p:sp>
        <p:sp>
          <p:nvSpPr>
            <p:cNvPr id="137" name="Google Shape;137;p4"/>
            <p:cNvSpPr/>
            <p:nvPr/>
          </p:nvSpPr>
          <p:spPr>
            <a:xfrm>
              <a:off x="6099302" y="1095170"/>
              <a:ext cx="1919545" cy="1460227"/>
            </a:xfrm>
            <a:prstGeom prst="roundRect">
              <a:avLst>
                <a:gd fmla="val 16667" name="adj"/>
              </a:avLst>
            </a:prstGeom>
            <a:solidFill>
              <a:srgbClr val="C24C8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4"/>
            <p:cNvSpPr txBox="1"/>
            <p:nvPr/>
          </p:nvSpPr>
          <p:spPr>
            <a:xfrm>
              <a:off x="6170584" y="1166452"/>
              <a:ext cx="1776981" cy="1317663"/>
            </a:xfrm>
            <a:prstGeom prst="rect">
              <a:avLst/>
            </a:prstGeom>
            <a:noFill/>
            <a:ln>
              <a:noFill/>
            </a:ln>
          </p:spPr>
          <p:txBody>
            <a:bodyPr anchorCtr="0" anchor="ctr" bIns="87625" lIns="87625" spcFirstLastPara="1" rIns="87625" wrap="square" tIns="87625">
              <a:noAutofit/>
            </a:bodyPr>
            <a:lstStyle/>
            <a:p>
              <a:pPr indent="0" lvl="0" marL="0" marR="0" rtl="0" algn="ctr">
                <a:lnSpc>
                  <a:spcPct val="90000"/>
                </a:lnSpc>
                <a:spcBef>
                  <a:spcPts val="0"/>
                </a:spcBef>
                <a:spcAft>
                  <a:spcPts val="0"/>
                </a:spcAft>
                <a:buClr>
                  <a:schemeClr val="lt1"/>
                </a:buClr>
                <a:buSzPts val="2300"/>
                <a:buFont typeface="Arial"/>
                <a:buNone/>
              </a:pPr>
              <a:r>
                <a:rPr b="0" i="0" lang="en-US" sz="2300" u="none" cap="none" strike="noStrike">
                  <a:solidFill>
                    <a:schemeClr val="lt1"/>
                  </a:solidFill>
                  <a:latin typeface="Arial"/>
                  <a:ea typeface="Arial"/>
                  <a:cs typeface="Arial"/>
                  <a:sym typeface="Arial"/>
                </a:rPr>
                <a:t>Reservoir model</a:t>
              </a:r>
              <a:endParaRPr b="0" i="0" sz="1400" u="none" cap="none" strike="noStrike">
                <a:solidFill>
                  <a:srgbClr val="000000"/>
                </a:solidFill>
                <a:latin typeface="Arial"/>
                <a:ea typeface="Arial"/>
                <a:cs typeface="Arial"/>
                <a:sym typeface="Arial"/>
              </a:endParaRPr>
            </a:p>
          </p:txBody>
        </p:sp>
        <p:sp>
          <p:nvSpPr>
            <p:cNvPr id="139" name="Google Shape;139;p4"/>
            <p:cNvSpPr/>
            <p:nvPr/>
          </p:nvSpPr>
          <p:spPr>
            <a:xfrm>
              <a:off x="8131510" y="1095170"/>
              <a:ext cx="1919545" cy="1460227"/>
            </a:xfrm>
            <a:prstGeom prst="roundRect">
              <a:avLst>
                <a:gd fmla="val 16667" name="adj"/>
              </a:avLst>
            </a:prstGeom>
            <a:solidFill>
              <a:srgbClr val="C24C8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4"/>
            <p:cNvSpPr txBox="1"/>
            <p:nvPr/>
          </p:nvSpPr>
          <p:spPr>
            <a:xfrm>
              <a:off x="8202792" y="1166452"/>
              <a:ext cx="1776981" cy="1317663"/>
            </a:xfrm>
            <a:prstGeom prst="rect">
              <a:avLst/>
            </a:prstGeom>
            <a:noFill/>
            <a:ln>
              <a:noFill/>
            </a:ln>
          </p:spPr>
          <p:txBody>
            <a:bodyPr anchorCtr="0" anchor="ctr" bIns="87625" lIns="87625" spcFirstLastPara="1" rIns="87625" wrap="square" tIns="87625">
              <a:noAutofit/>
            </a:bodyPr>
            <a:lstStyle/>
            <a:p>
              <a:pPr indent="0" lvl="0" marL="0" marR="0" rtl="0" algn="ctr">
                <a:lnSpc>
                  <a:spcPct val="90000"/>
                </a:lnSpc>
                <a:spcBef>
                  <a:spcPts val="0"/>
                </a:spcBef>
                <a:spcAft>
                  <a:spcPts val="0"/>
                </a:spcAft>
                <a:buClr>
                  <a:schemeClr val="lt1"/>
                </a:buClr>
                <a:buSzPts val="2300"/>
                <a:buFont typeface="Arial"/>
                <a:buNone/>
              </a:pPr>
              <a:r>
                <a:rPr b="0" i="0" lang="en-US" sz="2300" u="none" cap="none" strike="noStrike">
                  <a:solidFill>
                    <a:schemeClr val="lt1"/>
                  </a:solidFill>
                  <a:latin typeface="Arial"/>
                  <a:ea typeface="Arial"/>
                  <a:cs typeface="Arial"/>
                  <a:sym typeface="Arial"/>
                </a:rPr>
                <a:t>Production Estimation</a:t>
              </a:r>
              <a:endParaRPr b="0" i="0" sz="1400" u="none" cap="none" strike="noStrike">
                <a:solidFill>
                  <a:srgbClr val="000000"/>
                </a:solidFill>
                <a:latin typeface="Arial"/>
                <a:ea typeface="Arial"/>
                <a:cs typeface="Arial"/>
                <a:sym typeface="Arial"/>
              </a:endParaRPr>
            </a:p>
          </p:txBody>
        </p:sp>
      </p:grpSp>
      <p:sp>
        <p:nvSpPr>
          <p:cNvPr id="141" name="Google Shape;141;p4"/>
          <p:cNvSpPr txBox="1"/>
          <p:nvPr/>
        </p:nvSpPr>
        <p:spPr>
          <a:xfrm>
            <a:off x="6358594" y="5897824"/>
            <a:ext cx="1688123"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Try another operational variables</a:t>
            </a:r>
            <a:endParaRPr b="0" i="0" sz="1400" u="none" cap="none" strike="noStrike">
              <a:solidFill>
                <a:srgbClr val="000000"/>
              </a:solidFill>
              <a:latin typeface="Arial"/>
              <a:ea typeface="Arial"/>
              <a:cs typeface="Arial"/>
              <a:sym typeface="Arial"/>
            </a:endParaRPr>
          </a:p>
        </p:txBody>
      </p:sp>
      <p:sp>
        <p:nvSpPr>
          <p:cNvPr id="142" name="Google Shape;142;p4"/>
          <p:cNvSpPr txBox="1"/>
          <p:nvPr/>
        </p:nvSpPr>
        <p:spPr>
          <a:xfrm>
            <a:off x="5190960" y="4651329"/>
            <a:ext cx="1903840" cy="1015663"/>
          </a:xfrm>
          <a:prstGeom prst="rect">
            <a:avLst/>
          </a:prstGeom>
          <a:solidFill>
            <a:schemeClr val="lt1"/>
          </a:solidFill>
          <a:ln cap="flat" cmpd="sng" w="12700">
            <a:solidFill>
              <a:schemeClr val="accent2"/>
            </a:solidFill>
            <a:prstDash val="solid"/>
            <a:miter lim="800000"/>
            <a:headEnd len="sm" w="sm" type="none"/>
            <a:tailEnd len="sm" w="sm" type="none"/>
          </a:ln>
        </p:spPr>
        <p:txBody>
          <a:bodyPr anchorCtr="0" anchor="t" bIns="45700" lIns="91425" spcFirstLastPara="1" rIns="91425" wrap="square" tIns="45700">
            <a:spAutoFit/>
          </a:bodyPr>
          <a:lstStyle/>
          <a:p>
            <a:pPr indent="-171450" lvl="0" marL="171450" marR="0" rtl="0" algn="ctr">
              <a:lnSpc>
                <a:spcPct val="100000"/>
              </a:lnSpc>
              <a:spcBef>
                <a:spcPts val="0"/>
              </a:spcBef>
              <a:spcAft>
                <a:spcPts val="0"/>
              </a:spcAft>
              <a:buClr>
                <a:schemeClr val="dk1"/>
              </a:buClr>
              <a:buSzPts val="1200"/>
              <a:buFont typeface="Arial"/>
              <a:buChar char="•"/>
            </a:pPr>
            <a:r>
              <a:rPr b="0" i="0" lang="en-US" sz="1200" u="none" cap="none" strike="noStrike">
                <a:solidFill>
                  <a:schemeClr val="dk1"/>
                </a:solidFill>
                <a:latin typeface="Arial"/>
                <a:ea typeface="Arial"/>
                <a:cs typeface="Arial"/>
                <a:sym typeface="Arial"/>
              </a:rPr>
              <a:t>Various Types and it doesn’t include all parameters like chemical effects with a lot of uncertainties</a:t>
            </a:r>
            <a:endParaRPr b="0" i="0" sz="1400" u="none" cap="none" strike="noStrike">
              <a:solidFill>
                <a:srgbClr val="000000"/>
              </a:solidFill>
              <a:latin typeface="Arial"/>
              <a:ea typeface="Arial"/>
              <a:cs typeface="Arial"/>
              <a:sym typeface="Arial"/>
            </a:endParaRPr>
          </a:p>
        </p:txBody>
      </p:sp>
      <p:sp>
        <p:nvSpPr>
          <p:cNvPr id="143" name="Google Shape;143;p4"/>
          <p:cNvSpPr txBox="1"/>
          <p:nvPr/>
        </p:nvSpPr>
        <p:spPr>
          <a:xfrm>
            <a:off x="4767778" y="2461013"/>
            <a:ext cx="3181631" cy="646331"/>
          </a:xfrm>
          <a:prstGeom prst="rect">
            <a:avLst/>
          </a:prstGeom>
          <a:solidFill>
            <a:schemeClr val="lt1"/>
          </a:solidFill>
          <a:ln cap="flat" cmpd="sng" w="12700">
            <a:solidFill>
              <a:schemeClr val="accent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Continuous long  Optimization Cycle</a:t>
            </a:r>
            <a:endParaRPr b="0" i="0" sz="1400" u="none" cap="none" strike="noStrike">
              <a:solidFill>
                <a:srgbClr val="000000"/>
              </a:solidFill>
              <a:latin typeface="Arial"/>
              <a:ea typeface="Arial"/>
              <a:cs typeface="Arial"/>
              <a:sym typeface="Arial"/>
            </a:endParaRPr>
          </a:p>
        </p:txBody>
      </p:sp>
      <p:sp>
        <p:nvSpPr>
          <p:cNvPr id="144" name="Google Shape;144;p4"/>
          <p:cNvSpPr/>
          <p:nvPr/>
        </p:nvSpPr>
        <p:spPr>
          <a:xfrm flipH="1">
            <a:off x="3474719" y="5008098"/>
            <a:ext cx="7050727" cy="1329871"/>
          </a:xfrm>
          <a:prstGeom prst="curvedUpArrow">
            <a:avLst>
              <a:gd fmla="val 25000" name="adj1"/>
              <a:gd fmla="val 50000" name="adj2"/>
              <a:gd fmla="val 25000" name="adj3"/>
            </a:avLst>
          </a:prstGeom>
          <a:solidFill>
            <a:schemeClr val="accent1"/>
          </a:solidFill>
          <a:ln cap="flat" cmpd="sng" w="12700">
            <a:solidFill>
              <a:srgbClr val="8E386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5" name="Google Shape;145;p4"/>
          <p:cNvSpPr txBox="1"/>
          <p:nvPr/>
        </p:nvSpPr>
        <p:spPr>
          <a:xfrm>
            <a:off x="7202656" y="4695514"/>
            <a:ext cx="1903840" cy="1200329"/>
          </a:xfrm>
          <a:prstGeom prst="rect">
            <a:avLst/>
          </a:prstGeom>
          <a:solidFill>
            <a:schemeClr val="lt1"/>
          </a:solidFill>
          <a:ln cap="flat" cmpd="sng" w="12700">
            <a:solidFill>
              <a:schemeClr val="accent2"/>
            </a:solidFill>
            <a:prstDash val="solid"/>
            <a:miter lim="800000"/>
            <a:headEnd len="sm" w="sm" type="none"/>
            <a:tailEnd len="sm" w="sm" type="none"/>
          </a:ln>
        </p:spPr>
        <p:txBody>
          <a:bodyPr anchorCtr="0" anchor="t" bIns="45700" lIns="91425" spcFirstLastPara="1" rIns="91425" wrap="square" tIns="45700">
            <a:spAutoFit/>
          </a:bodyPr>
          <a:lstStyle/>
          <a:p>
            <a:pPr indent="-171450" lvl="0" marL="171450" marR="0" rtl="0" algn="ctr">
              <a:lnSpc>
                <a:spcPct val="100000"/>
              </a:lnSpc>
              <a:spcBef>
                <a:spcPts val="0"/>
              </a:spcBef>
              <a:spcAft>
                <a:spcPts val="0"/>
              </a:spcAft>
              <a:buClr>
                <a:schemeClr val="dk1"/>
              </a:buClr>
              <a:buSzPts val="1200"/>
              <a:buFont typeface="Arial"/>
              <a:buChar char="•"/>
            </a:pPr>
            <a:r>
              <a:rPr b="0" i="0" lang="en-US" sz="1200" u="none" cap="none" strike="noStrike">
                <a:solidFill>
                  <a:schemeClr val="dk1"/>
                </a:solidFill>
                <a:latin typeface="Arial"/>
                <a:ea typeface="Arial"/>
                <a:cs typeface="Arial"/>
                <a:sym typeface="Arial"/>
              </a:rPr>
              <a:t>Analytical model (Provide Snapshot)</a:t>
            </a:r>
            <a:endParaRPr b="0" i="0" sz="1400" u="none" cap="none" strike="noStrike">
              <a:solidFill>
                <a:srgbClr val="000000"/>
              </a:solidFill>
              <a:latin typeface="Arial"/>
              <a:ea typeface="Arial"/>
              <a:cs typeface="Arial"/>
              <a:sym typeface="Arial"/>
            </a:endParaRPr>
          </a:p>
          <a:p>
            <a:pPr indent="-171450" lvl="0" marL="171450" marR="0" rtl="0" algn="ctr">
              <a:lnSpc>
                <a:spcPct val="100000"/>
              </a:lnSpc>
              <a:spcBef>
                <a:spcPts val="0"/>
              </a:spcBef>
              <a:spcAft>
                <a:spcPts val="0"/>
              </a:spcAft>
              <a:buClr>
                <a:schemeClr val="dk1"/>
              </a:buClr>
              <a:buSzPts val="1200"/>
              <a:buFont typeface="Arial"/>
              <a:buChar char="•"/>
            </a:pPr>
            <a:r>
              <a:rPr b="0" i="0" lang="en-US" sz="1200" u="none" cap="none" strike="noStrike">
                <a:solidFill>
                  <a:schemeClr val="dk1"/>
                </a:solidFill>
                <a:latin typeface="Arial"/>
                <a:ea typeface="Arial"/>
                <a:cs typeface="Arial"/>
                <a:sym typeface="Arial"/>
              </a:rPr>
              <a:t>Numerical model (Expensive)</a:t>
            </a:r>
            <a:endParaRPr b="0" i="0" sz="1400" u="none" cap="none" strike="noStrike">
              <a:solidFill>
                <a:srgbClr val="000000"/>
              </a:solidFill>
              <a:latin typeface="Arial"/>
              <a:ea typeface="Arial"/>
              <a:cs typeface="Arial"/>
              <a:sym typeface="Arial"/>
            </a:endParaRPr>
          </a:p>
          <a:p>
            <a:pPr indent="-95250" lvl="0" marL="171450" marR="0" rtl="0" algn="ctr">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a:p>
            <a:pPr indent="-171450" lvl="0" marL="171450" marR="0" rtl="0" algn="ctr">
              <a:lnSpc>
                <a:spcPct val="100000"/>
              </a:lnSpc>
              <a:spcBef>
                <a:spcPts val="0"/>
              </a:spcBef>
              <a:spcAft>
                <a:spcPts val="0"/>
              </a:spcAft>
              <a:buClr>
                <a:schemeClr val="dk1"/>
              </a:buClr>
              <a:buSzPts val="1200"/>
              <a:buFont typeface="Arial"/>
              <a:buChar char="•"/>
            </a:pPr>
            <a:r>
              <a:rPr b="0" i="0" lang="en-US" sz="1200" u="none" cap="none" strike="noStrike">
                <a:solidFill>
                  <a:schemeClr val="dk1"/>
                </a:solidFill>
                <a:latin typeface="Arial"/>
                <a:ea typeface="Arial"/>
                <a:cs typeface="Arial"/>
                <a:sym typeface="Arial"/>
              </a:rPr>
              <a:t>A lot of uncertainties</a:t>
            </a:r>
            <a:endParaRPr b="0" i="0" sz="1400" u="none" cap="none" strike="noStrike">
              <a:solidFill>
                <a:srgbClr val="000000"/>
              </a:solidFill>
              <a:latin typeface="Arial"/>
              <a:ea typeface="Arial"/>
              <a:cs typeface="Arial"/>
              <a:sym typeface="Arial"/>
            </a:endParaRPr>
          </a:p>
        </p:txBody>
      </p:sp>
      <p:sp>
        <p:nvSpPr>
          <p:cNvPr id="146" name="Google Shape;146;p4"/>
          <p:cNvSpPr txBox="1"/>
          <p:nvPr/>
        </p:nvSpPr>
        <p:spPr>
          <a:xfrm>
            <a:off x="337155" y="1993340"/>
            <a:ext cx="1124008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Local Experience Rules</a:t>
            </a:r>
            <a:endParaRPr b="0" i="0" sz="1400" u="none" cap="none" strike="noStrike">
              <a:solidFill>
                <a:srgbClr val="000000"/>
              </a:solidFill>
              <a:latin typeface="Arial"/>
              <a:ea typeface="Arial"/>
              <a:cs typeface="Arial"/>
              <a:sym typeface="Arial"/>
            </a:endParaRPr>
          </a:p>
        </p:txBody>
      </p:sp>
      <p:pic>
        <p:nvPicPr>
          <p:cNvPr id="147" name="Google Shape;147;p4"/>
          <p:cNvPicPr preferRelativeResize="0"/>
          <p:nvPr/>
        </p:nvPicPr>
        <p:blipFill rotWithShape="1">
          <a:blip r:embed="rId3">
            <a:alphaModFix/>
          </a:blip>
          <a:srcRect b="0" l="0" r="0" t="0"/>
          <a:stretch/>
        </p:blipFill>
        <p:spPr>
          <a:xfrm>
            <a:off x="337150" y="1987750"/>
            <a:ext cx="11240101" cy="4631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5"/>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lang="en-US"/>
              <a:t>Solution</a:t>
            </a:r>
            <a:endParaRPr/>
          </a:p>
        </p:txBody>
      </p:sp>
      <p:sp>
        <p:nvSpPr>
          <p:cNvPr id="153" name="Google Shape;153;p5"/>
          <p:cNvSpPr txBox="1"/>
          <p:nvPr>
            <p:ph idx="1" type="body"/>
          </p:nvPr>
        </p:nvSpPr>
        <p:spPr>
          <a:xfrm>
            <a:off x="1115568" y="2478024"/>
            <a:ext cx="10168128" cy="3694176"/>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150000"/>
              </a:lnSpc>
              <a:spcBef>
                <a:spcPts val="1000"/>
              </a:spcBef>
              <a:spcAft>
                <a:spcPts val="0"/>
              </a:spcAft>
              <a:buSzPct val="108108"/>
              <a:buChar char="•"/>
            </a:pPr>
            <a:r>
              <a:rPr lang="en-US"/>
              <a:t>Build a machine learning model that links the production data with the operational parameters and reservoir parameters.</a:t>
            </a:r>
            <a:endParaRPr/>
          </a:p>
          <a:p>
            <a:pPr indent="-228600" lvl="0" marL="228600" rtl="0" algn="l">
              <a:lnSpc>
                <a:spcPct val="150000"/>
              </a:lnSpc>
              <a:spcBef>
                <a:spcPts val="0"/>
              </a:spcBef>
              <a:spcAft>
                <a:spcPts val="0"/>
              </a:spcAft>
              <a:buSzPct val="108108"/>
              <a:buChar char="•"/>
            </a:pPr>
            <a:r>
              <a:rPr lang="en-US"/>
              <a:t>The project will be used to minimize the cost of material (proppant and fluid) to get the maximum possible productivity from the frac. Stage.</a:t>
            </a:r>
            <a:endParaRPr/>
          </a:p>
          <a:p>
            <a:pPr indent="-228600" lvl="0" marL="228600" rtl="0" algn="l">
              <a:lnSpc>
                <a:spcPct val="150000"/>
              </a:lnSpc>
              <a:spcBef>
                <a:spcPts val="0"/>
              </a:spcBef>
              <a:spcAft>
                <a:spcPts val="0"/>
              </a:spcAft>
              <a:buSzPct val="108108"/>
              <a:buChar char="•"/>
            </a:pPr>
            <a:r>
              <a:rPr lang="en-US"/>
              <a:t>Investigate the effect of treating pressure, screenouts, and ISIP on post-fracture production to provide a tool for future hydraulic fracture optimization to get the best treatment for Marcellus formation.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6"/>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lang="en-US"/>
              <a:t>Benefits</a:t>
            </a:r>
            <a:endParaRPr/>
          </a:p>
        </p:txBody>
      </p:sp>
      <p:sp>
        <p:nvSpPr>
          <p:cNvPr id="159" name="Google Shape;159;p6"/>
          <p:cNvSpPr txBox="1"/>
          <p:nvPr>
            <p:ph idx="1" type="body"/>
          </p:nvPr>
        </p:nvSpPr>
        <p:spPr>
          <a:xfrm>
            <a:off x="1115575" y="2478025"/>
            <a:ext cx="10168200" cy="4073100"/>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1000"/>
              </a:spcBef>
              <a:spcAft>
                <a:spcPts val="0"/>
              </a:spcAft>
              <a:buSzPts val="2400"/>
              <a:buChar char="•"/>
            </a:pPr>
            <a:r>
              <a:rPr lang="en-US"/>
              <a:t>Data driven decisions based on  the recorded data from fracture reports and production measurements.</a:t>
            </a:r>
            <a:endParaRPr/>
          </a:p>
          <a:p>
            <a:pPr indent="-228600" lvl="0" marL="228600" rtl="0" algn="l">
              <a:lnSpc>
                <a:spcPct val="150000"/>
              </a:lnSpc>
              <a:spcBef>
                <a:spcPts val="0"/>
              </a:spcBef>
              <a:spcAft>
                <a:spcPts val="0"/>
              </a:spcAft>
              <a:buSzPts val="2400"/>
              <a:buChar char="•"/>
            </a:pPr>
            <a:r>
              <a:rPr lang="en-US"/>
              <a:t>Local experience is converted to machine learning model (Less human mistakes)</a:t>
            </a:r>
            <a:endParaRPr/>
          </a:p>
          <a:p>
            <a:pPr indent="-228600" lvl="0" marL="228600" rtl="0" algn="l">
              <a:lnSpc>
                <a:spcPct val="150000"/>
              </a:lnSpc>
              <a:spcBef>
                <a:spcPts val="0"/>
              </a:spcBef>
              <a:spcAft>
                <a:spcPts val="0"/>
              </a:spcAft>
              <a:buSzPts val="2400"/>
              <a:buChar char="•"/>
            </a:pPr>
            <a:r>
              <a:rPr lang="en-US"/>
              <a:t>No need for core data, geo-mechanical parameters, or reservoir assumptions needed for fracture modeling and reservoir modeling.</a:t>
            </a:r>
            <a:endParaRPr/>
          </a:p>
          <a:p>
            <a:pPr indent="-228600" lvl="0" marL="228600" rtl="0" algn="l">
              <a:lnSpc>
                <a:spcPct val="150000"/>
              </a:lnSpc>
              <a:spcBef>
                <a:spcPts val="0"/>
              </a:spcBef>
              <a:spcAft>
                <a:spcPts val="0"/>
              </a:spcAft>
              <a:buSzPts val="2400"/>
              <a:buChar char="•"/>
            </a:pPr>
            <a:r>
              <a:rPr lang="en-US"/>
              <a:t>Better optimization for hydraulic fracture operation.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7"/>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lang="en-US"/>
              <a:t>Methodology</a:t>
            </a:r>
            <a:endParaRPr/>
          </a:p>
        </p:txBody>
      </p:sp>
      <p:sp>
        <p:nvSpPr>
          <p:cNvPr id="165" name="Google Shape;165;p7"/>
          <p:cNvSpPr/>
          <p:nvPr/>
        </p:nvSpPr>
        <p:spPr>
          <a:xfrm>
            <a:off x="713136" y="2846294"/>
            <a:ext cx="2331720" cy="914400"/>
          </a:xfrm>
          <a:prstGeom prst="roundRect">
            <a:avLst>
              <a:gd fmla="val 50000" name="adj"/>
            </a:avLst>
          </a:prstGeom>
          <a:solidFill>
            <a:schemeClr val="accent1"/>
          </a:solidFill>
          <a:ln cap="flat" cmpd="sng" w="12700">
            <a:solidFill>
              <a:srgbClr val="8E386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Business Problem </a:t>
            </a:r>
            <a:endParaRPr b="0" i="0" sz="1400" u="none" cap="none" strike="noStrike">
              <a:solidFill>
                <a:srgbClr val="000000"/>
              </a:solidFill>
              <a:latin typeface="Arial"/>
              <a:ea typeface="Arial"/>
              <a:cs typeface="Arial"/>
              <a:sym typeface="Arial"/>
            </a:endParaRPr>
          </a:p>
        </p:txBody>
      </p:sp>
      <p:sp>
        <p:nvSpPr>
          <p:cNvPr id="166" name="Google Shape;166;p7"/>
          <p:cNvSpPr/>
          <p:nvPr/>
        </p:nvSpPr>
        <p:spPr>
          <a:xfrm>
            <a:off x="7589231" y="2845040"/>
            <a:ext cx="2408051" cy="914400"/>
          </a:xfrm>
          <a:prstGeom prst="roundRect">
            <a:avLst>
              <a:gd fmla="val 50000" name="adj"/>
            </a:avLst>
          </a:prstGeom>
          <a:solidFill>
            <a:schemeClr val="accent1"/>
          </a:solidFill>
          <a:ln cap="flat" cmpd="sng" w="12700">
            <a:solidFill>
              <a:srgbClr val="8E386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Data Conversion</a:t>
            </a:r>
            <a:endParaRPr b="0" i="0" sz="1400" u="none" cap="none" strike="noStrike">
              <a:solidFill>
                <a:srgbClr val="000000"/>
              </a:solidFill>
              <a:latin typeface="Arial"/>
              <a:ea typeface="Arial"/>
              <a:cs typeface="Arial"/>
              <a:sym typeface="Arial"/>
            </a:endParaRPr>
          </a:p>
        </p:txBody>
      </p:sp>
      <p:sp>
        <p:nvSpPr>
          <p:cNvPr id="167" name="Google Shape;167;p7"/>
          <p:cNvSpPr/>
          <p:nvPr/>
        </p:nvSpPr>
        <p:spPr>
          <a:xfrm>
            <a:off x="4132101" y="2846294"/>
            <a:ext cx="2331720" cy="914400"/>
          </a:xfrm>
          <a:prstGeom prst="roundRect">
            <a:avLst>
              <a:gd fmla="val 50000" name="adj"/>
            </a:avLst>
          </a:prstGeom>
          <a:solidFill>
            <a:schemeClr val="accent1"/>
          </a:solidFill>
          <a:ln cap="flat" cmpd="sng" w="12700">
            <a:solidFill>
              <a:srgbClr val="8E386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Data Collection</a:t>
            </a:r>
            <a:endParaRPr b="0" i="0" sz="1400" u="none" cap="none" strike="noStrike">
              <a:solidFill>
                <a:srgbClr val="000000"/>
              </a:solidFill>
              <a:latin typeface="Arial"/>
              <a:ea typeface="Arial"/>
              <a:cs typeface="Arial"/>
              <a:sym typeface="Arial"/>
            </a:endParaRPr>
          </a:p>
        </p:txBody>
      </p:sp>
      <p:sp>
        <p:nvSpPr>
          <p:cNvPr id="168" name="Google Shape;168;p7"/>
          <p:cNvSpPr/>
          <p:nvPr/>
        </p:nvSpPr>
        <p:spPr>
          <a:xfrm>
            <a:off x="7627397" y="4226320"/>
            <a:ext cx="2331720" cy="914400"/>
          </a:xfrm>
          <a:prstGeom prst="roundRect">
            <a:avLst>
              <a:gd fmla="val 50000" name="adj"/>
            </a:avLst>
          </a:prstGeom>
          <a:solidFill>
            <a:schemeClr val="accent1"/>
          </a:solidFill>
          <a:ln cap="flat" cmpd="sng" w="12700">
            <a:solidFill>
              <a:srgbClr val="8E386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Preprocessing / Feature Engineering</a:t>
            </a:r>
            <a:endParaRPr b="0" i="0" sz="1400" u="none" cap="none" strike="noStrike">
              <a:solidFill>
                <a:srgbClr val="000000"/>
              </a:solidFill>
              <a:latin typeface="Arial"/>
              <a:ea typeface="Arial"/>
              <a:cs typeface="Arial"/>
              <a:sym typeface="Arial"/>
            </a:endParaRPr>
          </a:p>
        </p:txBody>
      </p:sp>
      <p:sp>
        <p:nvSpPr>
          <p:cNvPr id="169" name="Google Shape;169;p7"/>
          <p:cNvSpPr/>
          <p:nvPr/>
        </p:nvSpPr>
        <p:spPr>
          <a:xfrm>
            <a:off x="4132101" y="4215385"/>
            <a:ext cx="2331720" cy="914400"/>
          </a:xfrm>
          <a:prstGeom prst="roundRect">
            <a:avLst>
              <a:gd fmla="val 50000" name="adj"/>
            </a:avLst>
          </a:prstGeom>
          <a:solidFill>
            <a:schemeClr val="accent1"/>
          </a:solidFill>
          <a:ln cap="flat" cmpd="sng" w="12700">
            <a:solidFill>
              <a:srgbClr val="8E386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Modelling</a:t>
            </a:r>
            <a:endParaRPr b="0" i="0" sz="1400" u="none" cap="none" strike="noStrike">
              <a:solidFill>
                <a:srgbClr val="000000"/>
              </a:solidFill>
              <a:latin typeface="Arial"/>
              <a:ea typeface="Arial"/>
              <a:cs typeface="Arial"/>
              <a:sym typeface="Arial"/>
            </a:endParaRPr>
          </a:p>
        </p:txBody>
      </p:sp>
      <p:sp>
        <p:nvSpPr>
          <p:cNvPr id="170" name="Google Shape;170;p7"/>
          <p:cNvSpPr/>
          <p:nvPr/>
        </p:nvSpPr>
        <p:spPr>
          <a:xfrm>
            <a:off x="713136" y="4226320"/>
            <a:ext cx="2331720" cy="914400"/>
          </a:xfrm>
          <a:prstGeom prst="roundRect">
            <a:avLst>
              <a:gd fmla="val 47335" name="adj"/>
            </a:avLst>
          </a:prstGeom>
          <a:solidFill>
            <a:schemeClr val="accent1"/>
          </a:solidFill>
          <a:ln cap="flat" cmpd="sng" w="12700">
            <a:solidFill>
              <a:srgbClr val="8E386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Evaluation of models</a:t>
            </a:r>
            <a:endParaRPr b="0" i="0" sz="1400" u="none" cap="none" strike="noStrike">
              <a:solidFill>
                <a:srgbClr val="000000"/>
              </a:solidFill>
              <a:latin typeface="Arial"/>
              <a:ea typeface="Arial"/>
              <a:cs typeface="Arial"/>
              <a:sym typeface="Arial"/>
            </a:endParaRPr>
          </a:p>
        </p:txBody>
      </p:sp>
      <p:cxnSp>
        <p:nvCxnSpPr>
          <p:cNvPr id="171" name="Google Shape;171;p7"/>
          <p:cNvCxnSpPr>
            <a:stCxn id="165" idx="3"/>
            <a:endCxn id="167" idx="1"/>
          </p:cNvCxnSpPr>
          <p:nvPr/>
        </p:nvCxnSpPr>
        <p:spPr>
          <a:xfrm>
            <a:off x="3044856" y="3303494"/>
            <a:ext cx="1087200" cy="0"/>
          </a:xfrm>
          <a:prstGeom prst="straightConnector1">
            <a:avLst/>
          </a:prstGeom>
          <a:noFill/>
          <a:ln cap="flat" cmpd="sng" w="9525">
            <a:solidFill>
              <a:schemeClr val="accent1"/>
            </a:solidFill>
            <a:prstDash val="solid"/>
            <a:miter lim="800000"/>
            <a:headEnd len="sm" w="sm" type="none"/>
            <a:tailEnd len="med" w="med" type="triangle"/>
          </a:ln>
        </p:spPr>
      </p:cxnSp>
      <p:cxnSp>
        <p:nvCxnSpPr>
          <p:cNvPr id="172" name="Google Shape;172;p7"/>
          <p:cNvCxnSpPr>
            <a:stCxn id="167" idx="3"/>
            <a:endCxn id="166" idx="1"/>
          </p:cNvCxnSpPr>
          <p:nvPr/>
        </p:nvCxnSpPr>
        <p:spPr>
          <a:xfrm flipH="1" rot="10800000">
            <a:off x="6463821" y="3302294"/>
            <a:ext cx="1125300" cy="1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73" name="Google Shape;173;p7"/>
          <p:cNvCxnSpPr>
            <a:stCxn id="168" idx="1"/>
            <a:endCxn id="169" idx="3"/>
          </p:cNvCxnSpPr>
          <p:nvPr/>
        </p:nvCxnSpPr>
        <p:spPr>
          <a:xfrm rot="10800000">
            <a:off x="6463697" y="4672720"/>
            <a:ext cx="1163700" cy="108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74" name="Google Shape;174;p7"/>
          <p:cNvCxnSpPr>
            <a:stCxn id="169" idx="1"/>
            <a:endCxn id="170" idx="3"/>
          </p:cNvCxnSpPr>
          <p:nvPr/>
        </p:nvCxnSpPr>
        <p:spPr>
          <a:xfrm flipH="1">
            <a:off x="3044901" y="4672585"/>
            <a:ext cx="1087200" cy="108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75" name="Google Shape;175;p7"/>
          <p:cNvCxnSpPr>
            <a:stCxn id="166" idx="2"/>
            <a:endCxn id="168" idx="0"/>
          </p:cNvCxnSpPr>
          <p:nvPr/>
        </p:nvCxnSpPr>
        <p:spPr>
          <a:xfrm>
            <a:off x="8793257" y="3759440"/>
            <a:ext cx="0" cy="466800"/>
          </a:xfrm>
          <a:prstGeom prst="straightConnector1">
            <a:avLst/>
          </a:prstGeom>
          <a:noFill/>
          <a:ln cap="flat" cmpd="sng" w="9525">
            <a:solidFill>
              <a:schemeClr val="accent1"/>
            </a:solidFill>
            <a:prstDash val="solid"/>
            <a:miter lim="800000"/>
            <a:headEnd len="sm" w="sm"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8"/>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lang="en-US"/>
              <a:t>Data Collection</a:t>
            </a:r>
            <a:endParaRPr/>
          </a:p>
        </p:txBody>
      </p:sp>
      <p:graphicFrame>
        <p:nvGraphicFramePr>
          <p:cNvPr id="181" name="Google Shape;181;p8"/>
          <p:cNvGraphicFramePr/>
          <p:nvPr/>
        </p:nvGraphicFramePr>
        <p:xfrm>
          <a:off x="1116013" y="2478088"/>
          <a:ext cx="3000000" cy="3000000"/>
        </p:xfrm>
        <a:graphic>
          <a:graphicData uri="http://schemas.openxmlformats.org/drawingml/2006/table">
            <a:tbl>
              <a:tblPr bandRow="1" firstRow="1">
                <a:noFill/>
                <a:tableStyleId>{E9CAE48A-011E-4000-B043-CF7A93B3AAE0}</a:tableStyleId>
              </a:tblPr>
              <a:tblGrid>
                <a:gridCol w="3389300"/>
                <a:gridCol w="3389300"/>
                <a:gridCol w="3389300"/>
              </a:tblGrid>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Filenames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Format</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Source</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NNE Boggess 1H Compiled Report</a:t>
                      </a:r>
                      <a:endParaRPr sz="1400" u="none" cap="none" strike="noStrike"/>
                    </a:p>
                    <a:p>
                      <a:pPr indent="0" lvl="0" marL="0" marR="0" rtl="0" algn="l">
                        <a:lnSpc>
                          <a:spcPct val="100000"/>
                        </a:lnSpc>
                        <a:spcBef>
                          <a:spcPts val="0"/>
                        </a:spcBef>
                        <a:spcAft>
                          <a:spcPts val="0"/>
                        </a:spcAft>
                        <a:buClr>
                          <a:schemeClr val="dk1"/>
                        </a:buClr>
                        <a:buSzPts val="1800"/>
                        <a:buFont typeface="Arial"/>
                        <a:buNone/>
                      </a:pPr>
                      <a:r>
                        <a:rPr lang="en-US" sz="1800" u="none" cap="none" strike="noStrike"/>
                        <a:t>NNE Boggess 3H Compiled Report</a:t>
                      </a:r>
                      <a:endParaRPr sz="1400" u="none" cap="none" strike="noStrike"/>
                    </a:p>
                    <a:p>
                      <a:pPr indent="0" lvl="0" marL="0" marR="0" rtl="0" algn="l">
                        <a:lnSpc>
                          <a:spcPct val="100000"/>
                        </a:lnSpc>
                        <a:spcBef>
                          <a:spcPts val="0"/>
                        </a:spcBef>
                        <a:spcAft>
                          <a:spcPts val="0"/>
                        </a:spcAft>
                        <a:buClr>
                          <a:schemeClr val="dk1"/>
                        </a:buClr>
                        <a:buSzPts val="1800"/>
                        <a:buFont typeface="Arial"/>
                        <a:buNone/>
                      </a:pPr>
                      <a:r>
                        <a:rPr lang="en-US" sz="1800" u="none" cap="none" strike="noStrike"/>
                        <a:t>NNE Boggess 5H Compiled Report</a:t>
                      </a:r>
                      <a:endParaRPr sz="1400" u="none" cap="none" strike="noStrike"/>
                    </a:p>
                    <a:p>
                      <a:pPr indent="0" lvl="0" marL="0" marR="0" rtl="0" algn="l">
                        <a:lnSpc>
                          <a:spcPct val="100000"/>
                        </a:lnSpc>
                        <a:spcBef>
                          <a:spcPts val="0"/>
                        </a:spcBef>
                        <a:spcAft>
                          <a:spcPts val="0"/>
                        </a:spcAft>
                        <a:buClr>
                          <a:schemeClr val="dk1"/>
                        </a:buClr>
                        <a:buSzPts val="1800"/>
                        <a:buFont typeface="Arial"/>
                        <a:buNone/>
                      </a:pPr>
                      <a:r>
                        <a:rPr lang="en-US" sz="1800" u="none" cap="none" strike="noStrike"/>
                        <a:t>NNE Boggess 9H Compiled Report</a:t>
                      </a:r>
                      <a:endParaRPr sz="1400" u="none" cap="none" strike="noStrike"/>
                    </a:p>
                    <a:p>
                      <a:pPr indent="0" lvl="0" marL="0" marR="0" rtl="0" algn="l">
                        <a:lnSpc>
                          <a:spcPct val="100000"/>
                        </a:lnSpc>
                        <a:spcBef>
                          <a:spcPts val="0"/>
                        </a:spcBef>
                        <a:spcAft>
                          <a:spcPts val="0"/>
                        </a:spcAft>
                        <a:buClr>
                          <a:schemeClr val="dk1"/>
                        </a:buClr>
                        <a:buSzPts val="1800"/>
                        <a:buFont typeface="Arial"/>
                        <a:buNone/>
                      </a:pPr>
                      <a:r>
                        <a:rPr lang="en-US" sz="1800" u="none" cap="none" strike="noStrike"/>
                        <a:t>NNE Boggess 13H Compiled Report</a:t>
                      </a:r>
                      <a:endParaRPr sz="1400" u="none" cap="none" strike="noStrike"/>
                    </a:p>
                    <a:p>
                      <a:pPr indent="0" lvl="0" marL="0" marR="0" rtl="0" algn="l">
                        <a:lnSpc>
                          <a:spcPct val="100000"/>
                        </a:lnSpc>
                        <a:spcBef>
                          <a:spcPts val="0"/>
                        </a:spcBef>
                        <a:spcAft>
                          <a:spcPts val="0"/>
                        </a:spcAft>
                        <a:buClr>
                          <a:schemeClr val="dk1"/>
                        </a:buClr>
                        <a:buSzPts val="1800"/>
                        <a:buFont typeface="Arial"/>
                        <a:buNone/>
                      </a:pPr>
                      <a:r>
                        <a:rPr lang="en-US" sz="1800" u="none" cap="none" strike="noStrike"/>
                        <a:t>NNE Boggess 17H Compiled Report</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PDF</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Marcellus Shale Energy and Environment Laboratory</a:t>
                      </a:r>
                      <a:endParaRPr sz="1800" u="none" cap="none" strike="noStrike"/>
                    </a:p>
                  </a:txBody>
                  <a:tcPr marT="45725" marB="45725" marR="91450" marL="914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9"/>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lang="en-US"/>
              <a:t>Tools used for Extraction</a:t>
            </a:r>
            <a:endParaRPr/>
          </a:p>
        </p:txBody>
      </p:sp>
      <p:sp>
        <p:nvSpPr>
          <p:cNvPr id="187" name="Google Shape;187;p9"/>
          <p:cNvSpPr txBox="1"/>
          <p:nvPr>
            <p:ph idx="1" type="body"/>
          </p:nvPr>
        </p:nvSpPr>
        <p:spPr>
          <a:xfrm>
            <a:off x="1115568" y="1972235"/>
            <a:ext cx="10168128" cy="4509247"/>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110000"/>
              </a:lnSpc>
              <a:spcBef>
                <a:spcPts val="0"/>
              </a:spcBef>
              <a:spcAft>
                <a:spcPts val="0"/>
              </a:spcAft>
              <a:buClr>
                <a:schemeClr val="dk1"/>
              </a:buClr>
              <a:buSzPct val="100000"/>
              <a:buChar char="•"/>
            </a:pPr>
            <a:r>
              <a:rPr lang="en-US"/>
              <a:t>There are several open-source tools like Audit Command Language(ACL), Tabula(tool/python library),Spacy(Python library),Pypdf2(python library),Nanonets for pdf conversion into usable format.</a:t>
            </a:r>
            <a:endParaRPr/>
          </a:p>
          <a:p>
            <a:pPr indent="-228600" lvl="0" marL="228600" rtl="0" algn="l">
              <a:lnSpc>
                <a:spcPct val="110000"/>
              </a:lnSpc>
              <a:spcBef>
                <a:spcPts val="1000"/>
              </a:spcBef>
              <a:spcAft>
                <a:spcPts val="0"/>
              </a:spcAft>
              <a:buClr>
                <a:schemeClr val="dk1"/>
              </a:buClr>
              <a:buSzPct val="100000"/>
              <a:buChar char="•"/>
            </a:pPr>
            <a:r>
              <a:rPr lang="en-US"/>
              <a:t>Our sole target is to extract Boggess pad table with features but unfortunately the table is in image format in pdf files and the libraries in python doesn’t work on these tables.</a:t>
            </a:r>
            <a:endParaRPr/>
          </a:p>
          <a:p>
            <a:pPr indent="-228600" lvl="0" marL="228600" rtl="0" algn="l">
              <a:lnSpc>
                <a:spcPct val="110000"/>
              </a:lnSpc>
              <a:spcBef>
                <a:spcPts val="1000"/>
              </a:spcBef>
              <a:spcAft>
                <a:spcPts val="0"/>
              </a:spcAft>
              <a:buClr>
                <a:schemeClr val="dk1"/>
              </a:buClr>
              <a:buSzPct val="100000"/>
              <a:buChar char="•"/>
            </a:pPr>
            <a:r>
              <a:rPr lang="en-US"/>
              <a:t>We used</a:t>
            </a:r>
            <a:endParaRPr/>
          </a:p>
          <a:p>
            <a:pPr indent="0" lvl="0" marL="0" rtl="0" algn="l">
              <a:lnSpc>
                <a:spcPct val="110000"/>
              </a:lnSpc>
              <a:spcBef>
                <a:spcPts val="1000"/>
              </a:spcBef>
              <a:spcAft>
                <a:spcPts val="0"/>
              </a:spcAft>
              <a:buClr>
                <a:schemeClr val="dk1"/>
              </a:buClr>
              <a:buSzPct val="100000"/>
              <a:buNone/>
            </a:pPr>
            <a:r>
              <a:rPr lang="en-US"/>
              <a:t>     Nanonets – Table Extraction</a:t>
            </a:r>
            <a:endParaRPr/>
          </a:p>
          <a:p>
            <a:pPr indent="0" lvl="0" marL="0" rtl="0" algn="l">
              <a:lnSpc>
                <a:spcPct val="110000"/>
              </a:lnSpc>
              <a:spcBef>
                <a:spcPts val="1000"/>
              </a:spcBef>
              <a:spcAft>
                <a:spcPts val="0"/>
              </a:spcAft>
              <a:buClr>
                <a:schemeClr val="dk1"/>
              </a:buClr>
              <a:buSzPct val="100000"/>
              <a:buNone/>
            </a:pPr>
            <a:r>
              <a:rPr lang="en-US"/>
              <a:t>      Power Query Editor(Excel) – Transforming the extracted data into proper format.</a:t>
            </a:r>
            <a:endParaRPr/>
          </a:p>
          <a:p>
            <a:pPr indent="0" lvl="0" marL="0" rtl="0" algn="l">
              <a:lnSpc>
                <a:spcPct val="110000"/>
              </a:lnSpc>
              <a:spcBef>
                <a:spcPts val="1000"/>
              </a:spcBef>
              <a:spcAft>
                <a:spcPts val="0"/>
              </a:spcAft>
              <a:buClr>
                <a:schemeClr val="dk1"/>
              </a:buClr>
              <a:buSzPct val="100000"/>
              <a:buNone/>
            </a:pPr>
            <a:r>
              <a:t/>
            </a:r>
            <a:endParaRPr/>
          </a:p>
          <a:p>
            <a:pPr indent="-87629" lvl="0" marL="228600" rtl="0" algn="l">
              <a:lnSpc>
                <a:spcPct val="110000"/>
              </a:lnSpc>
              <a:spcBef>
                <a:spcPts val="1000"/>
              </a:spcBef>
              <a:spcAft>
                <a:spcPts val="0"/>
              </a:spcAft>
              <a:buClr>
                <a:schemeClr val="dk1"/>
              </a:buClr>
              <a:buSzPct val="1000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ccentBoxVTI">
  <a:themeElements>
    <a:clrScheme name="AnalogousFromDarkSeedLeftStep">
      <a:dk1>
        <a:srgbClr val="000000"/>
      </a:dk1>
      <a:lt1>
        <a:srgbClr val="FFFFFF"/>
      </a:lt1>
      <a:dk2>
        <a:srgbClr val="1A1D2F"/>
      </a:dk2>
      <a:lt2>
        <a:srgbClr val="F0F3F2"/>
      </a:lt2>
      <a:accent1>
        <a:srgbClr val="C34D86"/>
      </a:accent1>
      <a:accent2>
        <a:srgbClr val="B13BA5"/>
      </a:accent2>
      <a:accent3>
        <a:srgbClr val="9E4DC3"/>
      </a:accent3>
      <a:accent4>
        <a:srgbClr val="5B3BB1"/>
      </a:accent4>
      <a:accent5>
        <a:srgbClr val="4D5EC3"/>
      </a:accent5>
      <a:accent6>
        <a:srgbClr val="3B7EB1"/>
      </a:accent6>
      <a:hlink>
        <a:srgbClr val="5F5DC9"/>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