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qDXW4X0K6oTrM3na7ECG3QHlq2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633EDE-2CDB-44F9-8330-664BDA926ADC}">
  <a:tblStyle styleId="{C3633EDE-2CDB-44F9-8330-664BDA926ADC}" styleName="Table_0">
    <a:wholeTbl>
      <a:tcTxStyle b="off" i="off">
        <a:font>
          <a:latin typeface="Neue Haas Grotesk Text Pro"/>
          <a:ea typeface="Neue Haas Grotesk Text Pro"/>
          <a:cs typeface="Neue Haas Grotesk Text Pr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b="off" i="off"/>
      <a:tcStyle>
        <a:tcBdr/>
        <a:fill>
          <a:solidFill>
            <a:srgbClr val="CACACA"/>
          </a:solidFill>
        </a:fill>
      </a:tcStyle>
    </a:band1H>
    <a:band2H>
      <a:tcTxStyle b="off" i="off"/>
      <a:tcStyle>
        <a:tcBdr/>
      </a:tcStyle>
    </a:band2H>
    <a:band1V>
      <a:tcTxStyle b="off" i="off"/>
      <a:tcStyle>
        <a:tcBdr/>
        <a:fill>
          <a:solidFill>
            <a:srgbClr val="CACACA"/>
          </a:solidFill>
        </a:fill>
      </a:tcStyle>
    </a:band1V>
    <a:band2V>
      <a:tcTxStyle b="off" i="off"/>
      <a:tcStyle>
        <a:tcBdr/>
      </a:tcStyle>
    </a:band2V>
    <a:lastCol>
      <a:tcTxStyle b="on" i="off">
        <a:font>
          <a:latin typeface="Neue Haas Grotesk Text Pro"/>
          <a:ea typeface="Neue Haas Grotesk Text Pro"/>
          <a:cs typeface="Neue Haas Grotesk Text Pro"/>
        </a:font>
        <a:schemeClr val="lt1"/>
      </a:tcTxStyle>
      <a:tcStyle>
        <a:tcBdr/>
        <a:fill>
          <a:solidFill>
            <a:schemeClr val="dk1"/>
          </a:solidFill>
        </a:fill>
      </a:tcStyle>
    </a:lastCol>
    <a:firstCol>
      <a:tcTxStyle b="on" i="off">
        <a:font>
          <a:latin typeface="Neue Haas Grotesk Text Pro"/>
          <a:ea typeface="Neue Haas Grotesk Text Pro"/>
          <a:cs typeface="Neue Haas Grotesk Text Pro"/>
        </a:font>
        <a:schemeClr val="lt1"/>
      </a:tcTxStyle>
      <a:tcStyle>
        <a:tcBdr/>
        <a:fill>
          <a:solidFill>
            <a:schemeClr val="dk1"/>
          </a:solidFill>
        </a:fill>
      </a:tcStyle>
    </a:firstCol>
    <a:lastRow>
      <a:tcTxStyle b="on" i="off">
        <a:font>
          <a:latin typeface="Neue Haas Grotesk Text Pro"/>
          <a:ea typeface="Neue Haas Grotesk Text Pro"/>
          <a:cs typeface="Neue Haas Grotesk Text Pro"/>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b="off" i="off"/>
      <a:tcStyle>
        <a:tcBdr/>
      </a:tcStyle>
    </a:seCell>
    <a:swCell>
      <a:tcTxStyle b="off" i="off"/>
      <a:tcStyle>
        <a:tcBdr/>
      </a:tcStyle>
    </a:swCell>
    <a:firstRow>
      <a:tcTxStyle b="on" i="off">
        <a:font>
          <a:latin typeface="Neue Haas Grotesk Text Pro"/>
          <a:ea typeface="Neue Haas Grotesk Text Pro"/>
          <a:cs typeface="Neue Haas Grotesk Text Pro"/>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b="off" i="off"/>
      <a:tcStyle>
        <a:tcBdr/>
      </a:tcStyle>
    </a:neCell>
    <a:nwCell>
      <a:tcTxStyle b="off" i="off"/>
      <a:tcStyle>
        <a:tcBdr/>
      </a:tcStyle>
    </a:nwCell>
  </a:tblStyle>
  <a:tblStyle styleId="{E9CAE48A-011E-4000-B043-CF7A93B3AAE0}" styleName="Table_1">
    <a:wholeTbl>
      <a:tcTxStyle b="off" i="off">
        <a:font>
          <a:latin typeface="Neue Haas Grotesk Text Pro"/>
          <a:ea typeface="Neue Haas Grotesk Text Pro"/>
          <a:cs typeface="Neue Haas Grotesk Text Pr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4E8ED"/>
          </a:solidFill>
        </a:fill>
      </a:tcStyle>
    </a:wholeTbl>
    <a:band1H>
      <a:tcTxStyle b="off" i="off"/>
      <a:tcStyle>
        <a:tcBdr/>
        <a:fill>
          <a:solidFill>
            <a:srgbClr val="E9CFD8"/>
          </a:solidFill>
        </a:fill>
      </a:tcStyle>
    </a:band1H>
    <a:band2H>
      <a:tcTxStyle b="off" i="off"/>
      <a:tcStyle>
        <a:tcBdr/>
      </a:tcStyle>
    </a:band2H>
    <a:band1V>
      <a:tcTxStyle b="off" i="off"/>
      <a:tcStyle>
        <a:tcBdr/>
        <a:fill>
          <a:solidFill>
            <a:srgbClr val="E9CFD8"/>
          </a:solidFill>
        </a:fill>
      </a:tcStyle>
    </a:band1V>
    <a:band2V>
      <a:tcTxStyle b="off" i="off"/>
      <a:tcStyle>
        <a:tcBdr/>
      </a:tcStyle>
    </a:band2V>
    <a:lastCol>
      <a:tcTxStyle b="on" i="off">
        <a:font>
          <a:latin typeface="Neue Haas Grotesk Text Pro"/>
          <a:ea typeface="Neue Haas Grotesk Text Pro"/>
          <a:cs typeface="Neue Haas Grotesk Text Pro"/>
        </a:font>
        <a:schemeClr val="lt1"/>
      </a:tcTxStyle>
      <a:tcStyle>
        <a:tcBdr/>
        <a:fill>
          <a:solidFill>
            <a:schemeClr val="accent1"/>
          </a:solidFill>
        </a:fill>
      </a:tcStyle>
    </a:lastCol>
    <a:firstCol>
      <a:tcTxStyle b="on" i="off">
        <a:font>
          <a:latin typeface="Neue Haas Grotesk Text Pro"/>
          <a:ea typeface="Neue Haas Grotesk Text Pro"/>
          <a:cs typeface="Neue Haas Grotesk Text Pro"/>
        </a:font>
        <a:schemeClr val="lt1"/>
      </a:tcTxStyle>
      <a:tcStyle>
        <a:tcBdr/>
        <a:fill>
          <a:solidFill>
            <a:schemeClr val="accent1"/>
          </a:solidFill>
        </a:fill>
      </a:tcStyle>
    </a:firstCol>
    <a:lastRow>
      <a:tcTxStyle b="on" i="off">
        <a:font>
          <a:latin typeface="Neue Haas Grotesk Text Pro"/>
          <a:ea typeface="Neue Haas Grotesk Text Pro"/>
          <a:cs typeface="Neue Haas Grotesk Text Pr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Neue Haas Grotesk Text Pro"/>
          <a:ea typeface="Neue Haas Grotesk Text Pro"/>
          <a:cs typeface="Neue Haas Grotesk Text Pr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7FE3DFCD-C3BA-489B-BBAC-B0EDE0A22FB3}"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2" name="Google Shape;21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3" name="Google Shape;23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9" name="Google Shape;23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1" name="Google Shape;26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3" name="Google Shape;27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9" name="Google Shape;27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1" name="Google Shape;29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7" name="Google Shape;29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7" name="Google Shape;317;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9"/>
          <p:cNvSpPr txBox="1">
            <a:spLocks noGrp="1"/>
          </p:cNvSpPr>
          <p:nvPr>
            <p:ph type="ctrTitle"/>
          </p:nvPr>
        </p:nvSpPr>
        <p:spPr>
          <a:xfrm>
            <a:off x="576072" y="1124712"/>
            <a:ext cx="11036808" cy="317296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000"/>
              <a:buFont typeface="Arial"/>
              <a:buNone/>
              <a:defRPr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9"/>
          <p:cNvSpPr txBox="1">
            <a:spLocks noGrp="1"/>
          </p:cNvSpPr>
          <p:nvPr>
            <p:ph type="subTitle" idx="1"/>
          </p:nvPr>
        </p:nvSpPr>
        <p:spPr>
          <a:xfrm>
            <a:off x="576072" y="4727448"/>
            <a:ext cx="11036808" cy="1481328"/>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9"/>
          <p:cNvSpPr txBox="1">
            <a:spLocks noGrp="1"/>
          </p:cNvSpPr>
          <p:nvPr>
            <p:ph type="dt" idx="10"/>
          </p:nvPr>
        </p:nvSpPr>
        <p:spPr>
          <a:xfrm>
            <a:off x="576072"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9"/>
          <p:cNvSpPr txBox="1">
            <a:spLocks noGrp="1"/>
          </p:cNvSpPr>
          <p:nvPr>
            <p:ph type="sldNum" idx="12"/>
          </p:nvPr>
        </p:nvSpPr>
        <p:spPr>
          <a:xfrm>
            <a:off x="886968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29"/>
          <p:cNvSpPr/>
          <p:nvPr/>
        </p:nvSpPr>
        <p:spPr>
          <a:xfrm rot="5400000">
            <a:off x="857544" y="346791"/>
            <a:ext cx="146304"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 name="Google Shape;18;p29"/>
          <p:cNvSpPr/>
          <p:nvPr/>
        </p:nvSpPr>
        <p:spPr>
          <a:xfrm rot="10800000" flipH="1">
            <a:off x="578652" y="4501201"/>
            <a:ext cx="11034696" cy="18288"/>
          </a:xfrm>
          <a:prstGeom prst="rect">
            <a:avLst/>
          </a:prstGeom>
          <a:solidFill>
            <a:srgbClr val="B7BE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3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0"/>
          <p:cNvSpPr/>
          <p:nvPr/>
        </p:nvSpPr>
        <p:spPr>
          <a:xfrm>
            <a:off x="558209" y="0"/>
            <a:ext cx="11167447" cy="2018806"/>
          </a:xfrm>
          <a:prstGeom prst="rect">
            <a:avLst/>
          </a:prstGeom>
          <a:solidFill>
            <a:schemeClr val="lt1"/>
          </a:solidFill>
          <a:ln w="9525" cap="flat" cmpd="sng">
            <a:solidFill>
              <a:srgbClr val="E1E1EF"/>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1" name="Google Shape;21;p30"/>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2" name="Google Shape;22;p30"/>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 name="Google Shape;23;p30"/>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0"/>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0"/>
          <p:cNvSpPr txBox="1">
            <a:spLocks noGrp="1"/>
          </p:cNvSpPr>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0"/>
          <p:cNvSpPr txBox="1">
            <a:spLocks noGrp="1"/>
          </p:cNvSpPr>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1"/>
          <p:cNvSpPr/>
          <p:nvPr/>
        </p:nvSpPr>
        <p:spPr>
          <a:xfrm>
            <a:off x="558210" y="4981421"/>
            <a:ext cx="11134956" cy="822960"/>
          </a:xfrm>
          <a:prstGeom prst="rect">
            <a:avLst/>
          </a:prstGeom>
          <a:solidFill>
            <a:schemeClr val="lt1"/>
          </a:solidFill>
          <a:ln w="12700" cap="flat" cmpd="sng">
            <a:solidFill>
              <a:srgbClr val="E1E1EF"/>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0" name="Google Shape;30;p31"/>
          <p:cNvSpPr/>
          <p:nvPr/>
        </p:nvSpPr>
        <p:spPr>
          <a:xfrm>
            <a:off x="498834" y="5118581"/>
            <a:ext cx="146304" cy="5486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1" name="Google Shape;31;p31"/>
          <p:cNvSpPr txBox="1">
            <a:spLocks noGrp="1"/>
          </p:cNvSpPr>
          <p:nvPr>
            <p:ph type="title"/>
          </p:nvPr>
        </p:nvSpPr>
        <p:spPr>
          <a:xfrm>
            <a:off x="557784" y="640080"/>
            <a:ext cx="10890504" cy="4114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600"/>
              <a:buFont typeface="Arial"/>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1"/>
          <p:cNvSpPr txBox="1">
            <a:spLocks noGrp="1"/>
          </p:cNvSpPr>
          <p:nvPr>
            <p:ph type="body" idx="1"/>
          </p:nvPr>
        </p:nvSpPr>
        <p:spPr>
          <a:xfrm>
            <a:off x="841248" y="5102352"/>
            <a:ext cx="10607040" cy="585216"/>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000"/>
              </a:spcBef>
              <a:spcAft>
                <a:spcPts val="0"/>
              </a:spcAft>
              <a:buClr>
                <a:schemeClr val="dk1"/>
              </a:buClr>
              <a:buSzPts val="2000"/>
              <a:buNone/>
              <a:defRPr sz="2000">
                <a:solidFill>
                  <a:schemeClr val="dk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32"/>
          <p:cNvSpPr/>
          <p:nvPr/>
        </p:nvSpPr>
        <p:spPr>
          <a:xfrm>
            <a:off x="558209" y="0"/>
            <a:ext cx="11167447" cy="2018806"/>
          </a:xfrm>
          <a:prstGeom prst="rect">
            <a:avLst/>
          </a:prstGeom>
          <a:solidFill>
            <a:schemeClr val="lt1"/>
          </a:solidFill>
          <a:ln w="9525" cap="flat" cmpd="sng">
            <a:solidFill>
              <a:srgbClr val="E1E1EF"/>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 name="Google Shape;38;p32"/>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 name="Google Shape;39;p32"/>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 name="Google Shape;40;p32"/>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2"/>
          <p:cNvSpPr txBox="1">
            <a:spLocks noGrp="1"/>
          </p:cNvSpPr>
          <p:nvPr>
            <p:ph type="body" idx="1"/>
          </p:nvPr>
        </p:nvSpPr>
        <p:spPr>
          <a:xfrm>
            <a:off x="1115568" y="2478024"/>
            <a:ext cx="4937760"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2"/>
          <p:cNvSpPr txBox="1">
            <a:spLocks noGrp="1"/>
          </p:cNvSpPr>
          <p:nvPr>
            <p:ph type="body" idx="2"/>
          </p:nvPr>
        </p:nvSpPr>
        <p:spPr>
          <a:xfrm>
            <a:off x="6345936" y="2478024"/>
            <a:ext cx="4937760"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32"/>
          <p:cNvSpPr txBox="1">
            <a:spLocks noGrp="1"/>
          </p:cNvSpPr>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2"/>
          <p:cNvSpPr txBox="1">
            <a:spLocks noGrp="1"/>
          </p:cNvSpPr>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33"/>
          <p:cNvSpPr/>
          <p:nvPr/>
        </p:nvSpPr>
        <p:spPr>
          <a:xfrm>
            <a:off x="558209" y="0"/>
            <a:ext cx="11167447" cy="2018806"/>
          </a:xfrm>
          <a:prstGeom prst="rect">
            <a:avLst/>
          </a:prstGeom>
          <a:solidFill>
            <a:schemeClr val="lt1"/>
          </a:solidFill>
          <a:ln w="9525" cap="flat" cmpd="sng">
            <a:solidFill>
              <a:srgbClr val="E1E1EF"/>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8" name="Google Shape;48;p33"/>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9" name="Google Shape;49;p33"/>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0" name="Google Shape;50;p33"/>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3"/>
          <p:cNvSpPr txBox="1">
            <a:spLocks noGrp="1"/>
          </p:cNvSpPr>
          <p:nvPr>
            <p:ph type="body" idx="1"/>
          </p:nvPr>
        </p:nvSpPr>
        <p:spPr>
          <a:xfrm>
            <a:off x="1115568" y="2372650"/>
            <a:ext cx="493776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400"/>
              <a:buNone/>
              <a:defRPr sz="2400" b="1" cap="none"/>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3"/>
          <p:cNvSpPr txBox="1">
            <a:spLocks noGrp="1"/>
          </p:cNvSpPr>
          <p:nvPr>
            <p:ph type="body" idx="2"/>
          </p:nvPr>
        </p:nvSpPr>
        <p:spPr>
          <a:xfrm>
            <a:off x="1115568" y="3203688"/>
            <a:ext cx="4937760" cy="2968512"/>
          </a:xfrm>
          <a:prstGeom prst="rect">
            <a:avLst/>
          </a:prstGeom>
          <a:noFill/>
          <a:ln>
            <a:noFill/>
          </a:ln>
        </p:spPr>
        <p:txBody>
          <a:bodyPr spcFirstLastPara="1" wrap="square" lIns="91425" tIns="45700" rIns="91425" bIns="45700" anchor="t" anchorCtr="0">
            <a:normAutofit/>
          </a:bodyPr>
          <a:lstStyle>
            <a:lvl1pPr marL="457200" lvl="0" indent="-381000" algn="l">
              <a:lnSpc>
                <a:spcPct val="110000"/>
              </a:lnSpc>
              <a:spcBef>
                <a:spcPts val="1000"/>
              </a:spcBef>
              <a:spcAft>
                <a:spcPts val="0"/>
              </a:spcAft>
              <a:buClr>
                <a:schemeClr val="dk1"/>
              </a:buClr>
              <a:buSzPts val="2400"/>
              <a:buChar char="•"/>
              <a:defRPr sz="2400"/>
            </a:lvl1pPr>
            <a:lvl2pPr marL="914400" lvl="1" indent="-355600" algn="l">
              <a:lnSpc>
                <a:spcPct val="110000"/>
              </a:lnSpc>
              <a:spcBef>
                <a:spcPts val="500"/>
              </a:spcBef>
              <a:spcAft>
                <a:spcPts val="0"/>
              </a:spcAft>
              <a:buClr>
                <a:schemeClr val="dk1"/>
              </a:buClr>
              <a:buSzPts val="2000"/>
              <a:buChar char="•"/>
              <a:defRPr sz="2000"/>
            </a:lvl2pPr>
            <a:lvl3pPr marL="1371600" lvl="2" indent="-342900" algn="l">
              <a:lnSpc>
                <a:spcPct val="110000"/>
              </a:lnSpc>
              <a:spcBef>
                <a:spcPts val="500"/>
              </a:spcBef>
              <a:spcAft>
                <a:spcPts val="0"/>
              </a:spcAft>
              <a:buClr>
                <a:schemeClr val="dk1"/>
              </a:buClr>
              <a:buSzPts val="1800"/>
              <a:buChar char="•"/>
              <a:defRPr sz="1800"/>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3"/>
          <p:cNvSpPr txBox="1">
            <a:spLocks noGrp="1"/>
          </p:cNvSpPr>
          <p:nvPr>
            <p:ph type="body" idx="3"/>
          </p:nvPr>
        </p:nvSpPr>
        <p:spPr>
          <a:xfrm>
            <a:off x="6345936" y="2372650"/>
            <a:ext cx="493776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400"/>
              <a:buNone/>
              <a:defRPr sz="2400" b="1" cap="none"/>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3"/>
          <p:cNvSpPr txBox="1">
            <a:spLocks noGrp="1"/>
          </p:cNvSpPr>
          <p:nvPr>
            <p:ph type="body" idx="4"/>
          </p:nvPr>
        </p:nvSpPr>
        <p:spPr>
          <a:xfrm>
            <a:off x="6345936" y="3203687"/>
            <a:ext cx="4937760" cy="2968511"/>
          </a:xfrm>
          <a:prstGeom prst="rect">
            <a:avLst/>
          </a:prstGeom>
          <a:noFill/>
          <a:ln>
            <a:noFill/>
          </a:ln>
        </p:spPr>
        <p:txBody>
          <a:bodyPr spcFirstLastPara="1" wrap="square" lIns="91425" tIns="45700" rIns="91425" bIns="45700" anchor="t" anchorCtr="0">
            <a:normAutofit/>
          </a:bodyPr>
          <a:lstStyle>
            <a:lvl1pPr marL="457200" lvl="0" indent="-381000" algn="l">
              <a:lnSpc>
                <a:spcPct val="110000"/>
              </a:lnSpc>
              <a:spcBef>
                <a:spcPts val="1000"/>
              </a:spcBef>
              <a:spcAft>
                <a:spcPts val="0"/>
              </a:spcAft>
              <a:buClr>
                <a:schemeClr val="dk1"/>
              </a:buClr>
              <a:buSzPts val="2400"/>
              <a:buChar char="•"/>
              <a:defRPr sz="2400"/>
            </a:lvl1pPr>
            <a:lvl2pPr marL="914400" lvl="1" indent="-355600" algn="l">
              <a:lnSpc>
                <a:spcPct val="110000"/>
              </a:lnSpc>
              <a:spcBef>
                <a:spcPts val="500"/>
              </a:spcBef>
              <a:spcAft>
                <a:spcPts val="0"/>
              </a:spcAft>
              <a:buClr>
                <a:schemeClr val="dk1"/>
              </a:buClr>
              <a:buSzPts val="2000"/>
              <a:buChar char="•"/>
              <a:defRPr sz="2000"/>
            </a:lvl2pPr>
            <a:lvl3pPr marL="1371600" lvl="2" indent="-342900" algn="l">
              <a:lnSpc>
                <a:spcPct val="110000"/>
              </a:lnSpc>
              <a:spcBef>
                <a:spcPts val="500"/>
              </a:spcBef>
              <a:spcAft>
                <a:spcPts val="0"/>
              </a:spcAft>
              <a:buClr>
                <a:schemeClr val="dk1"/>
              </a:buClr>
              <a:buSzPts val="1800"/>
              <a:buChar char="•"/>
              <a:defRPr sz="1800"/>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3"/>
          <p:cNvSpPr txBox="1">
            <a:spLocks noGrp="1"/>
          </p:cNvSpPr>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34"/>
          <p:cNvSpPr/>
          <p:nvPr/>
        </p:nvSpPr>
        <p:spPr>
          <a:xfrm>
            <a:off x="665853" y="1533525"/>
            <a:ext cx="10917063" cy="3790950"/>
          </a:xfrm>
          <a:prstGeom prst="rect">
            <a:avLst/>
          </a:prstGeom>
          <a:solidFill>
            <a:schemeClr val="lt1"/>
          </a:solidFill>
          <a:ln w="12700" cap="flat" cmpd="sng">
            <a:solidFill>
              <a:srgbClr val="E1E1EF"/>
            </a:solidFill>
            <a:prstDash val="solid"/>
            <a:miter lim="800000"/>
            <a:headEnd type="none" w="sm" len="sm"/>
            <a:tailEnd type="none" w="sm" len="sm"/>
          </a:ln>
          <a:effectLst>
            <a:outerShdw blurRad="50800" dist="38100" dir="2700000" algn="tl" rotWithShape="0">
              <a:srgbClr val="C7D2CF">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0" name="Google Shape;60;p34"/>
          <p:cNvSpPr/>
          <p:nvPr/>
        </p:nvSpPr>
        <p:spPr>
          <a:xfrm>
            <a:off x="609084" y="2971798"/>
            <a:ext cx="128016" cy="91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1" name="Google Shape;61;p34"/>
          <p:cNvSpPr txBox="1">
            <a:spLocks noGrp="1"/>
          </p:cNvSpPr>
          <p:nvPr>
            <p:ph type="title"/>
          </p:nvPr>
        </p:nvSpPr>
        <p:spPr>
          <a:xfrm>
            <a:off x="1078992" y="1938528"/>
            <a:ext cx="10177272" cy="29900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5400"/>
              <a:buFont typeface="Aria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36"/>
          <p:cNvSpPr/>
          <p:nvPr/>
        </p:nvSpPr>
        <p:spPr>
          <a:xfrm>
            <a:off x="558210" y="1162033"/>
            <a:ext cx="3740740" cy="4643344"/>
          </a:xfrm>
          <a:prstGeom prst="rect">
            <a:avLst/>
          </a:prstGeom>
          <a:solidFill>
            <a:schemeClr val="lt1"/>
          </a:solidFill>
          <a:ln w="12700" cap="flat" cmpd="sng">
            <a:solidFill>
              <a:srgbClr val="E1E1EF"/>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1" name="Google Shape;71;p36"/>
          <p:cNvSpPr/>
          <p:nvPr/>
        </p:nvSpPr>
        <p:spPr>
          <a:xfrm>
            <a:off x="498834" y="1618375"/>
            <a:ext cx="146304" cy="8229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2" name="Google Shape;72;p36"/>
          <p:cNvSpPr txBox="1">
            <a:spLocks noGrp="1"/>
          </p:cNvSpPr>
          <p:nvPr>
            <p:ph type="title"/>
          </p:nvPr>
        </p:nvSpPr>
        <p:spPr>
          <a:xfrm>
            <a:off x="868680" y="1709928"/>
            <a:ext cx="3099816" cy="170992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400"/>
              <a:buFont typeface="Arial"/>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6"/>
          <p:cNvSpPr txBox="1">
            <a:spLocks noGrp="1"/>
          </p:cNvSpPr>
          <p:nvPr>
            <p:ph type="body" idx="1"/>
          </p:nvPr>
        </p:nvSpPr>
        <p:spPr>
          <a:xfrm>
            <a:off x="4965192" y="1709928"/>
            <a:ext cx="6729984" cy="4096512"/>
          </a:xfrm>
          <a:prstGeom prst="rect">
            <a:avLst/>
          </a:prstGeom>
          <a:noFill/>
          <a:ln>
            <a:noFill/>
          </a:ln>
        </p:spPr>
        <p:txBody>
          <a:bodyPr spcFirstLastPara="1" wrap="square" lIns="91425" tIns="45700" rIns="91425" bIns="45700" anchor="t" anchorCtr="0">
            <a:normAutofit/>
          </a:bodyPr>
          <a:lstStyle>
            <a:lvl1pPr marL="457200" lvl="0" indent="-406400" algn="l">
              <a:lnSpc>
                <a:spcPct val="110000"/>
              </a:lnSpc>
              <a:spcBef>
                <a:spcPts val="1000"/>
              </a:spcBef>
              <a:spcAft>
                <a:spcPts val="0"/>
              </a:spcAft>
              <a:buClr>
                <a:schemeClr val="dk1"/>
              </a:buClr>
              <a:buSzPts val="2800"/>
              <a:buChar char="•"/>
              <a:defRPr sz="2800"/>
            </a:lvl1pPr>
            <a:lvl2pPr marL="914400" lvl="1" indent="-381000" algn="l">
              <a:lnSpc>
                <a:spcPct val="110000"/>
              </a:lnSpc>
              <a:spcBef>
                <a:spcPts val="500"/>
              </a:spcBef>
              <a:spcAft>
                <a:spcPts val="0"/>
              </a:spcAft>
              <a:buClr>
                <a:schemeClr val="dk1"/>
              </a:buClr>
              <a:buSzPts val="2400"/>
              <a:buChar char="•"/>
              <a:defRPr sz="2400"/>
            </a:lvl2pPr>
            <a:lvl3pPr marL="1371600" lvl="2" indent="-355600" algn="l">
              <a:lnSpc>
                <a:spcPct val="110000"/>
              </a:lnSpc>
              <a:spcBef>
                <a:spcPts val="500"/>
              </a:spcBef>
              <a:spcAft>
                <a:spcPts val="0"/>
              </a:spcAft>
              <a:buClr>
                <a:schemeClr val="dk1"/>
              </a:buClr>
              <a:buSzPts val="2000"/>
              <a:buChar char="•"/>
              <a:defRPr sz="2000"/>
            </a:lvl3pPr>
            <a:lvl4pPr marL="1828800" lvl="3" indent="-355600" algn="l">
              <a:lnSpc>
                <a:spcPct val="110000"/>
              </a:lnSpc>
              <a:spcBef>
                <a:spcPts val="500"/>
              </a:spcBef>
              <a:spcAft>
                <a:spcPts val="0"/>
              </a:spcAft>
              <a:buClr>
                <a:schemeClr val="dk1"/>
              </a:buClr>
              <a:buSzPts val="2000"/>
              <a:buChar char="•"/>
              <a:defRPr sz="2000"/>
            </a:lvl4pPr>
            <a:lvl5pPr marL="2286000" lvl="4" indent="-355600" algn="l">
              <a:lnSpc>
                <a:spcPct val="11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36"/>
          <p:cNvSpPr txBox="1">
            <a:spLocks noGrp="1"/>
          </p:cNvSpPr>
          <p:nvPr>
            <p:ph type="body" idx="2"/>
          </p:nvPr>
        </p:nvSpPr>
        <p:spPr>
          <a:xfrm>
            <a:off x="868680" y="3429000"/>
            <a:ext cx="3099816" cy="206654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sz="18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36"/>
          <p:cNvSpPr txBox="1">
            <a:spLocks noGrp="1"/>
          </p:cNvSpPr>
          <p:nvPr>
            <p:ph type="dt" idx="10"/>
          </p:nvPr>
        </p:nvSpPr>
        <p:spPr>
          <a:xfrm>
            <a:off x="86868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37"/>
          <p:cNvSpPr/>
          <p:nvPr/>
        </p:nvSpPr>
        <p:spPr>
          <a:xfrm>
            <a:off x="558210" y="1162033"/>
            <a:ext cx="3740740" cy="4643344"/>
          </a:xfrm>
          <a:prstGeom prst="rect">
            <a:avLst/>
          </a:prstGeom>
          <a:solidFill>
            <a:schemeClr val="lt1"/>
          </a:solidFill>
          <a:ln w="12700" cap="flat" cmpd="sng">
            <a:solidFill>
              <a:srgbClr val="E1E1EF"/>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0" name="Google Shape;80;p37"/>
          <p:cNvSpPr/>
          <p:nvPr/>
        </p:nvSpPr>
        <p:spPr>
          <a:xfrm>
            <a:off x="498834" y="1618375"/>
            <a:ext cx="146304" cy="8229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1" name="Google Shape;81;p37"/>
          <p:cNvSpPr txBox="1">
            <a:spLocks noGrp="1"/>
          </p:cNvSpPr>
          <p:nvPr>
            <p:ph type="title"/>
          </p:nvPr>
        </p:nvSpPr>
        <p:spPr>
          <a:xfrm>
            <a:off x="868680" y="1709928"/>
            <a:ext cx="3099816" cy="170992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400"/>
              <a:buFont typeface="Arial"/>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7"/>
          <p:cNvSpPr>
            <a:spLocks noGrp="1"/>
          </p:cNvSpPr>
          <p:nvPr>
            <p:ph type="pic" idx="2"/>
          </p:nvPr>
        </p:nvSpPr>
        <p:spPr>
          <a:xfrm>
            <a:off x="4965192" y="1161288"/>
            <a:ext cx="6729984" cy="4645152"/>
          </a:xfrm>
          <a:prstGeom prst="rect">
            <a:avLst/>
          </a:prstGeom>
          <a:noFill/>
          <a:ln>
            <a:noFill/>
          </a:ln>
        </p:spPr>
      </p:sp>
      <p:sp>
        <p:nvSpPr>
          <p:cNvPr id="83" name="Google Shape;83;p37"/>
          <p:cNvSpPr txBox="1">
            <a:spLocks noGrp="1"/>
          </p:cNvSpPr>
          <p:nvPr>
            <p:ph type="body" idx="1"/>
          </p:nvPr>
        </p:nvSpPr>
        <p:spPr>
          <a:xfrm>
            <a:off x="868680" y="3438144"/>
            <a:ext cx="3099816" cy="20574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sz="18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4" name="Google Shape;84;p37"/>
          <p:cNvSpPr txBox="1">
            <a:spLocks noGrp="1"/>
          </p:cNvSpPr>
          <p:nvPr>
            <p:ph type="dt" idx="10"/>
          </p:nvPr>
        </p:nvSpPr>
        <p:spPr>
          <a:xfrm>
            <a:off x="86868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10000"/>
              </a:lnSpc>
              <a:spcBef>
                <a:spcPts val="10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1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1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1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04" name="Google Shape;104;p1" descr="Abstract background of dark mesh"/>
          <p:cNvPicPr preferRelativeResize="0"/>
          <p:nvPr/>
        </p:nvPicPr>
        <p:blipFill rotWithShape="1">
          <a:blip r:embed="rId3">
            <a:alphaModFix/>
          </a:blip>
          <a:srcRect l="10515" r="18384"/>
          <a:stretch/>
        </p:blipFill>
        <p:spPr>
          <a:xfrm>
            <a:off x="20" y="10"/>
            <a:ext cx="8668492" cy="6857990"/>
          </a:xfrm>
          <a:prstGeom prst="rect">
            <a:avLst/>
          </a:prstGeom>
          <a:noFill/>
          <a:ln>
            <a:noFill/>
          </a:ln>
        </p:spPr>
      </p:pic>
      <p:sp>
        <p:nvSpPr>
          <p:cNvPr id="105" name="Google Shape;105;p1"/>
          <p:cNvSpPr/>
          <p:nvPr/>
        </p:nvSpPr>
        <p:spPr>
          <a:xfrm flipH="1">
            <a:off x="3711652" y="0"/>
            <a:ext cx="8480347" cy="6858000"/>
          </a:xfrm>
          <a:prstGeom prst="rect">
            <a:avLst/>
          </a:prstGeom>
          <a:gradFill>
            <a:gsLst>
              <a:gs pos="0">
                <a:srgbClr val="FFFFFF">
                  <a:alpha val="0"/>
                </a:srgbClr>
              </a:gs>
              <a:gs pos="19000">
                <a:srgbClr val="FFFFFF">
                  <a:alpha val="37254"/>
                </a:srgbClr>
              </a:gs>
              <a:gs pos="35000">
                <a:srgbClr val="FFFFFF">
                  <a:alpha val="76470"/>
                </a:srgbClr>
              </a:gs>
              <a:gs pos="48000">
                <a:schemeClr val="lt1"/>
              </a:gs>
              <a:gs pos="100000">
                <a:schemeClr val="lt1"/>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6" name="Google Shape;106;p1"/>
          <p:cNvSpPr txBox="1">
            <a:spLocks noGrp="1"/>
          </p:cNvSpPr>
          <p:nvPr>
            <p:ph type="ctrTitle"/>
          </p:nvPr>
        </p:nvSpPr>
        <p:spPr>
          <a:xfrm>
            <a:off x="7848600" y="1122363"/>
            <a:ext cx="4023360" cy="320413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0000"/>
              </a:buClr>
              <a:buSzPts val="4000"/>
              <a:buFont typeface="Times New Roman"/>
              <a:buNone/>
            </a:pPr>
            <a:r>
              <a:rPr lang="en-US" sz="4000">
                <a:solidFill>
                  <a:srgbClr val="000000"/>
                </a:solidFill>
                <a:latin typeface="Times New Roman"/>
                <a:ea typeface="Times New Roman"/>
                <a:cs typeface="Times New Roman"/>
                <a:sym typeface="Times New Roman"/>
              </a:rPr>
              <a:t>Optimization of hydraulic fracturing design using data driven models</a:t>
            </a:r>
            <a:endParaRPr sz="8800"/>
          </a:p>
        </p:txBody>
      </p:sp>
      <p:sp>
        <p:nvSpPr>
          <p:cNvPr id="107" name="Google Shape;107;p1"/>
          <p:cNvSpPr/>
          <p:nvPr/>
        </p:nvSpPr>
        <p:spPr>
          <a:xfrm rot="5400000">
            <a:off x="8130540" y="346791"/>
            <a:ext cx="146304"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8" name="Google Shape;108;p1"/>
          <p:cNvSpPr/>
          <p:nvPr/>
        </p:nvSpPr>
        <p:spPr>
          <a:xfrm>
            <a:off x="7851648" y="4546920"/>
            <a:ext cx="4023360" cy="18288"/>
          </a:xfrm>
          <a:prstGeom prst="rect">
            <a:avLst/>
          </a:prstGeom>
          <a:solidFill>
            <a:srgbClr val="B7BED8"/>
          </a:solidFill>
          <a:ln w="9525" cap="flat" cmpd="sng">
            <a:solidFill>
              <a:srgbClr val="B7BE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a:t>Data Extraction – Stage 1</a:t>
            </a:r>
            <a:endParaRPr/>
          </a:p>
        </p:txBody>
      </p:sp>
      <p:pic>
        <p:nvPicPr>
          <p:cNvPr id="193" name="Google Shape;193;p10"/>
          <p:cNvPicPr preferRelativeResize="0">
            <a:picLocks noGrp="1"/>
          </p:cNvPicPr>
          <p:nvPr>
            <p:ph type="body" idx="1"/>
          </p:nvPr>
        </p:nvPicPr>
        <p:blipFill rotWithShape="1">
          <a:blip r:embed="rId3">
            <a:alphaModFix/>
          </a:blip>
          <a:srcRect/>
          <a:stretch/>
        </p:blipFill>
        <p:spPr>
          <a:xfrm>
            <a:off x="1115568" y="2393250"/>
            <a:ext cx="3843962" cy="3694112"/>
          </a:xfrm>
          <a:prstGeom prst="rect">
            <a:avLst/>
          </a:prstGeom>
          <a:noFill/>
          <a:ln>
            <a:noFill/>
          </a:ln>
        </p:spPr>
      </p:pic>
      <p:sp>
        <p:nvSpPr>
          <p:cNvPr id="194" name="Google Shape;194;p10"/>
          <p:cNvSpPr txBox="1"/>
          <p:nvPr/>
        </p:nvSpPr>
        <p:spPr>
          <a:xfrm>
            <a:off x="672354" y="2057400"/>
            <a:ext cx="3394822"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Target Table in PDF</a:t>
            </a:r>
            <a:endParaRPr sz="1400" b="0" i="0" u="none" strike="noStrike" cap="none">
              <a:solidFill>
                <a:srgbClr val="000000"/>
              </a:solidFill>
              <a:latin typeface="Arial"/>
              <a:ea typeface="Arial"/>
              <a:cs typeface="Arial"/>
              <a:sym typeface="Arial"/>
            </a:endParaRPr>
          </a:p>
        </p:txBody>
      </p:sp>
      <p:sp>
        <p:nvSpPr>
          <p:cNvPr id="195" name="Google Shape;195;p10"/>
          <p:cNvSpPr txBox="1"/>
          <p:nvPr/>
        </p:nvSpPr>
        <p:spPr>
          <a:xfrm>
            <a:off x="6364941" y="2057400"/>
            <a:ext cx="471149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Extracted Table from pdf n Excel</a:t>
            </a:r>
            <a:endParaRPr sz="1400" b="0" i="0" u="none" strike="noStrike" cap="none">
              <a:solidFill>
                <a:srgbClr val="000000"/>
              </a:solidFill>
              <a:latin typeface="Arial"/>
              <a:ea typeface="Arial"/>
              <a:cs typeface="Arial"/>
              <a:sym typeface="Arial"/>
            </a:endParaRPr>
          </a:p>
        </p:txBody>
      </p:sp>
      <p:sp>
        <p:nvSpPr>
          <p:cNvPr id="196" name="Google Shape;196;p10"/>
          <p:cNvSpPr/>
          <p:nvPr/>
        </p:nvSpPr>
        <p:spPr>
          <a:xfrm>
            <a:off x="4464424" y="4240306"/>
            <a:ext cx="2976282" cy="251012"/>
          </a:xfrm>
          <a:prstGeom prst="rightArrow">
            <a:avLst>
              <a:gd name="adj1" fmla="val 50000"/>
              <a:gd name="adj2" fmla="val 50000"/>
            </a:avLst>
          </a:prstGeom>
          <a:solidFill>
            <a:schemeClr val="accent1"/>
          </a:solidFill>
          <a:ln w="12700" cap="flat" cmpd="sng">
            <a:solidFill>
              <a:srgbClr val="8E386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7" name="Google Shape;197;p10"/>
          <p:cNvSpPr txBox="1"/>
          <p:nvPr/>
        </p:nvSpPr>
        <p:spPr>
          <a:xfrm>
            <a:off x="4464424" y="3857095"/>
            <a:ext cx="257979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Nanonets</a:t>
            </a:r>
            <a:endParaRPr sz="1400" b="1" i="0" u="none" strike="noStrike" cap="none">
              <a:solidFill>
                <a:srgbClr val="000000"/>
              </a:solidFill>
              <a:latin typeface="Arial"/>
              <a:ea typeface="Arial"/>
              <a:cs typeface="Arial"/>
              <a:sym typeface="Arial"/>
            </a:endParaRPr>
          </a:p>
        </p:txBody>
      </p:sp>
      <p:pic>
        <p:nvPicPr>
          <p:cNvPr id="198" name="Google Shape;198;p10"/>
          <p:cNvPicPr preferRelativeResize="0"/>
          <p:nvPr/>
        </p:nvPicPr>
        <p:blipFill rotWithShape="1">
          <a:blip r:embed="rId4">
            <a:alphaModFix/>
          </a:blip>
          <a:srcRect/>
          <a:stretch/>
        </p:blipFill>
        <p:spPr>
          <a:xfrm>
            <a:off x="8059271" y="2451123"/>
            <a:ext cx="2728246" cy="429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1"/>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a:t>Data Extraction – Stage 2</a:t>
            </a:r>
            <a:endParaRPr/>
          </a:p>
        </p:txBody>
      </p:sp>
      <p:pic>
        <p:nvPicPr>
          <p:cNvPr id="204" name="Google Shape;204;p11"/>
          <p:cNvPicPr preferRelativeResize="0"/>
          <p:nvPr/>
        </p:nvPicPr>
        <p:blipFill rotWithShape="1">
          <a:blip r:embed="rId3">
            <a:alphaModFix/>
          </a:blip>
          <a:srcRect/>
          <a:stretch/>
        </p:blipFill>
        <p:spPr>
          <a:xfrm>
            <a:off x="7529171" y="2426732"/>
            <a:ext cx="3843962" cy="3770883"/>
          </a:xfrm>
          <a:prstGeom prst="rect">
            <a:avLst/>
          </a:prstGeom>
          <a:noFill/>
          <a:ln>
            <a:noFill/>
          </a:ln>
        </p:spPr>
      </p:pic>
      <p:sp>
        <p:nvSpPr>
          <p:cNvPr id="205" name="Google Shape;205;p11"/>
          <p:cNvSpPr txBox="1"/>
          <p:nvPr/>
        </p:nvSpPr>
        <p:spPr>
          <a:xfrm>
            <a:off x="818867" y="2057400"/>
            <a:ext cx="364555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Data Before Transformation</a:t>
            </a:r>
            <a:endParaRPr sz="1400" b="0" i="0" u="none" strike="noStrike" cap="none">
              <a:solidFill>
                <a:srgbClr val="000000"/>
              </a:solidFill>
              <a:latin typeface="Arial"/>
              <a:ea typeface="Arial"/>
              <a:cs typeface="Arial"/>
              <a:sym typeface="Arial"/>
            </a:endParaRPr>
          </a:p>
        </p:txBody>
      </p:sp>
      <p:sp>
        <p:nvSpPr>
          <p:cNvPr id="206" name="Google Shape;206;p11"/>
          <p:cNvSpPr txBox="1"/>
          <p:nvPr/>
        </p:nvSpPr>
        <p:spPr>
          <a:xfrm>
            <a:off x="7044214" y="2057400"/>
            <a:ext cx="403221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Final Dataset for Modelling</a:t>
            </a:r>
            <a:endParaRPr sz="1400" b="0" i="0" u="none" strike="noStrike" cap="none">
              <a:solidFill>
                <a:srgbClr val="000000"/>
              </a:solidFill>
              <a:latin typeface="Arial"/>
              <a:ea typeface="Arial"/>
              <a:cs typeface="Arial"/>
              <a:sym typeface="Arial"/>
            </a:endParaRPr>
          </a:p>
        </p:txBody>
      </p:sp>
      <p:sp>
        <p:nvSpPr>
          <p:cNvPr id="207" name="Google Shape;207;p11"/>
          <p:cNvSpPr/>
          <p:nvPr/>
        </p:nvSpPr>
        <p:spPr>
          <a:xfrm>
            <a:off x="4464424" y="4148282"/>
            <a:ext cx="2976282" cy="251012"/>
          </a:xfrm>
          <a:prstGeom prst="rightArrow">
            <a:avLst>
              <a:gd name="adj1" fmla="val 50000"/>
              <a:gd name="adj2" fmla="val 50000"/>
            </a:avLst>
          </a:prstGeom>
          <a:solidFill>
            <a:schemeClr val="accent1"/>
          </a:solidFill>
          <a:ln w="12700" cap="flat" cmpd="sng">
            <a:solidFill>
              <a:srgbClr val="8E386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8" name="Google Shape;208;p11"/>
          <p:cNvSpPr txBox="1"/>
          <p:nvPr/>
        </p:nvSpPr>
        <p:spPr>
          <a:xfrm>
            <a:off x="4706471" y="3778950"/>
            <a:ext cx="24921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Power Query Editor</a:t>
            </a:r>
            <a:endParaRPr sz="1400" b="1" i="0" u="none" strike="noStrike" cap="none">
              <a:solidFill>
                <a:srgbClr val="000000"/>
              </a:solidFill>
              <a:latin typeface="Arial"/>
              <a:ea typeface="Arial"/>
              <a:cs typeface="Arial"/>
              <a:sym typeface="Arial"/>
            </a:endParaRPr>
          </a:p>
        </p:txBody>
      </p:sp>
      <p:pic>
        <p:nvPicPr>
          <p:cNvPr id="209" name="Google Shape;209;p11"/>
          <p:cNvPicPr preferRelativeResize="0">
            <a:picLocks noGrp="1"/>
          </p:cNvPicPr>
          <p:nvPr>
            <p:ph type="body" idx="1"/>
          </p:nvPr>
        </p:nvPicPr>
        <p:blipFill rotWithShape="1">
          <a:blip r:embed="rId4">
            <a:alphaModFix/>
          </a:blip>
          <a:srcRect/>
          <a:stretch/>
        </p:blipFill>
        <p:spPr>
          <a:xfrm>
            <a:off x="818867" y="2426732"/>
            <a:ext cx="3089745" cy="36941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2"/>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Features</a:t>
            </a:r>
            <a:endParaRPr/>
          </a:p>
        </p:txBody>
      </p:sp>
      <p:sp>
        <p:nvSpPr>
          <p:cNvPr id="215" name="Google Shape;215;p12"/>
          <p:cNvSpPr txBox="1">
            <a:spLocks noGrp="1"/>
          </p:cNvSpPr>
          <p:nvPr>
            <p:ph type="body" idx="1"/>
          </p:nvPr>
        </p:nvSpPr>
        <p:spPr>
          <a:xfrm>
            <a:off x="486271" y="2615184"/>
            <a:ext cx="4521825" cy="3694176"/>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Gamma Rays readings for each stage</a:t>
            </a:r>
            <a:endParaRPr/>
          </a:p>
          <a:p>
            <a:pPr marL="228600" lvl="0" indent="-228600" algn="l" rtl="0">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Breakdown Pressure (psi)</a:t>
            </a:r>
            <a:endParaRPr/>
          </a:p>
          <a:p>
            <a:pPr marL="228600" lvl="0" indent="-228600" algn="l" rtl="0">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Average Treating Rate (bbl/min)</a:t>
            </a:r>
            <a:endParaRPr/>
          </a:p>
          <a:p>
            <a:pPr marL="228600" lvl="0" indent="-228600" algn="l" rtl="0">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Average Treating Pressure (psi)</a:t>
            </a:r>
            <a:endParaRPr/>
          </a:p>
          <a:p>
            <a:pPr marL="228600" lvl="0" indent="-228600" algn="l" rtl="0">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Maximum Treating Rate (bbl/min)</a:t>
            </a:r>
            <a:endParaRPr/>
          </a:p>
          <a:p>
            <a:pPr marL="228600" lvl="0" indent="-228600" algn="l" rtl="0">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Maximum Treating Pressure (psi)</a:t>
            </a:r>
            <a:endParaRPr/>
          </a:p>
          <a:p>
            <a:pPr marL="228600" lvl="0" indent="-228600" algn="l" rtl="0">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Displacement pressure (psi)</a:t>
            </a:r>
            <a:endParaRPr/>
          </a:p>
          <a:p>
            <a:pPr marL="228600" lvl="0" indent="-228600" algn="l" rtl="0">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5 Minute Leakoff Pressure (psi)</a:t>
            </a:r>
            <a:endParaRPr/>
          </a:p>
          <a:p>
            <a:pPr marL="228600" lvl="0" indent="-228600" algn="l" rtl="0">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5 Minute Leakoff Rate (psi/min)</a:t>
            </a:r>
            <a:endParaRPr/>
          </a:p>
          <a:p>
            <a:pPr marL="228600" lvl="0" indent="-228600" algn="l" rtl="0">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10 Minute Leakoff Pressure (psi)</a:t>
            </a:r>
            <a:endParaRPr/>
          </a:p>
          <a:p>
            <a:pPr marL="228600" lvl="0" indent="-228600" algn="l" rtl="0">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10 Minute Leakoff Rate (psi/min)</a:t>
            </a:r>
            <a:endParaRPr/>
          </a:p>
          <a:p>
            <a:pPr marL="228600" lvl="0" indent="-228600" algn="l" rtl="0">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15 Minute Leakoff Pressure (psi)</a:t>
            </a:r>
            <a:endParaRPr/>
          </a:p>
          <a:p>
            <a:pPr marL="228600" lvl="0" indent="-228600" algn="l" rtl="0">
              <a:lnSpc>
                <a:spcPct val="150000"/>
              </a:lnSpc>
              <a:spcBef>
                <a:spcPts val="0"/>
              </a:spcBef>
              <a:spcAft>
                <a:spcPts val="0"/>
              </a:spcAft>
              <a:buClr>
                <a:srgbClr val="000000"/>
              </a:buClr>
              <a:buSzPts val="1300"/>
              <a:buChar char="•"/>
            </a:pPr>
            <a:r>
              <a:rPr lang="en-US" sz="1300">
                <a:solidFill>
                  <a:srgbClr val="000000"/>
                </a:solidFill>
                <a:latin typeface="Calibri"/>
                <a:ea typeface="Calibri"/>
                <a:cs typeface="Calibri"/>
                <a:sym typeface="Calibri"/>
              </a:rPr>
              <a:t>15 Minute Leakoff Rate (psi/min)</a:t>
            </a:r>
            <a:endParaRPr/>
          </a:p>
          <a:p>
            <a:pPr marL="228600" lvl="0" indent="-146050" algn="l" rtl="0">
              <a:lnSpc>
                <a:spcPct val="150000"/>
              </a:lnSpc>
              <a:spcBef>
                <a:spcPts val="0"/>
              </a:spcBef>
              <a:spcAft>
                <a:spcPts val="0"/>
              </a:spcAft>
              <a:buClr>
                <a:schemeClr val="dk1"/>
              </a:buClr>
              <a:buSzPts val="1300"/>
              <a:buNone/>
            </a:pPr>
            <a:endParaRPr sz="1300">
              <a:latin typeface="Times New Roman"/>
              <a:ea typeface="Times New Roman"/>
              <a:cs typeface="Times New Roman"/>
              <a:sym typeface="Times New Roman"/>
            </a:endParaRPr>
          </a:p>
        </p:txBody>
      </p:sp>
      <p:sp>
        <p:nvSpPr>
          <p:cNvPr id="216" name="Google Shape;216;p12"/>
          <p:cNvSpPr txBox="1"/>
          <p:nvPr/>
        </p:nvSpPr>
        <p:spPr>
          <a:xfrm>
            <a:off x="8948461" y="4209409"/>
            <a:ext cx="6174309" cy="3694176"/>
          </a:xfrm>
          <a:prstGeom prst="rect">
            <a:avLst/>
          </a:prstGeom>
          <a:noFill/>
          <a:ln>
            <a:noFill/>
          </a:ln>
        </p:spPr>
        <p:txBody>
          <a:bodyPr spcFirstLastPara="1" wrap="square" lIns="91425" tIns="45700" rIns="91425" bIns="45700" anchor="t" anchorCtr="0">
            <a:normAutofit/>
          </a:bodyPr>
          <a:lstStyle/>
          <a:p>
            <a:pPr marL="0" marR="0" lvl="0" indent="0" algn="l" rtl="0">
              <a:lnSpc>
                <a:spcPct val="17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17" name="Google Shape;217;p12"/>
          <p:cNvSpPr txBox="1"/>
          <p:nvPr/>
        </p:nvSpPr>
        <p:spPr>
          <a:xfrm>
            <a:off x="735592" y="2129838"/>
            <a:ext cx="240803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Formation Features</a:t>
            </a:r>
            <a:endParaRPr sz="1400" b="0" i="0" u="none" strike="noStrike" cap="none">
              <a:solidFill>
                <a:srgbClr val="000000"/>
              </a:solidFill>
              <a:latin typeface="Arial"/>
              <a:ea typeface="Arial"/>
              <a:cs typeface="Arial"/>
              <a:sym typeface="Arial"/>
            </a:endParaRPr>
          </a:p>
        </p:txBody>
      </p:sp>
      <p:sp>
        <p:nvSpPr>
          <p:cNvPr id="218" name="Google Shape;218;p12"/>
          <p:cNvSpPr txBox="1"/>
          <p:nvPr/>
        </p:nvSpPr>
        <p:spPr>
          <a:xfrm>
            <a:off x="4557930" y="2190107"/>
            <a:ext cx="256993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Operational Features</a:t>
            </a:r>
            <a:endParaRPr sz="1400" b="0" i="0" u="none" strike="noStrike" cap="none">
              <a:solidFill>
                <a:srgbClr val="000000"/>
              </a:solidFill>
              <a:latin typeface="Arial"/>
              <a:ea typeface="Arial"/>
              <a:cs typeface="Arial"/>
              <a:sym typeface="Arial"/>
            </a:endParaRPr>
          </a:p>
        </p:txBody>
      </p:sp>
      <p:sp>
        <p:nvSpPr>
          <p:cNvPr id="219" name="Google Shape;219;p12"/>
          <p:cNvSpPr txBox="1"/>
          <p:nvPr/>
        </p:nvSpPr>
        <p:spPr>
          <a:xfrm>
            <a:off x="9533897" y="3639456"/>
            <a:ext cx="19976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Target Features</a:t>
            </a:r>
            <a:endParaRPr sz="1400" b="0" i="0" u="none" strike="noStrike" cap="none">
              <a:solidFill>
                <a:srgbClr val="000000"/>
              </a:solidFill>
              <a:latin typeface="Arial"/>
              <a:ea typeface="Arial"/>
              <a:cs typeface="Arial"/>
              <a:sym typeface="Arial"/>
            </a:endParaRPr>
          </a:p>
        </p:txBody>
      </p:sp>
      <p:sp>
        <p:nvSpPr>
          <p:cNvPr id="220" name="Google Shape;220;p12"/>
          <p:cNvSpPr txBox="1"/>
          <p:nvPr/>
        </p:nvSpPr>
        <p:spPr>
          <a:xfrm>
            <a:off x="3428987" y="2657511"/>
            <a:ext cx="3890253" cy="3657348"/>
          </a:xfrm>
          <a:prstGeom prst="rect">
            <a:avLst/>
          </a:prstGeom>
          <a:noFill/>
          <a:ln>
            <a:noFill/>
          </a:ln>
        </p:spPr>
        <p:txBody>
          <a:bodyPr spcFirstLastPara="1" wrap="square" lIns="91425" tIns="45700" rIns="91425" bIns="45700" anchor="t" anchorCtr="0">
            <a:spAutoFit/>
          </a:bodyPr>
          <a:lstStyle/>
          <a:p>
            <a:pPr marL="228600" marR="0" lvl="0" indent="-228600" algn="l" rtl="0">
              <a:lnSpc>
                <a:spcPct val="150000"/>
              </a:lnSpc>
              <a:spcBef>
                <a:spcPts val="0"/>
              </a:spcBef>
              <a:spcAft>
                <a:spcPts val="0"/>
              </a:spcAft>
              <a:buClr>
                <a:srgbClr val="000000"/>
              </a:buClr>
              <a:buSzPts val="1300"/>
              <a:buFont typeface="Arial"/>
              <a:buChar char="•"/>
            </a:pPr>
            <a:r>
              <a:rPr lang="en-US" sz="1300" b="0" i="0" u="none" strike="noStrike" cap="none">
                <a:solidFill>
                  <a:srgbClr val="000000"/>
                </a:solidFill>
                <a:latin typeface="Calibri"/>
                <a:ea typeface="Calibri"/>
                <a:cs typeface="Calibri"/>
                <a:sym typeface="Calibri"/>
              </a:rPr>
              <a:t>Max Prop Concentration (Ib/gal)</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300"/>
              <a:buFont typeface="Arial"/>
              <a:buChar char="•"/>
            </a:pPr>
            <a:r>
              <a:rPr lang="en-US" sz="1300" b="0" i="0" u="none" strike="noStrike" cap="none">
                <a:solidFill>
                  <a:srgbClr val="000000"/>
                </a:solidFill>
                <a:latin typeface="Calibri"/>
                <a:ea typeface="Calibri"/>
                <a:cs typeface="Calibri"/>
                <a:sym typeface="Calibri"/>
              </a:rPr>
              <a:t>Shut Down ISIP (psi)</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300"/>
              <a:buFont typeface="Arial"/>
              <a:buChar char="•"/>
            </a:pPr>
            <a:r>
              <a:rPr lang="en-US" sz="1300" b="0" i="0" u="none" strike="noStrike" cap="none">
                <a:solidFill>
                  <a:srgbClr val="000000"/>
                </a:solidFill>
                <a:latin typeface="Calibri"/>
                <a:ea typeface="Calibri"/>
                <a:cs typeface="Calibri"/>
                <a:sym typeface="Calibri"/>
              </a:rPr>
              <a:t>Final Frac Gradient (psi/ft)</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300"/>
              <a:buFont typeface="Arial"/>
              <a:buChar char="•"/>
            </a:pPr>
            <a:r>
              <a:rPr lang="en-US" sz="1300" b="0" i="0" u="none" strike="noStrike" cap="none">
                <a:solidFill>
                  <a:srgbClr val="000000"/>
                </a:solidFill>
                <a:latin typeface="Calibri"/>
                <a:ea typeface="Calibri"/>
                <a:cs typeface="Calibri"/>
                <a:sym typeface="Calibri"/>
              </a:rPr>
              <a:t>Slick water (bbls)</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300"/>
              <a:buFont typeface="Arial"/>
              <a:buChar char="•"/>
            </a:pPr>
            <a:r>
              <a:rPr lang="en-US" sz="1300" b="0" i="0" u="none" strike="noStrike" cap="none">
                <a:solidFill>
                  <a:srgbClr val="000000"/>
                </a:solidFill>
                <a:latin typeface="Calibri"/>
                <a:ea typeface="Calibri"/>
                <a:cs typeface="Calibri"/>
                <a:sym typeface="Calibri"/>
              </a:rPr>
              <a:t>Acid volume (7.5% HCL) (gal)</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300"/>
              <a:buFont typeface="Arial"/>
              <a:buChar char="•"/>
            </a:pPr>
            <a:r>
              <a:rPr lang="en-US" sz="1300" b="0" i="0" u="none" strike="noStrike" cap="none">
                <a:solidFill>
                  <a:srgbClr val="000000"/>
                </a:solidFill>
                <a:latin typeface="Calibri"/>
                <a:ea typeface="Calibri"/>
                <a:cs typeface="Calibri"/>
                <a:sym typeface="Calibri"/>
              </a:rPr>
              <a:t>Wireline Pump Down volume (bbls)</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300"/>
              <a:buFont typeface="Arial"/>
              <a:buChar char="•"/>
            </a:pPr>
            <a:r>
              <a:rPr lang="en-US" sz="1300" b="0" i="0" u="none" strike="noStrike" cap="none">
                <a:solidFill>
                  <a:srgbClr val="000000"/>
                </a:solidFill>
                <a:latin typeface="Calibri"/>
                <a:ea typeface="Calibri"/>
                <a:cs typeface="Calibri"/>
                <a:sym typeface="Calibri"/>
              </a:rPr>
              <a:t>Pad volume (bbls)</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300"/>
              <a:buFont typeface="Arial"/>
              <a:buChar char="•"/>
            </a:pPr>
            <a:r>
              <a:rPr lang="en-US" sz="1300" b="0" i="0" u="none" strike="noStrike" cap="none">
                <a:solidFill>
                  <a:srgbClr val="000000"/>
                </a:solidFill>
                <a:latin typeface="Calibri"/>
                <a:ea typeface="Calibri"/>
                <a:cs typeface="Calibri"/>
                <a:sym typeface="Calibri"/>
              </a:rPr>
              <a:t>Proppant volume</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300"/>
              <a:buFont typeface="Arial"/>
              <a:buChar char="•"/>
            </a:pPr>
            <a:r>
              <a:rPr lang="en-US" sz="1300" b="0" i="0" u="none" strike="noStrike" cap="none">
                <a:solidFill>
                  <a:srgbClr val="000000"/>
                </a:solidFill>
                <a:latin typeface="Calibri"/>
                <a:ea typeface="Calibri"/>
                <a:cs typeface="Calibri"/>
                <a:sym typeface="Calibri"/>
              </a:rPr>
              <a:t>Treatment (bbls)</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300"/>
              <a:buFont typeface="Arial"/>
              <a:buChar char="•"/>
            </a:pPr>
            <a:r>
              <a:rPr lang="en-US" sz="1300" b="0" i="0" u="none" strike="noStrike" cap="none">
                <a:solidFill>
                  <a:srgbClr val="000000"/>
                </a:solidFill>
                <a:latin typeface="Calibri"/>
                <a:ea typeface="Calibri"/>
                <a:cs typeface="Calibri"/>
                <a:sym typeface="Calibri"/>
              </a:rPr>
              <a:t>Displacement (bbls)</a:t>
            </a:r>
            <a:endParaRPr sz="1400" b="0" i="0" u="none" strike="noStrike" cap="none">
              <a:solidFill>
                <a:srgbClr val="000000"/>
              </a:solidFill>
              <a:latin typeface="Arial"/>
              <a:ea typeface="Arial"/>
              <a:cs typeface="Arial"/>
              <a:sym typeface="Arial"/>
            </a:endParaRPr>
          </a:p>
          <a:p>
            <a:pPr marL="228600" marR="0" lvl="0" indent="-146050" algn="l" rtl="0">
              <a:lnSpc>
                <a:spcPct val="150000"/>
              </a:lnSpc>
              <a:spcBef>
                <a:spcPts val="0"/>
              </a:spcBef>
              <a:spcAft>
                <a:spcPts val="0"/>
              </a:spcAft>
              <a:buClr>
                <a:schemeClr val="dk1"/>
              </a:buClr>
              <a:buSzPts val="13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1300"/>
              <a:buFont typeface="Arial"/>
              <a:buNone/>
            </a:pPr>
            <a:endParaRPr sz="1300" b="0" i="0" u="none" strike="noStrike" cap="none">
              <a:solidFill>
                <a:schemeClr val="dk1"/>
              </a:solidFill>
              <a:latin typeface="Times New Roman"/>
              <a:ea typeface="Times New Roman"/>
              <a:cs typeface="Times New Roman"/>
              <a:sym typeface="Times New Roman"/>
            </a:endParaRPr>
          </a:p>
        </p:txBody>
      </p:sp>
      <p:sp>
        <p:nvSpPr>
          <p:cNvPr id="221" name="Google Shape;221;p12"/>
          <p:cNvSpPr txBox="1"/>
          <p:nvPr/>
        </p:nvSpPr>
        <p:spPr>
          <a:xfrm>
            <a:off x="9236115" y="3990151"/>
            <a:ext cx="3299495" cy="360291"/>
          </a:xfrm>
          <a:prstGeom prst="rect">
            <a:avLst/>
          </a:prstGeom>
          <a:noFill/>
          <a:ln>
            <a:noFill/>
          </a:ln>
        </p:spPr>
        <p:txBody>
          <a:bodyPr spcFirstLastPara="1" wrap="square" lIns="91425" tIns="45700" rIns="91425" bIns="45700" anchor="t" anchorCtr="0">
            <a:spAutoFit/>
          </a:bodyPr>
          <a:lstStyle/>
          <a:p>
            <a:pPr marL="228600" marR="0" lvl="0" indent="-228600" algn="l" rtl="0">
              <a:lnSpc>
                <a:spcPct val="150000"/>
              </a:lnSpc>
              <a:spcBef>
                <a:spcPts val="0"/>
              </a:spcBef>
              <a:spcAft>
                <a:spcPts val="0"/>
              </a:spcAft>
              <a:buClr>
                <a:srgbClr val="000000"/>
              </a:buClr>
              <a:buSzPts val="1300"/>
              <a:buFont typeface="Arial"/>
              <a:buChar char="•"/>
            </a:pPr>
            <a:r>
              <a:rPr lang="en-US" sz="1300" b="0" i="0" u="none" strike="noStrike" cap="none">
                <a:solidFill>
                  <a:srgbClr val="000000"/>
                </a:solidFill>
                <a:latin typeface="Calibri"/>
                <a:ea typeface="Calibri"/>
                <a:cs typeface="Calibri"/>
                <a:sym typeface="Calibri"/>
              </a:rPr>
              <a:t>Cumulative Production for 2 years</a:t>
            </a:r>
            <a:endParaRPr sz="1300" b="0" i="0" u="none" strike="noStrike" cap="none">
              <a:solidFill>
                <a:schemeClr val="dk1"/>
              </a:solidFill>
              <a:latin typeface="Times New Roman"/>
              <a:ea typeface="Times New Roman"/>
              <a:cs typeface="Times New Roman"/>
              <a:sym typeface="Times New Roman"/>
            </a:endParaRPr>
          </a:p>
        </p:txBody>
      </p:sp>
      <p:sp>
        <p:nvSpPr>
          <p:cNvPr id="222" name="Google Shape;222;p12"/>
          <p:cNvSpPr txBox="1"/>
          <p:nvPr/>
        </p:nvSpPr>
        <p:spPr>
          <a:xfrm>
            <a:off x="7950812" y="5634188"/>
            <a:ext cx="6548720"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Reservoir Pressure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Reservoir Permeability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Reservoir fluid Properties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Bottomhole flowing pressure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Vertical variation of geomechanical parameters </a:t>
            </a:r>
            <a:endParaRPr sz="1400" b="0" i="0" u="none" strike="noStrike" cap="none">
              <a:solidFill>
                <a:srgbClr val="000000"/>
              </a:solidFill>
              <a:latin typeface="Arial"/>
              <a:ea typeface="Arial"/>
              <a:cs typeface="Arial"/>
              <a:sym typeface="Arial"/>
            </a:endParaRPr>
          </a:p>
        </p:txBody>
      </p:sp>
      <p:sp>
        <p:nvSpPr>
          <p:cNvPr id="223" name="Google Shape;223;p12"/>
          <p:cNvSpPr txBox="1"/>
          <p:nvPr/>
        </p:nvSpPr>
        <p:spPr>
          <a:xfrm>
            <a:off x="7950812" y="5234883"/>
            <a:ext cx="378661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Constant Features for all stages</a:t>
            </a:r>
            <a:endParaRPr sz="1400" b="0" i="0" u="none" strike="noStrike" cap="none">
              <a:solidFill>
                <a:srgbClr val="000000"/>
              </a:solidFill>
              <a:latin typeface="Arial"/>
              <a:ea typeface="Arial"/>
              <a:cs typeface="Arial"/>
              <a:sym typeface="Arial"/>
            </a:endParaRPr>
          </a:p>
        </p:txBody>
      </p:sp>
      <p:sp>
        <p:nvSpPr>
          <p:cNvPr id="224" name="Google Shape;224;p12"/>
          <p:cNvSpPr txBox="1"/>
          <p:nvPr/>
        </p:nvSpPr>
        <p:spPr>
          <a:xfrm>
            <a:off x="6142243" y="2657511"/>
            <a:ext cx="2257507" cy="2762038"/>
          </a:xfrm>
          <a:prstGeom prst="rect">
            <a:avLst/>
          </a:prstGeom>
          <a:noFill/>
          <a:ln>
            <a:noFill/>
          </a:ln>
        </p:spPr>
        <p:txBody>
          <a:bodyPr spcFirstLastPara="1" wrap="square" lIns="91425" tIns="45700" rIns="91425" bIns="45700" anchor="t" anchorCtr="0">
            <a:spAutoFit/>
          </a:bodyPr>
          <a:lstStyle/>
          <a:p>
            <a:pPr marL="228600" marR="0" lvl="0" indent="-228600" algn="l" rtl="0">
              <a:lnSpc>
                <a:spcPct val="150000"/>
              </a:lnSpc>
              <a:spcBef>
                <a:spcPts val="0"/>
              </a:spcBef>
              <a:spcAft>
                <a:spcPts val="0"/>
              </a:spcAft>
              <a:buClr>
                <a:srgbClr val="000000"/>
              </a:buClr>
              <a:buSzPts val="1300"/>
              <a:buFont typeface="Arial"/>
              <a:buChar char="•"/>
            </a:pPr>
            <a:r>
              <a:rPr lang="en-US" sz="1300" b="0" i="0" u="none" strike="noStrike" cap="none">
                <a:solidFill>
                  <a:srgbClr val="000000"/>
                </a:solidFill>
                <a:latin typeface="Calibri"/>
                <a:ea typeface="Calibri"/>
                <a:cs typeface="Calibri"/>
                <a:sym typeface="Calibri"/>
              </a:rPr>
              <a:t>(Acid Included) Total (bbls)</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300"/>
              <a:buFont typeface="Arial"/>
              <a:buChar char="•"/>
            </a:pPr>
            <a:r>
              <a:rPr lang="en-US" sz="1300" b="0" i="0" u="none" strike="noStrike" cap="none">
                <a:solidFill>
                  <a:srgbClr val="000000"/>
                </a:solidFill>
                <a:latin typeface="Calibri"/>
                <a:ea typeface="Calibri"/>
                <a:cs typeface="Calibri"/>
                <a:sym typeface="Calibri"/>
              </a:rPr>
              <a:t>Dirty Job Total (bbls)</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300"/>
              <a:buFont typeface="Arial"/>
              <a:buChar char="•"/>
            </a:pPr>
            <a:r>
              <a:rPr lang="en-US" sz="1300" b="0" i="0" u="none" strike="noStrike" cap="none">
                <a:solidFill>
                  <a:srgbClr val="000000"/>
                </a:solidFill>
                <a:latin typeface="Calibri"/>
                <a:ea typeface="Calibri"/>
                <a:cs typeface="Calibri"/>
                <a:sym typeface="Calibri"/>
              </a:rPr>
              <a:t>100 Mesh size volume</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300"/>
              <a:buFont typeface="Arial"/>
              <a:buChar char="•"/>
            </a:pPr>
            <a:r>
              <a:rPr lang="en-US" sz="1300" b="0" i="0" u="none" strike="noStrike" cap="none">
                <a:solidFill>
                  <a:srgbClr val="000000"/>
                </a:solidFill>
                <a:latin typeface="Calibri"/>
                <a:ea typeface="Calibri"/>
                <a:cs typeface="Calibri"/>
                <a:sym typeface="Calibri"/>
              </a:rPr>
              <a:t>40/70 Mesh size volume</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300"/>
              <a:buFont typeface="Arial"/>
              <a:buChar char="•"/>
            </a:pPr>
            <a:r>
              <a:rPr lang="en-US" sz="1300" b="0" i="0" u="none" strike="noStrike" cap="none">
                <a:solidFill>
                  <a:srgbClr val="000000"/>
                </a:solidFill>
                <a:latin typeface="Calibri"/>
                <a:ea typeface="Calibri"/>
                <a:cs typeface="Calibri"/>
                <a:sym typeface="Calibri"/>
              </a:rPr>
              <a:t>Total Proppant (Ibs)</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300"/>
              <a:buFont typeface="Arial"/>
              <a:buChar char="•"/>
            </a:pPr>
            <a:r>
              <a:rPr lang="en-US" sz="1300" b="0" i="0" u="none" strike="noStrike" cap="none">
                <a:solidFill>
                  <a:srgbClr val="000000"/>
                </a:solidFill>
                <a:latin typeface="Calibri"/>
                <a:ea typeface="Calibri"/>
                <a:cs typeface="Calibri"/>
                <a:sym typeface="Calibri"/>
              </a:rPr>
              <a:t>Total Proppant % placed</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300"/>
              <a:buFont typeface="Arial"/>
              <a:buChar char="•"/>
            </a:pPr>
            <a:r>
              <a:rPr lang="en-US" sz="1300" b="0" i="0" u="none" strike="noStrike" cap="none">
                <a:solidFill>
                  <a:srgbClr val="000000"/>
                </a:solidFill>
                <a:latin typeface="Calibri"/>
                <a:ea typeface="Calibri"/>
                <a:cs typeface="Calibri"/>
                <a:sym typeface="Calibri"/>
              </a:rPr>
              <a:t>FR 9800</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300"/>
              <a:buFont typeface="Arial"/>
              <a:buChar char="•"/>
            </a:pPr>
            <a:r>
              <a:rPr lang="en-US" sz="1300" b="0" i="0" u="none" strike="noStrike" cap="none">
                <a:solidFill>
                  <a:srgbClr val="000000"/>
                </a:solidFill>
                <a:latin typeface="Calibri"/>
                <a:ea typeface="Calibri"/>
                <a:cs typeface="Calibri"/>
                <a:sym typeface="Calibri"/>
              </a:rPr>
              <a:t>Biocide add.</a:t>
            </a:r>
            <a:endParaRPr sz="1400" b="0" i="0" u="none" strike="noStrike" cap="none">
              <a:solidFill>
                <a:srgbClr val="000000"/>
              </a:solidFill>
              <a:latin typeface="Arial"/>
              <a:ea typeface="Arial"/>
              <a:cs typeface="Arial"/>
              <a:sym typeface="Arial"/>
            </a:endParaRPr>
          </a:p>
          <a:p>
            <a:pPr marL="228600" marR="0" lvl="0" indent="-228600" algn="l" rtl="0">
              <a:lnSpc>
                <a:spcPct val="150000"/>
              </a:lnSpc>
              <a:spcBef>
                <a:spcPts val="0"/>
              </a:spcBef>
              <a:spcAft>
                <a:spcPts val="0"/>
              </a:spcAft>
              <a:buClr>
                <a:srgbClr val="000000"/>
              </a:buClr>
              <a:buSzPts val="1300"/>
              <a:buFont typeface="Arial"/>
              <a:buChar char="•"/>
            </a:pPr>
            <a:r>
              <a:rPr lang="en-US" sz="1300" b="0" i="0" u="none" strike="noStrike" cap="none">
                <a:solidFill>
                  <a:srgbClr val="000000"/>
                </a:solidFill>
                <a:latin typeface="Calibri"/>
                <a:ea typeface="Calibri"/>
                <a:cs typeface="Calibri"/>
                <a:sym typeface="Calibri"/>
              </a:rPr>
              <a:t>Scale add.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3"/>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a:t>Data Inspection</a:t>
            </a:r>
            <a:endParaRPr/>
          </a:p>
        </p:txBody>
      </p:sp>
      <p:sp>
        <p:nvSpPr>
          <p:cNvPr id="230" name="Google Shape;230;p13"/>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chemeClr val="dk1"/>
              </a:buClr>
              <a:buSzPts val="2400"/>
              <a:buChar char="•"/>
            </a:pPr>
            <a:r>
              <a:rPr lang="en-US"/>
              <a:t>Collected 6 wells data on together we have around 340 stages.</a:t>
            </a:r>
            <a:endParaRPr/>
          </a:p>
          <a:p>
            <a:pPr marL="228600" lvl="0" indent="-228600" algn="l" rtl="0">
              <a:lnSpc>
                <a:spcPct val="110000"/>
              </a:lnSpc>
              <a:spcBef>
                <a:spcPts val="1000"/>
              </a:spcBef>
              <a:spcAft>
                <a:spcPts val="0"/>
              </a:spcAft>
              <a:buClr>
                <a:schemeClr val="dk1"/>
              </a:buClr>
              <a:buSzPts val="2400"/>
              <a:buChar char="•"/>
            </a:pPr>
            <a:r>
              <a:rPr lang="en-US"/>
              <a:t>After Extraction we have 43 columns/features and dropped 9 features.</a:t>
            </a:r>
            <a:endParaRPr/>
          </a:p>
          <a:p>
            <a:pPr marL="228600" lvl="0" indent="-228600" algn="l" rtl="0">
              <a:lnSpc>
                <a:spcPct val="110000"/>
              </a:lnSpc>
              <a:spcBef>
                <a:spcPts val="1000"/>
              </a:spcBef>
              <a:spcAft>
                <a:spcPts val="0"/>
              </a:spcAft>
              <a:buClr>
                <a:schemeClr val="dk1"/>
              </a:buClr>
              <a:buSzPts val="2400"/>
              <a:buChar char="•"/>
            </a:pPr>
            <a:r>
              <a:rPr lang="en-US"/>
              <a:t>Out of 34 features, there are missing values in 18 features for 316 stages/samples.</a:t>
            </a:r>
            <a:endParaRPr/>
          </a:p>
          <a:p>
            <a:pPr marL="228600" lvl="0" indent="-228600" algn="l" rtl="0">
              <a:lnSpc>
                <a:spcPct val="110000"/>
              </a:lnSpc>
              <a:spcBef>
                <a:spcPts val="1000"/>
              </a:spcBef>
              <a:spcAft>
                <a:spcPts val="0"/>
              </a:spcAft>
              <a:buClr>
                <a:schemeClr val="dk1"/>
              </a:buClr>
              <a:buSzPts val="2400"/>
              <a:buChar char="•"/>
            </a:pPr>
            <a:r>
              <a:rPr lang="en-US"/>
              <a:t>After Discussion with MSE, Filled missing values with Backward, Forward Fill, Median, Zero.</a:t>
            </a:r>
            <a:endParaRPr/>
          </a:p>
          <a:p>
            <a:pPr marL="228600" lvl="0" indent="-76200" algn="l" rtl="0">
              <a:lnSpc>
                <a:spcPct val="110000"/>
              </a:lnSpc>
              <a:spcBef>
                <a:spcPts val="1000"/>
              </a:spcBef>
              <a:spcAft>
                <a:spcPts val="0"/>
              </a:spcAft>
              <a:buClr>
                <a:schemeClr val="dk1"/>
              </a:buClr>
              <a:buSzPts val="24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4"/>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en-US"/>
              <a:t>Target Variable Selection/Assigning values to Target Variable</a:t>
            </a:r>
            <a:endParaRPr/>
          </a:p>
        </p:txBody>
      </p:sp>
      <p:sp>
        <p:nvSpPr>
          <p:cNvPr id="236" name="Google Shape;236;p14"/>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chemeClr val="dk1"/>
              </a:buClr>
              <a:buSzPts val="2800"/>
              <a:buChar char="•"/>
            </a:pPr>
            <a:r>
              <a:rPr lang="en-US" sz="2800"/>
              <a:t>Wells production data is recorded for over 2 years on daily basis.</a:t>
            </a:r>
            <a:endParaRPr sz="2800"/>
          </a:p>
          <a:p>
            <a:pPr marL="228600" lvl="0" indent="-228600" algn="l" rtl="0">
              <a:lnSpc>
                <a:spcPct val="110000"/>
              </a:lnSpc>
              <a:spcBef>
                <a:spcPts val="1000"/>
              </a:spcBef>
              <a:spcAft>
                <a:spcPts val="0"/>
              </a:spcAft>
              <a:buClr>
                <a:schemeClr val="dk1"/>
              </a:buClr>
              <a:buSzPts val="2800"/>
              <a:buChar char="•"/>
            </a:pPr>
            <a:r>
              <a:rPr lang="en-US" sz="2800"/>
              <a:t>Gas Production data is recorded for more than 500 days for each well.</a:t>
            </a:r>
            <a:endParaRPr sz="2800"/>
          </a:p>
          <a:p>
            <a:pPr marL="228600" lvl="0" indent="-228600" algn="l" rtl="0">
              <a:lnSpc>
                <a:spcPct val="110000"/>
              </a:lnSpc>
              <a:spcBef>
                <a:spcPts val="1000"/>
              </a:spcBef>
              <a:spcAft>
                <a:spcPts val="0"/>
              </a:spcAft>
              <a:buClr>
                <a:schemeClr val="dk1"/>
              </a:buClr>
              <a:buSzPts val="2800"/>
              <a:buChar char="•"/>
            </a:pPr>
            <a:r>
              <a:rPr lang="en-US" sz="2800"/>
              <a:t>As we have Frac Parameters for each stage, we need to split production over stages of that particular well.</a:t>
            </a:r>
            <a:endParaRPr sz="2800"/>
          </a:p>
          <a:p>
            <a:pPr marL="228600" lvl="0" indent="0" algn="l" rtl="0">
              <a:lnSpc>
                <a:spcPct val="110000"/>
              </a:lnSpc>
              <a:spcBef>
                <a:spcPts val="1000"/>
              </a:spcBef>
              <a:spcAft>
                <a:spcPts val="0"/>
              </a:spcAft>
              <a:buSzPts val="1800"/>
              <a:buNone/>
            </a:pPr>
            <a:endParaRPr sz="2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5"/>
          <p:cNvSpPr txBox="1">
            <a:spLocks noGrp="1"/>
          </p:cNvSpPr>
          <p:nvPr>
            <p:ph type="body" idx="1"/>
          </p:nvPr>
        </p:nvSpPr>
        <p:spPr>
          <a:xfrm>
            <a:off x="1115568" y="2478024"/>
            <a:ext cx="10168200" cy="36942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10000"/>
              </a:lnSpc>
              <a:spcBef>
                <a:spcPts val="1000"/>
              </a:spcBef>
              <a:spcAft>
                <a:spcPts val="0"/>
              </a:spcAft>
              <a:buSzPts val="2600"/>
              <a:buChar char="•"/>
            </a:pPr>
            <a:r>
              <a:rPr lang="en-US" sz="2600"/>
              <a:t>We are running the production for each well and for the total available production, we are generating random points as production for the stage in each well and these values are considered as target variables.</a:t>
            </a:r>
            <a:endParaRPr sz="2600"/>
          </a:p>
          <a:p>
            <a:pPr marL="228600" lvl="0" indent="-228600" algn="l" rtl="0">
              <a:lnSpc>
                <a:spcPct val="110000"/>
              </a:lnSpc>
              <a:spcBef>
                <a:spcPts val="1000"/>
              </a:spcBef>
              <a:spcAft>
                <a:spcPts val="0"/>
              </a:spcAft>
              <a:buSzPts val="2600"/>
              <a:buChar char="•"/>
            </a:pPr>
            <a:r>
              <a:rPr lang="en-US" sz="2600"/>
              <a:t>Due to time frame and limited sources, we used random points generation over the production for the stages in each well.</a:t>
            </a:r>
            <a:endParaRPr sz="2600"/>
          </a:p>
          <a:p>
            <a:pPr marL="228600" lvl="0" indent="-228600" algn="l" rtl="0">
              <a:lnSpc>
                <a:spcPct val="110000"/>
              </a:lnSpc>
              <a:spcBef>
                <a:spcPts val="1000"/>
              </a:spcBef>
              <a:spcAft>
                <a:spcPts val="0"/>
              </a:spcAft>
              <a:buSzPts val="2600"/>
              <a:buChar char="•"/>
            </a:pPr>
            <a:r>
              <a:rPr lang="en-US" sz="2600"/>
              <a:t>We used random split for target variable and splitted production over stages of each well.</a:t>
            </a:r>
            <a:endParaRPr sz="2600"/>
          </a:p>
        </p:txBody>
      </p:sp>
      <p:sp>
        <p:nvSpPr>
          <p:cNvPr id="242" name="Google Shape;242;p15"/>
          <p:cNvSpPr txBox="1"/>
          <p:nvPr/>
        </p:nvSpPr>
        <p:spPr>
          <a:xfrm>
            <a:off x="2833275" y="1423900"/>
            <a:ext cx="8369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5"/>
          <p:cNvSpPr txBox="1"/>
          <p:nvPr/>
        </p:nvSpPr>
        <p:spPr>
          <a:xfrm>
            <a:off x="1235075" y="145300"/>
            <a:ext cx="83691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5"/>
          <p:cNvSpPr txBox="1"/>
          <p:nvPr/>
        </p:nvSpPr>
        <p:spPr>
          <a:xfrm>
            <a:off x="770075" y="276075"/>
            <a:ext cx="107811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chemeClr val="dk1"/>
              </a:buClr>
              <a:buSzPts val="4000"/>
              <a:buFont typeface="Arial"/>
              <a:buNone/>
            </a:pPr>
            <a:r>
              <a:rPr lang="en-US" sz="4000" b="1" i="0" u="none" strike="noStrike" cap="none">
                <a:solidFill>
                  <a:schemeClr val="dk1"/>
                </a:solidFill>
                <a:latin typeface="Arial"/>
                <a:ea typeface="Arial"/>
                <a:cs typeface="Arial"/>
                <a:sym typeface="Arial"/>
              </a:rPr>
              <a:t>Target Variable Selection/Assigning values to Target Variable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6"/>
          <p:cNvSpPr txBox="1">
            <a:spLocks noGrp="1"/>
          </p:cNvSpPr>
          <p:nvPr>
            <p:ph type="title"/>
          </p:nvPr>
        </p:nvSpPr>
        <p:spPr>
          <a:xfrm>
            <a:off x="1115568" y="548640"/>
            <a:ext cx="10168200" cy="1179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111111"/>
              <a:buNone/>
            </a:pPr>
            <a:br>
              <a:rPr lang="en-US" sz="4000" b="1" i="0" u="none" strike="noStrike">
                <a:solidFill>
                  <a:srgbClr val="000000"/>
                </a:solidFill>
                <a:latin typeface="Arial"/>
                <a:ea typeface="Arial"/>
                <a:cs typeface="Arial"/>
                <a:sym typeface="Arial"/>
              </a:rPr>
            </a:br>
            <a:br>
              <a:rPr lang="en-US" sz="4000" b="1" i="0" u="none" strike="noStrike">
                <a:solidFill>
                  <a:srgbClr val="000000"/>
                </a:solidFill>
                <a:latin typeface="Arial"/>
                <a:ea typeface="Arial"/>
                <a:cs typeface="Arial"/>
                <a:sym typeface="Arial"/>
              </a:rPr>
            </a:br>
            <a:r>
              <a:rPr lang="en-US" sz="4000" b="1" i="0" u="none" strike="noStrike">
                <a:solidFill>
                  <a:srgbClr val="000000"/>
                </a:solidFill>
                <a:latin typeface="Arial"/>
                <a:ea typeface="Arial"/>
                <a:cs typeface="Arial"/>
                <a:sym typeface="Arial"/>
              </a:rPr>
              <a:t>Distribution of Production among Stages in a Well using Random Split</a:t>
            </a:r>
            <a:br>
              <a:rPr lang="en-US" b="0"/>
            </a:br>
            <a:br>
              <a:rPr lang="en-US"/>
            </a:br>
            <a:endParaRPr/>
          </a:p>
        </p:txBody>
      </p:sp>
      <p:sp>
        <p:nvSpPr>
          <p:cNvPr id="250" name="Google Shape;250;p16"/>
          <p:cNvSpPr txBox="1">
            <a:spLocks noGrp="1"/>
          </p:cNvSpPr>
          <p:nvPr>
            <p:ph type="body" idx="1"/>
          </p:nvPr>
        </p:nvSpPr>
        <p:spPr>
          <a:xfrm>
            <a:off x="1115568" y="2478024"/>
            <a:ext cx="10168200" cy="36942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1000"/>
              </a:spcBef>
              <a:spcAft>
                <a:spcPts val="0"/>
              </a:spcAft>
              <a:buSzPts val="1800"/>
              <a:buNone/>
            </a:pPr>
            <a:endParaRPr/>
          </a:p>
        </p:txBody>
      </p:sp>
      <p:pic>
        <p:nvPicPr>
          <p:cNvPr id="251" name="Google Shape;251;p16"/>
          <p:cNvPicPr preferRelativeResize="0"/>
          <p:nvPr/>
        </p:nvPicPr>
        <p:blipFill rotWithShape="1">
          <a:blip r:embed="rId3">
            <a:alphaModFix/>
          </a:blip>
          <a:srcRect/>
          <a:stretch/>
        </p:blipFill>
        <p:spPr>
          <a:xfrm>
            <a:off x="261950" y="1917925"/>
            <a:ext cx="11625100" cy="4832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7"/>
          <p:cNvSpPr txBox="1">
            <a:spLocks noGrp="1"/>
          </p:cNvSpPr>
          <p:nvPr>
            <p:ph type="title"/>
          </p:nvPr>
        </p:nvSpPr>
        <p:spPr>
          <a:xfrm>
            <a:off x="1115568" y="548640"/>
            <a:ext cx="10168200" cy="1179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111111"/>
              <a:buNone/>
            </a:pPr>
            <a:br>
              <a:rPr lang="en-US" sz="4000" b="1" i="0" u="none" strike="noStrike">
                <a:solidFill>
                  <a:srgbClr val="000000"/>
                </a:solidFill>
                <a:latin typeface="Arial"/>
                <a:ea typeface="Arial"/>
                <a:cs typeface="Arial"/>
                <a:sym typeface="Arial"/>
              </a:rPr>
            </a:br>
            <a:br>
              <a:rPr lang="en-US" sz="4000" b="1" i="0" u="none" strike="noStrike">
                <a:solidFill>
                  <a:srgbClr val="000000"/>
                </a:solidFill>
                <a:latin typeface="Arial"/>
                <a:ea typeface="Arial"/>
                <a:cs typeface="Arial"/>
                <a:sym typeface="Arial"/>
              </a:rPr>
            </a:br>
            <a:r>
              <a:rPr lang="en-US" sz="4000" b="1" i="0" u="none" strike="noStrike">
                <a:solidFill>
                  <a:srgbClr val="000000"/>
                </a:solidFill>
                <a:latin typeface="Arial"/>
                <a:ea typeface="Arial"/>
                <a:cs typeface="Arial"/>
                <a:sym typeface="Arial"/>
              </a:rPr>
              <a:t>Distribution of Production among Stages in Each Well Using Uniform and Random Split</a:t>
            </a:r>
            <a:br>
              <a:rPr lang="en-US" b="0"/>
            </a:br>
            <a:br>
              <a:rPr lang="en-US" b="0"/>
            </a:br>
            <a:endParaRPr/>
          </a:p>
        </p:txBody>
      </p:sp>
      <p:pic>
        <p:nvPicPr>
          <p:cNvPr id="257" name="Google Shape;257;p17"/>
          <p:cNvPicPr preferRelativeResize="0"/>
          <p:nvPr/>
        </p:nvPicPr>
        <p:blipFill rotWithShape="1">
          <a:blip r:embed="rId3">
            <a:alphaModFix/>
          </a:blip>
          <a:srcRect/>
          <a:stretch/>
        </p:blipFill>
        <p:spPr>
          <a:xfrm>
            <a:off x="6096000" y="2478024"/>
            <a:ext cx="5402044" cy="2825822"/>
          </a:xfrm>
          <a:prstGeom prst="rect">
            <a:avLst/>
          </a:prstGeom>
          <a:noFill/>
          <a:ln>
            <a:noFill/>
          </a:ln>
        </p:spPr>
      </p:pic>
      <p:pic>
        <p:nvPicPr>
          <p:cNvPr id="258" name="Google Shape;258;p17"/>
          <p:cNvPicPr preferRelativeResize="0"/>
          <p:nvPr/>
        </p:nvPicPr>
        <p:blipFill rotWithShape="1">
          <a:blip r:embed="rId4">
            <a:alphaModFix/>
          </a:blip>
          <a:srcRect/>
          <a:stretch/>
        </p:blipFill>
        <p:spPr>
          <a:xfrm>
            <a:off x="693957" y="2478024"/>
            <a:ext cx="5455530" cy="28258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8"/>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a:t>	Dealing Missing Values</a:t>
            </a:r>
            <a:endParaRPr/>
          </a:p>
        </p:txBody>
      </p:sp>
      <p:graphicFrame>
        <p:nvGraphicFramePr>
          <p:cNvPr id="264" name="Google Shape;264;p18"/>
          <p:cNvGraphicFramePr/>
          <p:nvPr/>
        </p:nvGraphicFramePr>
        <p:xfrm>
          <a:off x="1441850" y="2359550"/>
          <a:ext cx="3000000" cy="3000000"/>
        </p:xfrm>
        <a:graphic>
          <a:graphicData uri="http://schemas.openxmlformats.org/drawingml/2006/table">
            <a:tbl>
              <a:tblPr>
                <a:noFill/>
                <a:tableStyleId>{7FE3DFCD-C3BA-489B-BBAC-B0EDE0A22FB3}</a:tableStyleId>
              </a:tblPr>
              <a:tblGrid>
                <a:gridCol w="4898825">
                  <a:extLst>
                    <a:ext uri="{9D8B030D-6E8A-4147-A177-3AD203B41FA5}">
                      <a16:colId xmlns:a16="http://schemas.microsoft.com/office/drawing/2014/main" val="20000"/>
                    </a:ext>
                  </a:extLst>
                </a:gridCol>
                <a:gridCol w="4898825">
                  <a:extLst>
                    <a:ext uri="{9D8B030D-6E8A-4147-A177-3AD203B41FA5}">
                      <a16:colId xmlns:a16="http://schemas.microsoft.com/office/drawing/2014/main" val="20001"/>
                    </a:ext>
                  </a:extLst>
                </a:gridCol>
              </a:tblGrid>
              <a:tr h="412200">
                <a:tc>
                  <a:txBody>
                    <a:bodyPr/>
                    <a:lstStyle/>
                    <a:p>
                      <a:pPr marL="0" marR="0" lvl="0" indent="0" algn="ctr" rtl="0">
                        <a:lnSpc>
                          <a:spcPct val="100000"/>
                        </a:lnSpc>
                        <a:spcBef>
                          <a:spcPts val="0"/>
                        </a:spcBef>
                        <a:spcAft>
                          <a:spcPts val="0"/>
                        </a:spcAft>
                        <a:buClr>
                          <a:srgbClr val="000000"/>
                        </a:buClr>
                        <a:buSzPts val="1500"/>
                        <a:buFont typeface="Arial"/>
                        <a:buNone/>
                      </a:pPr>
                      <a:r>
                        <a:rPr lang="en-US" sz="1500" b="1" u="none" strike="noStrike" cap="none"/>
                        <a:t>   Missing Value Columns</a:t>
                      </a:r>
                      <a:endParaRPr sz="15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1" u="none" strike="noStrike" cap="none"/>
                        <a:t>      	  Technique</a:t>
                      </a:r>
                      <a:endParaRPr sz="1500" b="1" u="none" strike="noStrike" cap="none"/>
                    </a:p>
                  </a:txBody>
                  <a:tcPr marL="91425" marR="91425" marT="91425" marB="91425"/>
                </a:tc>
                <a:extLst>
                  <a:ext uri="{0D108BD9-81ED-4DB2-BD59-A6C34878D82A}">
                    <a16:rowId xmlns:a16="http://schemas.microsoft.com/office/drawing/2014/main" val="10000"/>
                  </a:ext>
                </a:extLst>
              </a:tr>
              <a:tr h="412200">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Breakdown Pressure (psi)</a:t>
                      </a:r>
                      <a:endParaRPr sz="15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 Backward Fill</a:t>
                      </a:r>
                      <a:endParaRPr sz="1500" u="none" strike="noStrike" cap="none"/>
                    </a:p>
                  </a:txBody>
                  <a:tcPr marL="91425" marR="91425" marT="91425" marB="91425"/>
                </a:tc>
                <a:extLst>
                  <a:ext uri="{0D108BD9-81ED-4DB2-BD59-A6C34878D82A}">
                    <a16:rowId xmlns:a16="http://schemas.microsoft.com/office/drawing/2014/main" val="10001"/>
                  </a:ext>
                </a:extLst>
              </a:tr>
              <a:tr h="412200">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Displacement (psi)</a:t>
                      </a:r>
                      <a:endParaRPr sz="15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 Backward Fill</a:t>
                      </a:r>
                      <a:endParaRPr sz="1500" u="none" strike="noStrike" cap="none"/>
                    </a:p>
                  </a:txBody>
                  <a:tcPr marL="91425" marR="91425" marT="91425" marB="91425"/>
                </a:tc>
                <a:extLst>
                  <a:ext uri="{0D108BD9-81ED-4DB2-BD59-A6C34878D82A}">
                    <a16:rowId xmlns:a16="http://schemas.microsoft.com/office/drawing/2014/main" val="10002"/>
                  </a:ext>
                </a:extLst>
              </a:tr>
              <a:tr h="412200">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Wireline Pump Down (bbls)</a:t>
                      </a:r>
                      <a:endParaRPr sz="15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 Backward Fill</a:t>
                      </a:r>
                      <a:endParaRPr sz="1500" u="none" strike="noStrike" cap="none"/>
                    </a:p>
                  </a:txBody>
                  <a:tcPr marL="91425" marR="91425" marT="91425" marB="91425"/>
                </a:tc>
                <a:extLst>
                  <a:ext uri="{0D108BD9-81ED-4DB2-BD59-A6C34878D82A}">
                    <a16:rowId xmlns:a16="http://schemas.microsoft.com/office/drawing/2014/main" val="10003"/>
                  </a:ext>
                </a:extLst>
              </a:tr>
              <a:tr h="412200">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Displacement (bbls)</a:t>
                      </a:r>
                      <a:endParaRPr sz="15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 Backward Fill</a:t>
                      </a:r>
                      <a:endParaRPr sz="1500" u="none" strike="noStrike" cap="none"/>
                    </a:p>
                  </a:txBody>
                  <a:tcPr marL="91425" marR="91425" marT="91425" marB="91425"/>
                </a:tc>
                <a:extLst>
                  <a:ext uri="{0D108BD9-81ED-4DB2-BD59-A6C34878D82A}">
                    <a16:rowId xmlns:a16="http://schemas.microsoft.com/office/drawing/2014/main" val="10004"/>
                  </a:ext>
                </a:extLst>
              </a:tr>
              <a:tr h="412200">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ShutDown ISIP (psi)</a:t>
                      </a:r>
                      <a:endParaRPr sz="15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 Backward Fill</a:t>
                      </a:r>
                      <a:endParaRPr sz="1500" u="none" strike="noStrike" cap="none"/>
                    </a:p>
                  </a:txBody>
                  <a:tcPr marL="91425" marR="91425" marT="91425" marB="91425"/>
                </a:tc>
                <a:extLst>
                  <a:ext uri="{0D108BD9-81ED-4DB2-BD59-A6C34878D82A}">
                    <a16:rowId xmlns:a16="http://schemas.microsoft.com/office/drawing/2014/main" val="10005"/>
                  </a:ext>
                </a:extLst>
              </a:tr>
              <a:tr h="412200">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Final FG (psi/ft)</a:t>
                      </a:r>
                      <a:endParaRPr sz="15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 Filled with Median Values</a:t>
                      </a:r>
                      <a:endParaRPr sz="1500" u="none" strike="noStrike" cap="none"/>
                    </a:p>
                  </a:txBody>
                  <a:tcPr marL="91425" marR="91425" marT="91425" marB="91425"/>
                </a:tc>
                <a:extLst>
                  <a:ext uri="{0D108BD9-81ED-4DB2-BD59-A6C34878D82A}">
                    <a16:rowId xmlns:a16="http://schemas.microsoft.com/office/drawing/2014/main" val="10006"/>
                  </a:ext>
                </a:extLst>
              </a:tr>
              <a:tr h="412200">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(Acid Included) Total (bbls)</a:t>
                      </a:r>
                      <a:endParaRPr sz="15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 Filled with Median Values</a:t>
                      </a:r>
                      <a:endParaRPr sz="1500" u="none" strike="noStrike" cap="none"/>
                    </a:p>
                  </a:txBody>
                  <a:tcPr marL="91425" marR="91425" marT="91425" marB="91425"/>
                </a:tc>
                <a:extLst>
                  <a:ext uri="{0D108BD9-81ED-4DB2-BD59-A6C34878D82A}">
                    <a16:rowId xmlns:a16="http://schemas.microsoft.com/office/drawing/2014/main" val="10007"/>
                  </a:ext>
                </a:extLst>
              </a:tr>
              <a:tr h="412200">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Dirty Job Total (bbls)</a:t>
                      </a:r>
                      <a:endParaRPr sz="15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 Filled with Median Values</a:t>
                      </a:r>
                      <a:endParaRPr sz="1500" u="none" strike="noStrike" cap="none"/>
                    </a:p>
                  </a:txBody>
                  <a:tcPr marL="91425" marR="91425" marT="91425" marB="91425"/>
                </a:tc>
                <a:extLst>
                  <a:ext uri="{0D108BD9-81ED-4DB2-BD59-A6C34878D82A}">
                    <a16:rowId xmlns:a16="http://schemas.microsoft.com/office/drawing/2014/main" val="10008"/>
                  </a:ext>
                </a:extLst>
              </a:tr>
              <a:tr h="412200">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40/70', 'FR 9800'</a:t>
                      </a:r>
                      <a:endParaRPr sz="15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Filled with Zeros</a:t>
                      </a:r>
                      <a:endParaRPr sz="1500" u="none" strike="noStrike" cap="none"/>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9"/>
          <p:cNvSpPr txBox="1">
            <a:spLocks noGrp="1"/>
          </p:cNvSpPr>
          <p:nvPr>
            <p:ph type="title"/>
          </p:nvPr>
        </p:nvSpPr>
        <p:spPr>
          <a:xfrm>
            <a:off x="1115568" y="548640"/>
            <a:ext cx="10168200" cy="1179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a:t>	Dealing Missing Values</a:t>
            </a:r>
            <a:endParaRPr/>
          </a:p>
          <a:p>
            <a:pPr marL="0" lvl="0" indent="0" algn="l" rtl="0">
              <a:lnSpc>
                <a:spcPct val="90000"/>
              </a:lnSpc>
              <a:spcBef>
                <a:spcPts val="0"/>
              </a:spcBef>
              <a:spcAft>
                <a:spcPts val="0"/>
              </a:spcAft>
              <a:buSzPts val="4000"/>
              <a:buNone/>
            </a:pPr>
            <a:endParaRPr/>
          </a:p>
        </p:txBody>
      </p:sp>
      <p:graphicFrame>
        <p:nvGraphicFramePr>
          <p:cNvPr id="270" name="Google Shape;270;p19"/>
          <p:cNvGraphicFramePr/>
          <p:nvPr/>
        </p:nvGraphicFramePr>
        <p:xfrm>
          <a:off x="1301200" y="2294180"/>
          <a:ext cx="3000000" cy="3000000"/>
        </p:xfrm>
        <a:graphic>
          <a:graphicData uri="http://schemas.openxmlformats.org/drawingml/2006/table">
            <a:tbl>
              <a:tblPr>
                <a:noFill/>
                <a:tableStyleId>{7FE3DFCD-C3BA-489B-BBAC-B0EDE0A22FB3}</a:tableStyleId>
              </a:tblPr>
              <a:tblGrid>
                <a:gridCol w="4969150">
                  <a:extLst>
                    <a:ext uri="{9D8B030D-6E8A-4147-A177-3AD203B41FA5}">
                      <a16:colId xmlns:a16="http://schemas.microsoft.com/office/drawing/2014/main" val="20000"/>
                    </a:ext>
                  </a:extLst>
                </a:gridCol>
                <a:gridCol w="4969150">
                  <a:extLst>
                    <a:ext uri="{9D8B030D-6E8A-4147-A177-3AD203B41FA5}">
                      <a16:colId xmlns:a16="http://schemas.microsoft.com/office/drawing/2014/main" val="20001"/>
                    </a:ext>
                  </a:extLst>
                </a:gridCol>
              </a:tblGrid>
              <a:tr h="514250">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   </a:t>
                      </a:r>
                      <a:r>
                        <a:rPr lang="en-US" sz="1500" b="1" u="none" strike="noStrike" cap="none"/>
                        <a:t>Missing Value Columns</a:t>
                      </a:r>
                      <a:endParaRPr sz="15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      </a:t>
                      </a:r>
                      <a:r>
                        <a:rPr lang="en-US" sz="1500" b="1" u="none" strike="noStrike" cap="none"/>
                        <a:t>	  Technique</a:t>
                      </a:r>
                      <a:endParaRPr sz="1500" b="1" u="none" strike="noStrike" cap="none"/>
                    </a:p>
                  </a:txBody>
                  <a:tcPr marL="91425" marR="91425" marT="91425" marB="91425"/>
                </a:tc>
                <a:extLst>
                  <a:ext uri="{0D108BD9-81ED-4DB2-BD59-A6C34878D82A}">
                    <a16:rowId xmlns:a16="http://schemas.microsoft.com/office/drawing/2014/main" val="10000"/>
                  </a:ext>
                </a:extLst>
              </a:tr>
              <a:tr h="514250">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Biocide', 'Scale'</a:t>
                      </a:r>
                      <a:endParaRPr sz="15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Filled with Zeros</a:t>
                      </a:r>
                      <a:endParaRPr sz="1500" u="none" strike="noStrike" cap="none"/>
                    </a:p>
                  </a:txBody>
                  <a:tcPr marL="91425" marR="91425" marT="91425" marB="91425"/>
                </a:tc>
                <a:extLst>
                  <a:ext uri="{0D108BD9-81ED-4DB2-BD59-A6C34878D82A}">
                    <a16:rowId xmlns:a16="http://schemas.microsoft.com/office/drawing/2014/main" val="10001"/>
                  </a:ext>
                </a:extLst>
              </a:tr>
              <a:tr h="514250">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5 Minute Leakoff Pressure (psi)</a:t>
                      </a:r>
                      <a:endParaRPr sz="15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 Filled with Backward and Forward</a:t>
                      </a:r>
                      <a:endParaRPr sz="1500" u="none" strike="noStrike" cap="none"/>
                    </a:p>
                  </a:txBody>
                  <a:tcPr marL="91425" marR="91425" marT="91425" marB="91425"/>
                </a:tc>
                <a:extLst>
                  <a:ext uri="{0D108BD9-81ED-4DB2-BD59-A6C34878D82A}">
                    <a16:rowId xmlns:a16="http://schemas.microsoft.com/office/drawing/2014/main" val="10002"/>
                  </a:ext>
                </a:extLst>
              </a:tr>
              <a:tr h="514250">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5 Minute Leakoff Rate (psi/min)</a:t>
                      </a:r>
                      <a:endParaRPr sz="15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 Filled with Backward and Forward</a:t>
                      </a:r>
                      <a:endParaRPr sz="1500" u="none" strike="noStrike" cap="none"/>
                    </a:p>
                  </a:txBody>
                  <a:tcPr marL="91425" marR="91425" marT="91425" marB="91425"/>
                </a:tc>
                <a:extLst>
                  <a:ext uri="{0D108BD9-81ED-4DB2-BD59-A6C34878D82A}">
                    <a16:rowId xmlns:a16="http://schemas.microsoft.com/office/drawing/2014/main" val="10003"/>
                  </a:ext>
                </a:extLst>
              </a:tr>
              <a:tr h="514250">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10 Minute Leakoff Pressure (psi)</a:t>
                      </a:r>
                      <a:endParaRPr sz="15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 Filled with Backward and Forward</a:t>
                      </a:r>
                      <a:endParaRPr sz="1500" u="none" strike="noStrike" cap="none"/>
                    </a:p>
                  </a:txBody>
                  <a:tcPr marL="91425" marR="91425" marT="91425" marB="91425"/>
                </a:tc>
                <a:extLst>
                  <a:ext uri="{0D108BD9-81ED-4DB2-BD59-A6C34878D82A}">
                    <a16:rowId xmlns:a16="http://schemas.microsoft.com/office/drawing/2014/main" val="10004"/>
                  </a:ext>
                </a:extLst>
              </a:tr>
              <a:tr h="514250">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10 Minute Leakoff Rate (psi/min)</a:t>
                      </a:r>
                      <a:endParaRPr sz="15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 Filled with Backward and Forward</a:t>
                      </a:r>
                      <a:endParaRPr sz="1500" u="none" strike="noStrike" cap="none"/>
                    </a:p>
                  </a:txBody>
                  <a:tcPr marL="91425" marR="91425" marT="91425" marB="91425"/>
                </a:tc>
                <a:extLst>
                  <a:ext uri="{0D108BD9-81ED-4DB2-BD59-A6C34878D82A}">
                    <a16:rowId xmlns:a16="http://schemas.microsoft.com/office/drawing/2014/main" val="10005"/>
                  </a:ext>
                </a:extLst>
              </a:tr>
              <a:tr h="514250">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15 Minute Leakoff Rate (psi/min)</a:t>
                      </a:r>
                      <a:endParaRPr sz="15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 Filled with Backward and Forward</a:t>
                      </a:r>
                      <a:endParaRPr sz="1500" u="none" strike="noStrike" cap="none"/>
                    </a:p>
                  </a:txBody>
                  <a:tcPr marL="91425" marR="91425" marT="91425" marB="91425"/>
                </a:tc>
                <a:extLst>
                  <a:ext uri="{0D108BD9-81ED-4DB2-BD59-A6C34878D82A}">
                    <a16:rowId xmlns:a16="http://schemas.microsoft.com/office/drawing/2014/main" val="10006"/>
                  </a:ext>
                </a:extLst>
              </a:tr>
              <a:tr h="514250">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15 Minute Leakoff Pressure (psi)</a:t>
                      </a:r>
                      <a:endParaRPr sz="15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 Filled with Backward and Forward</a:t>
                      </a:r>
                      <a:endParaRPr sz="1500" u="none" strike="noStrike" cap="none"/>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Problem Definition</a:t>
            </a:r>
            <a:endParaRPr/>
          </a:p>
        </p:txBody>
      </p:sp>
      <p:pic>
        <p:nvPicPr>
          <p:cNvPr id="115" name="Google Shape;115;p2"/>
          <p:cNvPicPr preferRelativeResize="0"/>
          <p:nvPr/>
        </p:nvPicPr>
        <p:blipFill rotWithShape="1">
          <a:blip r:embed="rId3">
            <a:alphaModFix/>
          </a:blip>
          <a:srcRect/>
          <a:stretch/>
        </p:blipFill>
        <p:spPr>
          <a:xfrm>
            <a:off x="5560000" y="2033016"/>
            <a:ext cx="6492442" cy="4824984"/>
          </a:xfrm>
          <a:prstGeom prst="rect">
            <a:avLst/>
          </a:prstGeom>
          <a:noFill/>
          <a:ln>
            <a:noFill/>
          </a:ln>
        </p:spPr>
      </p:pic>
      <p:sp>
        <p:nvSpPr>
          <p:cNvPr id="116" name="Google Shape;116;p2"/>
          <p:cNvSpPr txBox="1"/>
          <p:nvPr/>
        </p:nvSpPr>
        <p:spPr>
          <a:xfrm>
            <a:off x="89550" y="2262325"/>
            <a:ext cx="5559900" cy="4165200"/>
          </a:xfrm>
          <a:prstGeom prst="rect">
            <a:avLst/>
          </a:prstGeom>
          <a:noFill/>
          <a:ln>
            <a:noFill/>
          </a:ln>
        </p:spPr>
        <p:txBody>
          <a:bodyPr spcFirstLastPara="1" wrap="square" lIns="91425" tIns="91425" rIns="91425" bIns="91425" anchor="t" anchorCtr="0">
            <a:spAutoFit/>
          </a:bodyPr>
          <a:lstStyle/>
          <a:p>
            <a:pPr marL="0" marR="0" lvl="0" indent="0" algn="l" rtl="0">
              <a:lnSpc>
                <a:spcPct val="170000"/>
              </a:lnSpc>
              <a:spcBef>
                <a:spcPts val="100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a:t>
            </a:r>
            <a:r>
              <a:rPr lang="en-US" sz="1600" b="0" i="0" u="none" strike="noStrike" cap="none">
                <a:solidFill>
                  <a:schemeClr val="dk1"/>
                </a:solidFill>
                <a:latin typeface="Calibri"/>
                <a:ea typeface="Calibri"/>
                <a:cs typeface="Calibri"/>
                <a:sym typeface="Calibri"/>
              </a:rPr>
              <a:t>Proppant costs can range from $0.8 million to $1.8 million making up 6–25 per cent of well’s total cost.</a:t>
            </a:r>
            <a:endParaRPr sz="1600" b="0" i="0" u="none" strike="noStrike" cap="none">
              <a:solidFill>
                <a:schemeClr val="dk1"/>
              </a:solidFill>
              <a:latin typeface="Calibri"/>
              <a:ea typeface="Calibri"/>
              <a:cs typeface="Calibri"/>
              <a:sym typeface="Calibri"/>
            </a:endParaRPr>
          </a:p>
          <a:p>
            <a:pPr marL="0" marR="0" lvl="0" indent="0" algn="l" rtl="0">
              <a:lnSpc>
                <a:spcPct val="170000"/>
              </a:lnSpc>
              <a:spcBef>
                <a:spcPts val="100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a:t>
            </a:r>
            <a:r>
              <a:rPr lang="en-US" sz="1600" b="0" i="0" u="none" strike="noStrike" cap="none">
                <a:solidFill>
                  <a:schemeClr val="dk1"/>
                </a:solidFill>
                <a:latin typeface="Calibri"/>
                <a:ea typeface="Calibri"/>
                <a:cs typeface="Calibri"/>
                <a:sym typeface="Calibri"/>
              </a:rPr>
              <a:t>Frac fluid costs can range from $0.3 million to $1.2 million making up 5–19 per cent of well’s total cost.</a:t>
            </a:r>
            <a:endParaRPr sz="1600" b="0" i="0" u="none" strike="noStrike" cap="none">
              <a:solidFill>
                <a:schemeClr val="dk1"/>
              </a:solidFill>
              <a:latin typeface="Calibri"/>
              <a:ea typeface="Calibri"/>
              <a:cs typeface="Calibri"/>
              <a:sym typeface="Calibri"/>
            </a:endParaRPr>
          </a:p>
          <a:p>
            <a:pPr marL="0" marR="0" lvl="0" indent="0" algn="l" rtl="0">
              <a:lnSpc>
                <a:spcPct val="170000"/>
              </a:lnSpc>
              <a:spcBef>
                <a:spcPts val="100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a:t>
            </a:r>
            <a:r>
              <a:rPr lang="en-US" sz="1600" b="0" i="0" u="none" strike="noStrike" cap="none">
                <a:solidFill>
                  <a:schemeClr val="dk1"/>
                </a:solidFill>
                <a:latin typeface="Calibri"/>
                <a:ea typeface="Calibri"/>
                <a:cs typeface="Calibri"/>
                <a:sym typeface="Calibri"/>
              </a:rPr>
              <a:t>The total Frac pumping costs for all stages can range from $1.0 million to $2.0 million, making up 14–41 per cent of a well’s total cost.</a:t>
            </a:r>
            <a:endParaRPr sz="1600" b="0" i="0" u="none" strike="noStrike" cap="none">
              <a:solidFill>
                <a:schemeClr val="dk1"/>
              </a:solidFill>
              <a:latin typeface="Calibri"/>
              <a:ea typeface="Calibri"/>
              <a:cs typeface="Calibri"/>
              <a:sym typeface="Calibri"/>
            </a:endParaRPr>
          </a:p>
          <a:p>
            <a:pPr marL="0" marR="0" lvl="0" indent="0" algn="l" rtl="0">
              <a:lnSpc>
                <a:spcPct val="170000"/>
              </a:lnSpc>
              <a:spcBef>
                <a:spcPts val="100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The actual production is ⅓ production estimation of physics based models</a:t>
            </a:r>
            <a:endParaRPr sz="1600" b="0" i="0" u="none" strike="noStrike" cap="none">
              <a:solidFill>
                <a:schemeClr val="dk1"/>
              </a:solidFill>
              <a:latin typeface="Calibri"/>
              <a:ea typeface="Calibri"/>
              <a:cs typeface="Calibri"/>
              <a:sym typeface="Calibri"/>
            </a:endParaRPr>
          </a:p>
        </p:txBody>
      </p:sp>
      <p:sp>
        <p:nvSpPr>
          <p:cNvPr id="117" name="Google Shape;117;p2"/>
          <p:cNvSpPr txBox="1"/>
          <p:nvPr/>
        </p:nvSpPr>
        <p:spPr>
          <a:xfrm>
            <a:off x="965950" y="1764413"/>
            <a:ext cx="100452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7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Optimization of operational hydraulic fracturing parameters costs alot of money</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a:spLocks noGrp="1"/>
          </p:cNvSpPr>
          <p:nvPr>
            <p:ph type="title"/>
          </p:nvPr>
        </p:nvSpPr>
        <p:spPr>
          <a:xfrm>
            <a:off x="1088674" y="207982"/>
            <a:ext cx="10168128" cy="66159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a:t>Correlation Matrix</a:t>
            </a:r>
            <a:endParaRPr/>
          </a:p>
        </p:txBody>
      </p:sp>
      <p:pic>
        <p:nvPicPr>
          <p:cNvPr id="276" name="Google Shape;276;p20"/>
          <p:cNvPicPr preferRelativeResize="0">
            <a:picLocks noGrp="1"/>
          </p:cNvPicPr>
          <p:nvPr>
            <p:ph type="body" idx="1"/>
          </p:nvPr>
        </p:nvPicPr>
        <p:blipFill rotWithShape="1">
          <a:blip r:embed="rId3">
            <a:alphaModFix/>
          </a:blip>
          <a:srcRect/>
          <a:stretch/>
        </p:blipFill>
        <p:spPr>
          <a:xfrm>
            <a:off x="1683684" y="805944"/>
            <a:ext cx="8446434" cy="5844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1"/>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a:t>Feature Engineering</a:t>
            </a:r>
            <a:endParaRPr/>
          </a:p>
        </p:txBody>
      </p:sp>
      <p:sp>
        <p:nvSpPr>
          <p:cNvPr id="282" name="Google Shape;282;p21"/>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10000"/>
              </a:lnSpc>
              <a:spcBef>
                <a:spcPts val="0"/>
              </a:spcBef>
              <a:spcAft>
                <a:spcPts val="0"/>
              </a:spcAft>
              <a:buClr>
                <a:schemeClr val="dk1"/>
              </a:buClr>
              <a:buSzPct val="94898"/>
              <a:buNone/>
            </a:pPr>
            <a:r>
              <a:rPr lang="en-US" sz="2529"/>
              <a:t>According to the correlation matrix, these three features are highly correlated values, as shown below:</a:t>
            </a:r>
            <a:endParaRPr sz="2529"/>
          </a:p>
          <a:p>
            <a:pPr marL="228600" lvl="0" indent="-228619" algn="l" rtl="0">
              <a:lnSpc>
                <a:spcPct val="110000"/>
              </a:lnSpc>
              <a:spcBef>
                <a:spcPts val="1000"/>
              </a:spcBef>
              <a:spcAft>
                <a:spcPts val="0"/>
              </a:spcAft>
              <a:buClr>
                <a:schemeClr val="dk1"/>
              </a:buClr>
              <a:buSzPct val="100000"/>
              <a:buChar char="•"/>
            </a:pPr>
            <a:r>
              <a:rPr lang="en-US" sz="2529"/>
              <a:t>Shutdown ISIP (psi) and Final FG (psi/fft) </a:t>
            </a:r>
            <a:endParaRPr sz="2529"/>
          </a:p>
          <a:p>
            <a:pPr marL="228600" lvl="0" indent="-228619" algn="l" rtl="0">
              <a:lnSpc>
                <a:spcPct val="110000"/>
              </a:lnSpc>
              <a:spcBef>
                <a:spcPts val="1000"/>
              </a:spcBef>
              <a:spcAft>
                <a:spcPts val="0"/>
              </a:spcAft>
              <a:buClr>
                <a:schemeClr val="dk1"/>
              </a:buClr>
              <a:buSzPct val="100000"/>
              <a:buChar char="•"/>
            </a:pPr>
            <a:r>
              <a:rPr lang="en-US" sz="2529"/>
              <a:t>Shutdown ISIP (psi) and  Total Acid Included (bbls)</a:t>
            </a:r>
            <a:endParaRPr sz="2529"/>
          </a:p>
          <a:p>
            <a:pPr marL="228600" lvl="0" indent="-228619" algn="l" rtl="0">
              <a:lnSpc>
                <a:spcPct val="110000"/>
              </a:lnSpc>
              <a:spcBef>
                <a:spcPts val="1000"/>
              </a:spcBef>
              <a:spcAft>
                <a:spcPts val="0"/>
              </a:spcAft>
              <a:buClr>
                <a:schemeClr val="dk1"/>
              </a:buClr>
              <a:buSzPct val="100000"/>
              <a:buChar char="•"/>
            </a:pPr>
            <a:r>
              <a:rPr lang="en-US" sz="2529"/>
              <a:t>Treatment (bbls) and Total Acid Included (bbls)</a:t>
            </a:r>
            <a:endParaRPr sz="2529"/>
          </a:p>
          <a:p>
            <a:pPr marL="228600" lvl="0" indent="-228619" algn="l" rtl="0">
              <a:lnSpc>
                <a:spcPct val="110000"/>
              </a:lnSpc>
              <a:spcBef>
                <a:spcPts val="1000"/>
              </a:spcBef>
              <a:spcAft>
                <a:spcPts val="0"/>
              </a:spcAft>
              <a:buClr>
                <a:schemeClr val="dk1"/>
              </a:buClr>
              <a:buSzPct val="100000"/>
              <a:buChar char="•"/>
            </a:pPr>
            <a:r>
              <a:rPr lang="en-US" sz="2529"/>
              <a:t>Treatment (bbls) and Dirty Job Total (bbls)</a:t>
            </a:r>
            <a:endParaRPr sz="2529"/>
          </a:p>
          <a:p>
            <a:pPr marL="228600" lvl="0" indent="-228619" algn="l" rtl="0">
              <a:lnSpc>
                <a:spcPct val="110000"/>
              </a:lnSpc>
              <a:spcBef>
                <a:spcPts val="1000"/>
              </a:spcBef>
              <a:spcAft>
                <a:spcPts val="0"/>
              </a:spcAft>
              <a:buClr>
                <a:schemeClr val="dk1"/>
              </a:buClr>
              <a:buSzPct val="100000"/>
              <a:buChar char="•"/>
            </a:pPr>
            <a:r>
              <a:rPr lang="en-US" sz="2529"/>
              <a:t>Slickwater (bbls) and Total Acid Included (bbls)</a:t>
            </a:r>
            <a:endParaRPr sz="2529"/>
          </a:p>
          <a:p>
            <a:pPr marL="228600" lvl="0" indent="-228619" algn="l" rtl="0">
              <a:lnSpc>
                <a:spcPct val="110000"/>
              </a:lnSpc>
              <a:spcBef>
                <a:spcPts val="1000"/>
              </a:spcBef>
              <a:spcAft>
                <a:spcPts val="0"/>
              </a:spcAft>
              <a:buClr>
                <a:schemeClr val="dk1"/>
              </a:buClr>
              <a:buSzPct val="100000"/>
              <a:buChar char="•"/>
            </a:pPr>
            <a:r>
              <a:rPr lang="en-US" sz="2529"/>
              <a:t>Slickwater (bbls) and Dirty Job Total (bbls)</a:t>
            </a:r>
            <a:endParaRPr sz="2529"/>
          </a:p>
          <a:p>
            <a:pPr marL="0" lvl="0" indent="0" algn="l" rtl="0">
              <a:lnSpc>
                <a:spcPct val="110000"/>
              </a:lnSpc>
              <a:spcBef>
                <a:spcPts val="1000"/>
              </a:spcBef>
              <a:spcAft>
                <a:spcPts val="0"/>
              </a:spcAft>
              <a:buClr>
                <a:schemeClr val="dk1"/>
              </a:buClr>
              <a:buSzPct val="94898"/>
              <a:buNone/>
            </a:pPr>
            <a:r>
              <a:rPr lang="en-US" sz="2529"/>
              <a:t>Because the aforementioned features were highly related, we dropped Shutdown ISIP Acid Included Total, Dirty Job to obtain a stable regression model.</a:t>
            </a:r>
            <a:endParaRPr sz="2529"/>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2"/>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ML Modelling</a:t>
            </a:r>
            <a:endParaRPr/>
          </a:p>
        </p:txBody>
      </p:sp>
      <p:sp>
        <p:nvSpPr>
          <p:cNvPr id="288" name="Google Shape;288;p22"/>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110000"/>
              </a:lnSpc>
              <a:spcBef>
                <a:spcPts val="0"/>
              </a:spcBef>
              <a:spcAft>
                <a:spcPts val="0"/>
              </a:spcAft>
              <a:buClr>
                <a:schemeClr val="dk1"/>
              </a:buClr>
              <a:buSzPct val="100000"/>
              <a:buNone/>
            </a:pPr>
            <a:r>
              <a:rPr lang="en-US" sz="2900"/>
              <a:t>These are the following models, which we have used:</a:t>
            </a:r>
            <a:endParaRPr/>
          </a:p>
          <a:p>
            <a:pPr marL="228600" lvl="0" indent="-228600" algn="l" rtl="0">
              <a:lnSpc>
                <a:spcPct val="110000"/>
              </a:lnSpc>
              <a:spcBef>
                <a:spcPts val="1000"/>
              </a:spcBef>
              <a:spcAft>
                <a:spcPts val="0"/>
              </a:spcAft>
              <a:buClr>
                <a:schemeClr val="dk1"/>
              </a:buClr>
              <a:buSzPct val="100000"/>
              <a:buChar char="•"/>
            </a:pPr>
            <a:r>
              <a:rPr lang="en-US"/>
              <a:t>Linear Regression</a:t>
            </a:r>
            <a:endParaRPr/>
          </a:p>
          <a:p>
            <a:pPr marL="228600" lvl="0" indent="-228600" algn="l" rtl="0">
              <a:lnSpc>
                <a:spcPct val="110000"/>
              </a:lnSpc>
              <a:spcBef>
                <a:spcPts val="1000"/>
              </a:spcBef>
              <a:spcAft>
                <a:spcPts val="0"/>
              </a:spcAft>
              <a:buClr>
                <a:schemeClr val="dk1"/>
              </a:buClr>
              <a:buSzPct val="100000"/>
              <a:buChar char="•"/>
            </a:pPr>
            <a:r>
              <a:rPr lang="en-US"/>
              <a:t>Lasso Regression</a:t>
            </a:r>
            <a:endParaRPr/>
          </a:p>
          <a:p>
            <a:pPr marL="228600" lvl="0" indent="-228600" algn="l" rtl="0">
              <a:lnSpc>
                <a:spcPct val="110000"/>
              </a:lnSpc>
              <a:spcBef>
                <a:spcPts val="1000"/>
              </a:spcBef>
              <a:spcAft>
                <a:spcPts val="0"/>
              </a:spcAft>
              <a:buClr>
                <a:schemeClr val="dk1"/>
              </a:buClr>
              <a:buSzPct val="100000"/>
              <a:buChar char="•"/>
            </a:pPr>
            <a:r>
              <a:rPr lang="en-US"/>
              <a:t>Ridge Regression</a:t>
            </a:r>
            <a:endParaRPr/>
          </a:p>
          <a:p>
            <a:pPr marL="228600" lvl="0" indent="-228600" algn="l" rtl="0">
              <a:lnSpc>
                <a:spcPct val="110000"/>
              </a:lnSpc>
              <a:spcBef>
                <a:spcPts val="1000"/>
              </a:spcBef>
              <a:spcAft>
                <a:spcPts val="0"/>
              </a:spcAft>
              <a:buClr>
                <a:schemeClr val="dk1"/>
              </a:buClr>
              <a:buSzPct val="100000"/>
              <a:buChar char="•"/>
            </a:pPr>
            <a:r>
              <a:rPr lang="en-US"/>
              <a:t>Support Vector Regression (SVR)</a:t>
            </a:r>
            <a:endParaRPr/>
          </a:p>
          <a:p>
            <a:pPr marL="228600" lvl="0" indent="-228600" algn="l" rtl="0">
              <a:lnSpc>
                <a:spcPct val="110000"/>
              </a:lnSpc>
              <a:spcBef>
                <a:spcPts val="1000"/>
              </a:spcBef>
              <a:spcAft>
                <a:spcPts val="0"/>
              </a:spcAft>
              <a:buClr>
                <a:schemeClr val="dk1"/>
              </a:buClr>
              <a:buSzPct val="100000"/>
              <a:buChar char="•"/>
            </a:pPr>
            <a:r>
              <a:rPr lang="en-US"/>
              <a:t>Decision Trees</a:t>
            </a:r>
            <a:endParaRPr/>
          </a:p>
          <a:p>
            <a:pPr marL="228600" lvl="0" indent="-228600" algn="l" rtl="0">
              <a:lnSpc>
                <a:spcPct val="110000"/>
              </a:lnSpc>
              <a:spcBef>
                <a:spcPts val="1000"/>
              </a:spcBef>
              <a:spcAft>
                <a:spcPts val="0"/>
              </a:spcAft>
              <a:buClr>
                <a:schemeClr val="dk1"/>
              </a:buClr>
              <a:buSzPct val="100000"/>
              <a:buChar char="•"/>
            </a:pPr>
            <a:r>
              <a:rPr lang="en-US"/>
              <a:t>Random Forest</a:t>
            </a:r>
            <a:endParaRPr/>
          </a:p>
          <a:p>
            <a:pPr marL="228600" lvl="0" indent="-228600" algn="l" rtl="0">
              <a:lnSpc>
                <a:spcPct val="110000"/>
              </a:lnSpc>
              <a:spcBef>
                <a:spcPts val="1000"/>
              </a:spcBef>
              <a:spcAft>
                <a:spcPts val="0"/>
              </a:spcAft>
              <a:buClr>
                <a:schemeClr val="dk1"/>
              </a:buClr>
              <a:buSzPct val="100000"/>
              <a:buChar char="•"/>
            </a:pPr>
            <a:r>
              <a:rPr lang="en-US"/>
              <a:t>KNN</a:t>
            </a:r>
            <a:endParaRPr/>
          </a:p>
          <a:p>
            <a:pPr marL="228600" lvl="0" indent="-228600" algn="l" rtl="0">
              <a:lnSpc>
                <a:spcPct val="110000"/>
              </a:lnSpc>
              <a:spcBef>
                <a:spcPts val="1000"/>
              </a:spcBef>
              <a:spcAft>
                <a:spcPts val="0"/>
              </a:spcAft>
              <a:buClr>
                <a:schemeClr val="dk1"/>
              </a:buClr>
              <a:buSzPct val="100000"/>
              <a:buChar char="•"/>
            </a:pPr>
            <a:r>
              <a:rPr lang="en-US"/>
              <a:t>Extra Trees</a:t>
            </a:r>
            <a:endParaRPr/>
          </a:p>
          <a:p>
            <a:pPr marL="228600" lvl="0" indent="-228600" algn="l" rtl="0">
              <a:lnSpc>
                <a:spcPct val="110000"/>
              </a:lnSpc>
              <a:spcBef>
                <a:spcPts val="1000"/>
              </a:spcBef>
              <a:spcAft>
                <a:spcPts val="0"/>
              </a:spcAft>
              <a:buClr>
                <a:schemeClr val="dk1"/>
              </a:buClr>
              <a:buSzPct val="100000"/>
              <a:buChar char="•"/>
            </a:pPr>
            <a:r>
              <a:rPr lang="en-US"/>
              <a:t>AdaBoost</a:t>
            </a:r>
            <a:endParaRPr/>
          </a:p>
          <a:p>
            <a:pPr marL="228600" lvl="0" indent="-228600" algn="l" rtl="0">
              <a:lnSpc>
                <a:spcPct val="110000"/>
              </a:lnSpc>
              <a:spcBef>
                <a:spcPts val="1000"/>
              </a:spcBef>
              <a:spcAft>
                <a:spcPts val="0"/>
              </a:spcAft>
              <a:buClr>
                <a:schemeClr val="dk1"/>
              </a:buClr>
              <a:buSzPct val="100000"/>
              <a:buChar char="•"/>
            </a:pPr>
            <a:r>
              <a:rPr lang="en-US"/>
              <a:t>LightGBM</a:t>
            </a:r>
            <a:endParaRPr/>
          </a:p>
          <a:p>
            <a:pPr marL="228600" lvl="0" indent="-228600" algn="l" rtl="0">
              <a:lnSpc>
                <a:spcPct val="110000"/>
              </a:lnSpc>
              <a:spcBef>
                <a:spcPts val="1000"/>
              </a:spcBef>
              <a:spcAft>
                <a:spcPts val="0"/>
              </a:spcAft>
              <a:buClr>
                <a:schemeClr val="dk1"/>
              </a:buClr>
              <a:buSzPct val="100000"/>
              <a:buChar char="•"/>
            </a:pPr>
            <a:r>
              <a:rPr lang="en-US"/>
              <a:t>CATBOOST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3"/>
          <p:cNvSpPr txBox="1">
            <a:spLocks noGrp="1"/>
          </p:cNvSpPr>
          <p:nvPr>
            <p:ph type="title"/>
          </p:nvPr>
        </p:nvSpPr>
        <p:spPr>
          <a:xfrm>
            <a:off x="1115575" y="548648"/>
            <a:ext cx="10168200" cy="918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Model Evaluation</a:t>
            </a:r>
            <a:endParaRPr/>
          </a:p>
        </p:txBody>
      </p:sp>
      <p:graphicFrame>
        <p:nvGraphicFramePr>
          <p:cNvPr id="294" name="Google Shape;294;p23"/>
          <p:cNvGraphicFramePr/>
          <p:nvPr/>
        </p:nvGraphicFramePr>
        <p:xfrm>
          <a:off x="982100" y="2208120"/>
          <a:ext cx="3000000" cy="3000000"/>
        </p:xfrm>
        <a:graphic>
          <a:graphicData uri="http://schemas.openxmlformats.org/drawingml/2006/table">
            <a:tbl>
              <a:tblPr>
                <a:noFill/>
                <a:tableStyleId>{7FE3DFCD-C3BA-489B-BBAC-B0EDE0A22FB3}</a:tableStyleId>
              </a:tblPr>
              <a:tblGrid>
                <a:gridCol w="2575400">
                  <a:extLst>
                    <a:ext uri="{9D8B030D-6E8A-4147-A177-3AD203B41FA5}">
                      <a16:colId xmlns:a16="http://schemas.microsoft.com/office/drawing/2014/main" val="20000"/>
                    </a:ext>
                  </a:extLst>
                </a:gridCol>
                <a:gridCol w="2575400">
                  <a:extLst>
                    <a:ext uri="{9D8B030D-6E8A-4147-A177-3AD203B41FA5}">
                      <a16:colId xmlns:a16="http://schemas.microsoft.com/office/drawing/2014/main" val="20001"/>
                    </a:ext>
                  </a:extLst>
                </a:gridCol>
                <a:gridCol w="2575400">
                  <a:extLst>
                    <a:ext uri="{9D8B030D-6E8A-4147-A177-3AD203B41FA5}">
                      <a16:colId xmlns:a16="http://schemas.microsoft.com/office/drawing/2014/main" val="20002"/>
                    </a:ext>
                  </a:extLst>
                </a:gridCol>
                <a:gridCol w="2575400">
                  <a:extLst>
                    <a:ext uri="{9D8B030D-6E8A-4147-A177-3AD203B41FA5}">
                      <a16:colId xmlns:a16="http://schemas.microsoft.com/office/drawing/2014/main" val="20003"/>
                    </a:ext>
                  </a:extLst>
                </a:gridCol>
              </a:tblGrid>
              <a:tr h="3689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ML Model</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R2</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MAE</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RMSE</a:t>
                      </a:r>
                      <a:endParaRPr sz="1400" b="1" u="none" strike="noStrike" cap="none"/>
                    </a:p>
                  </a:txBody>
                  <a:tcPr marL="91425" marR="91425" marT="91425" marB="91425"/>
                </a:tc>
                <a:extLst>
                  <a:ext uri="{0D108BD9-81ED-4DB2-BD59-A6C34878D82A}">
                    <a16:rowId xmlns:a16="http://schemas.microsoft.com/office/drawing/2014/main" val="10000"/>
                  </a:ext>
                </a:extLst>
              </a:tr>
              <a:tr h="3689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Linear Regression</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-0.061537</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619.25</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1164.54</a:t>
                      </a:r>
                      <a:endParaRPr sz="1400" b="1" u="none" strike="noStrike" cap="none"/>
                    </a:p>
                  </a:txBody>
                  <a:tcPr marL="91425" marR="91425" marT="91425" marB="91425"/>
                </a:tc>
                <a:extLst>
                  <a:ext uri="{0D108BD9-81ED-4DB2-BD59-A6C34878D82A}">
                    <a16:rowId xmlns:a16="http://schemas.microsoft.com/office/drawing/2014/main" val="10001"/>
                  </a:ext>
                </a:extLst>
              </a:tr>
              <a:tr h="3689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Lasso Regression</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0.0001</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613.18</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1129.19</a:t>
                      </a:r>
                      <a:endParaRPr sz="1400" b="1" u="none" strike="noStrike" cap="none"/>
                    </a:p>
                  </a:txBody>
                  <a:tcPr marL="91425" marR="91425" marT="91425" marB="91425"/>
                </a:tc>
                <a:extLst>
                  <a:ext uri="{0D108BD9-81ED-4DB2-BD59-A6C34878D82A}">
                    <a16:rowId xmlns:a16="http://schemas.microsoft.com/office/drawing/2014/main" val="10002"/>
                  </a:ext>
                </a:extLst>
              </a:tr>
              <a:tr h="3689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Ridge Regression</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-0.043</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675.18</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1154.34</a:t>
                      </a:r>
                      <a:endParaRPr sz="1400" b="1" u="none" strike="noStrike" cap="none"/>
                    </a:p>
                  </a:txBody>
                  <a:tcPr marL="91425" marR="91425" marT="91425" marB="91425"/>
                </a:tc>
                <a:extLst>
                  <a:ext uri="{0D108BD9-81ED-4DB2-BD59-A6C34878D82A}">
                    <a16:rowId xmlns:a16="http://schemas.microsoft.com/office/drawing/2014/main" val="10003"/>
                  </a:ext>
                </a:extLst>
              </a:tr>
              <a:tr h="3689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SVR</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0.526</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578.84</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777.88</a:t>
                      </a:r>
                      <a:endParaRPr sz="1400" b="1" u="none" strike="noStrike" cap="none"/>
                    </a:p>
                  </a:txBody>
                  <a:tcPr marL="91425" marR="91425" marT="91425" marB="91425"/>
                </a:tc>
                <a:extLst>
                  <a:ext uri="{0D108BD9-81ED-4DB2-BD59-A6C34878D82A}">
                    <a16:rowId xmlns:a16="http://schemas.microsoft.com/office/drawing/2014/main" val="10004"/>
                  </a:ext>
                </a:extLst>
              </a:tr>
              <a:tr h="3689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Decision Tree</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0.915</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182.04</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327.84</a:t>
                      </a:r>
                      <a:endParaRPr sz="1400" b="1" u="none" strike="noStrike" cap="none"/>
                    </a:p>
                  </a:txBody>
                  <a:tcPr marL="91425" marR="91425" marT="91425" marB="91425"/>
                </a:tc>
                <a:extLst>
                  <a:ext uri="{0D108BD9-81ED-4DB2-BD59-A6C34878D82A}">
                    <a16:rowId xmlns:a16="http://schemas.microsoft.com/office/drawing/2014/main" val="10005"/>
                  </a:ext>
                </a:extLst>
              </a:tr>
              <a:tr h="3689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Random Forest</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0.953</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136.25</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244.01</a:t>
                      </a:r>
                      <a:endParaRPr sz="1400" b="1" u="none" strike="noStrike" cap="none"/>
                    </a:p>
                  </a:txBody>
                  <a:tcPr marL="91425" marR="91425" marT="91425" marB="91425"/>
                </a:tc>
                <a:extLst>
                  <a:ext uri="{0D108BD9-81ED-4DB2-BD59-A6C34878D82A}">
                    <a16:rowId xmlns:a16="http://schemas.microsoft.com/office/drawing/2014/main" val="10006"/>
                  </a:ext>
                </a:extLst>
              </a:tr>
              <a:tr h="3689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KNN</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0.574</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535.31</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737.30</a:t>
                      </a:r>
                      <a:endParaRPr sz="1400" b="1" u="none" strike="noStrike" cap="none"/>
                    </a:p>
                  </a:txBody>
                  <a:tcPr marL="91425" marR="91425" marT="91425" marB="91425"/>
                </a:tc>
                <a:extLst>
                  <a:ext uri="{0D108BD9-81ED-4DB2-BD59-A6C34878D82A}">
                    <a16:rowId xmlns:a16="http://schemas.microsoft.com/office/drawing/2014/main" val="10007"/>
                  </a:ext>
                </a:extLst>
              </a:tr>
              <a:tr h="3689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Extra Trees</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0.952</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157.49</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247.43</a:t>
                      </a:r>
                      <a:endParaRPr sz="1400" b="1" u="none" strike="noStrike" cap="none"/>
                    </a:p>
                  </a:txBody>
                  <a:tcPr marL="91425" marR="91425" marT="91425" marB="91425"/>
                </a:tc>
                <a:extLst>
                  <a:ext uri="{0D108BD9-81ED-4DB2-BD59-A6C34878D82A}">
                    <a16:rowId xmlns:a16="http://schemas.microsoft.com/office/drawing/2014/main" val="10008"/>
                  </a:ext>
                </a:extLst>
              </a:tr>
              <a:tr h="3689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AdaBoost</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0.854</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325.75</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430.62</a:t>
                      </a:r>
                      <a:endParaRPr sz="1400" b="1" u="none" strike="noStrike" cap="none"/>
                    </a:p>
                  </a:txBody>
                  <a:tcPr marL="91425" marR="91425" marT="91425" marB="91425"/>
                </a:tc>
                <a:extLst>
                  <a:ext uri="{0D108BD9-81ED-4DB2-BD59-A6C34878D82A}">
                    <a16:rowId xmlns:a16="http://schemas.microsoft.com/office/drawing/2014/main" val="10009"/>
                  </a:ext>
                </a:extLst>
              </a:tr>
              <a:tr h="3689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LightGBM</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0.951</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165.24</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248.97</a:t>
                      </a:r>
                      <a:endParaRPr sz="1400" b="1" u="none" strike="noStrike" cap="none"/>
                    </a:p>
                  </a:txBody>
                  <a:tcPr marL="91425" marR="91425" marT="91425" marB="91425"/>
                </a:tc>
                <a:extLst>
                  <a:ext uri="{0D108BD9-81ED-4DB2-BD59-A6C34878D82A}">
                    <a16:rowId xmlns:a16="http://schemas.microsoft.com/office/drawing/2014/main" val="10010"/>
                  </a:ext>
                </a:extLst>
              </a:tr>
              <a:tr h="3689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CATBOOST</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0.958</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146.76</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230.24</a:t>
                      </a:r>
                      <a:endParaRPr sz="1400" b="1" u="none" strike="noStrike" cap="none"/>
                    </a:p>
                  </a:txBody>
                  <a:tcPr marL="91425" marR="91425" marT="91425" marB="91425"/>
                </a:tc>
                <a:extLst>
                  <a:ext uri="{0D108BD9-81ED-4DB2-BD59-A6C34878D82A}">
                    <a16:rowId xmlns:a16="http://schemas.microsoft.com/office/drawing/2014/main" val="1001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4"/>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Model Evaluation &amp; Metrics</a:t>
            </a:r>
            <a:endParaRPr/>
          </a:p>
        </p:txBody>
      </p:sp>
      <p:sp>
        <p:nvSpPr>
          <p:cNvPr id="300" name="Google Shape;300;p24"/>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10000"/>
              </a:lnSpc>
              <a:spcBef>
                <a:spcPts val="0"/>
              </a:spcBef>
              <a:spcAft>
                <a:spcPts val="0"/>
              </a:spcAft>
              <a:buSzPts val="2400"/>
              <a:buChar char="•"/>
            </a:pPr>
            <a:r>
              <a:rPr lang="en-US"/>
              <a:t>R2 ,Mean Absolute Error(MAE),Root Mean Squared Error(RMSE) are considered as metrics for Model evaluation in Regression.These metrics indicate the deviation of predicted values from actual values.</a:t>
            </a:r>
            <a:endParaRPr/>
          </a:p>
          <a:p>
            <a:pPr marL="228600" lvl="0" indent="-228600" algn="l" rtl="0">
              <a:lnSpc>
                <a:spcPct val="110000"/>
              </a:lnSpc>
              <a:spcBef>
                <a:spcPts val="0"/>
              </a:spcBef>
              <a:spcAft>
                <a:spcPts val="0"/>
              </a:spcAft>
              <a:buSzPts val="1800"/>
              <a:buChar char="•"/>
            </a:pPr>
            <a:r>
              <a:rPr lang="en-US"/>
              <a:t>R2 explains to what extent the variance of one variable explains the variance of 2nd variable</a:t>
            </a:r>
            <a:endParaRPr/>
          </a:p>
          <a:p>
            <a:pPr marL="228600" lvl="0" indent="-228600" algn="l" rtl="0">
              <a:lnSpc>
                <a:spcPct val="110000"/>
              </a:lnSpc>
              <a:spcBef>
                <a:spcPts val="0"/>
              </a:spcBef>
              <a:spcAft>
                <a:spcPts val="0"/>
              </a:spcAft>
              <a:buSzPts val="1800"/>
              <a:buChar char="•"/>
            </a:pPr>
            <a:r>
              <a:rPr lang="en-US"/>
              <a:t>Mean absolute error is the difference between actual and predicted estimates.</a:t>
            </a:r>
            <a:endParaRPr/>
          </a:p>
          <a:p>
            <a:pPr marL="228600" lvl="0" indent="-228600" algn="l" rtl="0">
              <a:lnSpc>
                <a:spcPct val="110000"/>
              </a:lnSpc>
              <a:spcBef>
                <a:spcPts val="0"/>
              </a:spcBef>
              <a:spcAft>
                <a:spcPts val="0"/>
              </a:spcAft>
              <a:buSzPts val="1800"/>
              <a:buChar char="•"/>
            </a:pPr>
            <a:r>
              <a:rPr lang="en-US"/>
              <a:t>RMSE is the square root of squared difference of actual and predicted values.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5"/>
          <p:cNvSpPr txBox="1">
            <a:spLocks noGrp="1"/>
          </p:cNvSpPr>
          <p:nvPr>
            <p:ph type="title"/>
          </p:nvPr>
        </p:nvSpPr>
        <p:spPr>
          <a:xfrm>
            <a:off x="1115568" y="548640"/>
            <a:ext cx="10168200" cy="1179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Model Evaluation</a:t>
            </a:r>
            <a:endParaRPr/>
          </a:p>
        </p:txBody>
      </p:sp>
      <p:sp>
        <p:nvSpPr>
          <p:cNvPr id="306" name="Google Shape;306;p25"/>
          <p:cNvSpPr txBox="1">
            <a:spLocks noGrp="1"/>
          </p:cNvSpPr>
          <p:nvPr>
            <p:ph type="body" idx="1"/>
          </p:nvPr>
        </p:nvSpPr>
        <p:spPr>
          <a:xfrm>
            <a:off x="1115568" y="2478024"/>
            <a:ext cx="10168200" cy="3694200"/>
          </a:xfrm>
          <a:prstGeom prst="rect">
            <a:avLst/>
          </a:prstGeom>
          <a:noFill/>
          <a:ln>
            <a:noFill/>
          </a:ln>
        </p:spPr>
        <p:txBody>
          <a:bodyPr spcFirstLastPara="1" wrap="square" lIns="91425" tIns="45700" rIns="91425" bIns="45700" anchor="t" anchorCtr="0">
            <a:normAutofit/>
          </a:bodyPr>
          <a:lstStyle/>
          <a:p>
            <a:pPr marL="228600" lvl="0" indent="-190500" algn="l" rtl="0">
              <a:lnSpc>
                <a:spcPct val="110000"/>
              </a:lnSpc>
              <a:spcBef>
                <a:spcPts val="0"/>
              </a:spcBef>
              <a:spcAft>
                <a:spcPts val="0"/>
              </a:spcAft>
              <a:buSzPts val="1800"/>
              <a:buChar char="•"/>
            </a:pPr>
            <a:r>
              <a:rPr lang="en-US"/>
              <a:t>CATBOOST has R2 0.958 which explains that the 90% of observed information can be explained by model inputs.</a:t>
            </a:r>
            <a:endParaRPr/>
          </a:p>
          <a:p>
            <a:pPr marL="228600" lvl="0" indent="-190500" algn="l" rtl="0">
              <a:lnSpc>
                <a:spcPct val="110000"/>
              </a:lnSpc>
              <a:spcBef>
                <a:spcPts val="0"/>
              </a:spcBef>
              <a:spcAft>
                <a:spcPts val="0"/>
              </a:spcAft>
              <a:buSzPts val="1800"/>
              <a:buChar char="•"/>
            </a:pPr>
            <a:r>
              <a:rPr lang="en-US"/>
              <a:t>Extra trees has R2 value 0.952 &amp; LightGBM R2 value 0.951 which is almost equal to CATBOOST but these models lags bit in MAE and RMSE compared to CATBOOST which has MAE 146.76 and RMSE 230.24</a:t>
            </a:r>
            <a:endParaRPr/>
          </a:p>
          <a:p>
            <a:pPr marL="228600" lvl="0" indent="-190500" algn="l" rtl="0">
              <a:lnSpc>
                <a:spcPct val="110000"/>
              </a:lnSpc>
              <a:spcBef>
                <a:spcPts val="0"/>
              </a:spcBef>
              <a:spcAft>
                <a:spcPts val="0"/>
              </a:spcAft>
              <a:buSzPts val="1800"/>
              <a:buChar char="•"/>
            </a:pPr>
            <a:r>
              <a:rPr lang="en-US"/>
              <a:t>CATBOOST is considered as ideal or best model for predicting production based on input parameters.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6"/>
          <p:cNvSpPr txBox="1">
            <a:spLocks noGrp="1"/>
          </p:cNvSpPr>
          <p:nvPr>
            <p:ph type="title"/>
          </p:nvPr>
        </p:nvSpPr>
        <p:spPr>
          <a:xfrm>
            <a:off x="1115568" y="548640"/>
            <a:ext cx="10168200" cy="1179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Conclusion</a:t>
            </a:r>
            <a:endParaRPr/>
          </a:p>
        </p:txBody>
      </p:sp>
      <p:pic>
        <p:nvPicPr>
          <p:cNvPr id="312" name="Google Shape;312;p26"/>
          <p:cNvPicPr preferRelativeResize="0"/>
          <p:nvPr/>
        </p:nvPicPr>
        <p:blipFill rotWithShape="1">
          <a:blip r:embed="rId3">
            <a:alphaModFix/>
          </a:blip>
          <a:srcRect/>
          <a:stretch/>
        </p:blipFill>
        <p:spPr>
          <a:xfrm>
            <a:off x="6999800" y="3429000"/>
            <a:ext cx="4639626" cy="2332162"/>
          </a:xfrm>
          <a:prstGeom prst="rect">
            <a:avLst/>
          </a:prstGeom>
          <a:noFill/>
          <a:ln>
            <a:noFill/>
          </a:ln>
        </p:spPr>
      </p:pic>
      <p:pic>
        <p:nvPicPr>
          <p:cNvPr id="313" name="Google Shape;313;p26"/>
          <p:cNvPicPr preferRelativeResize="0"/>
          <p:nvPr/>
        </p:nvPicPr>
        <p:blipFill rotWithShape="1">
          <a:blip r:embed="rId4">
            <a:alphaModFix/>
          </a:blip>
          <a:srcRect/>
          <a:stretch/>
        </p:blipFill>
        <p:spPr>
          <a:xfrm>
            <a:off x="152400" y="1880651"/>
            <a:ext cx="6847400" cy="4409675"/>
          </a:xfrm>
          <a:prstGeom prst="rect">
            <a:avLst/>
          </a:prstGeom>
          <a:noFill/>
          <a:ln>
            <a:noFill/>
          </a:ln>
        </p:spPr>
      </p:pic>
      <p:sp>
        <p:nvSpPr>
          <p:cNvPr id="314" name="Google Shape;314;p26"/>
          <p:cNvSpPr/>
          <p:nvPr/>
        </p:nvSpPr>
        <p:spPr>
          <a:xfrm>
            <a:off x="7576456" y="2054431"/>
            <a:ext cx="3707312" cy="1222158"/>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The problem can be further enhanced by implementing neural networks and the production can be forecasted and can be predicted by for the required number of days using time series methods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7"/>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Challenges &amp; Future Scope</a:t>
            </a:r>
            <a:endParaRPr/>
          </a:p>
        </p:txBody>
      </p:sp>
      <p:sp>
        <p:nvSpPr>
          <p:cNvPr id="320" name="Google Shape;320;p27"/>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200000"/>
              </a:lnSpc>
              <a:spcBef>
                <a:spcPts val="1000"/>
              </a:spcBef>
              <a:spcAft>
                <a:spcPts val="0"/>
              </a:spcAft>
              <a:buClr>
                <a:schemeClr val="dk1"/>
              </a:buClr>
              <a:buSzPct val="45833"/>
              <a:buFont typeface="Arial"/>
              <a:buNone/>
            </a:pPr>
            <a:r>
              <a:rPr lang="en-US"/>
              <a:t>•Availability of structured data for all hydraulic fracture jobs is the main challenge.</a:t>
            </a:r>
            <a:endParaRPr/>
          </a:p>
          <a:p>
            <a:pPr marL="0" lvl="0" indent="0" algn="l" rtl="0">
              <a:lnSpc>
                <a:spcPct val="200000"/>
              </a:lnSpc>
              <a:spcBef>
                <a:spcPts val="1000"/>
              </a:spcBef>
              <a:spcAft>
                <a:spcPts val="0"/>
              </a:spcAft>
              <a:buClr>
                <a:schemeClr val="dk1"/>
              </a:buClr>
              <a:buSzPct val="45833"/>
              <a:buNone/>
            </a:pPr>
            <a:r>
              <a:rPr lang="en-US"/>
              <a:t>•Using chemical/radioactive tracers to monitor each stage of production can enhance model accuracy for better optimization.</a:t>
            </a:r>
            <a:endParaRPr/>
          </a:p>
          <a:p>
            <a:pPr marL="457200" lvl="0" indent="-325755" algn="l" rtl="0">
              <a:lnSpc>
                <a:spcPct val="200000"/>
              </a:lnSpc>
              <a:spcBef>
                <a:spcPts val="1000"/>
              </a:spcBef>
              <a:spcAft>
                <a:spcPts val="0"/>
              </a:spcAft>
              <a:buSzPct val="75000"/>
              <a:buChar char="•"/>
            </a:pPr>
            <a:r>
              <a:rPr lang="en-US"/>
              <a:t>Working with structured production data for can provide accurate estimated production curve for new wells.</a:t>
            </a:r>
            <a:endParaRPr/>
          </a:p>
          <a:p>
            <a:pPr marL="228600" lvl="0" indent="-76200" algn="l" rtl="0">
              <a:lnSpc>
                <a:spcPct val="110000"/>
              </a:lnSpc>
              <a:spcBef>
                <a:spcPts val="0"/>
              </a:spcBef>
              <a:spcAft>
                <a:spcPts val="0"/>
              </a:spcAft>
              <a:buClr>
                <a:schemeClr val="dk1"/>
              </a:buClr>
              <a:buSzPct val="100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For Every Frac designer</a:t>
            </a:r>
            <a:endParaRPr/>
          </a:p>
        </p:txBody>
      </p:sp>
      <p:sp>
        <p:nvSpPr>
          <p:cNvPr id="123" name="Google Shape;123;p3"/>
          <p:cNvSpPr txBox="1">
            <a:spLocks noGrp="1"/>
          </p:cNvSpPr>
          <p:nvPr>
            <p:ph type="body" idx="1"/>
          </p:nvPr>
        </p:nvSpPr>
        <p:spPr>
          <a:xfrm>
            <a:off x="1115538" y="2800325"/>
            <a:ext cx="10168200" cy="33057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50000"/>
              </a:lnSpc>
              <a:spcBef>
                <a:spcPts val="1000"/>
              </a:spcBef>
              <a:spcAft>
                <a:spcPts val="0"/>
              </a:spcAft>
              <a:buClr>
                <a:schemeClr val="dk1"/>
              </a:buClr>
              <a:buSzPts val="1100"/>
              <a:buFont typeface="Arial"/>
              <a:buNone/>
            </a:pPr>
            <a:r>
              <a:rPr lang="en-US"/>
              <a:t>•What is the optimum proppant volume that is needed to be pumped?</a:t>
            </a:r>
            <a:endParaRPr/>
          </a:p>
          <a:p>
            <a:pPr marL="0" lvl="0" indent="0" algn="l" rtl="0">
              <a:lnSpc>
                <a:spcPct val="150000"/>
              </a:lnSpc>
              <a:spcBef>
                <a:spcPts val="1000"/>
              </a:spcBef>
              <a:spcAft>
                <a:spcPts val="0"/>
              </a:spcAft>
              <a:buClr>
                <a:schemeClr val="dk1"/>
              </a:buClr>
              <a:buSzPts val="1100"/>
              <a:buFont typeface="Arial"/>
              <a:buNone/>
            </a:pPr>
            <a:r>
              <a:rPr lang="en-US"/>
              <a:t>• What is the optimum proppant size that is needed to be pumped?</a:t>
            </a:r>
            <a:endParaRPr/>
          </a:p>
          <a:p>
            <a:pPr marL="0" lvl="0" indent="0" algn="l" rtl="0">
              <a:lnSpc>
                <a:spcPct val="150000"/>
              </a:lnSpc>
              <a:spcBef>
                <a:spcPts val="1000"/>
              </a:spcBef>
              <a:spcAft>
                <a:spcPts val="0"/>
              </a:spcAft>
              <a:buClr>
                <a:schemeClr val="dk1"/>
              </a:buClr>
              <a:buSzPts val="1100"/>
              <a:buFont typeface="Arial"/>
              <a:buNone/>
            </a:pPr>
            <a:r>
              <a:rPr lang="en-US"/>
              <a:t>•What is the best fracturing fluid additives to be used?</a:t>
            </a:r>
            <a:endParaRPr/>
          </a:p>
          <a:p>
            <a:pPr marL="0" lvl="0" indent="0" algn="l" rtl="0">
              <a:lnSpc>
                <a:spcPct val="150000"/>
              </a:lnSpc>
              <a:spcBef>
                <a:spcPts val="1000"/>
              </a:spcBef>
              <a:spcAft>
                <a:spcPts val="0"/>
              </a:spcAft>
              <a:buClr>
                <a:schemeClr val="dk1"/>
              </a:buClr>
              <a:buSzPts val="1100"/>
              <a:buNone/>
            </a:pPr>
            <a:r>
              <a:rPr lang="en-US"/>
              <a:t>•What is the expected production performance when getting a higher fracture gradient or treating pressure?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Current Industry Workflow</a:t>
            </a:r>
            <a:endParaRPr/>
          </a:p>
        </p:txBody>
      </p:sp>
      <p:grpSp>
        <p:nvGrpSpPr>
          <p:cNvPr id="129" name="Google Shape;129;p4"/>
          <p:cNvGrpSpPr/>
          <p:nvPr/>
        </p:nvGrpSpPr>
        <p:grpSpPr>
          <a:xfrm>
            <a:off x="1118692" y="2478088"/>
            <a:ext cx="10048376" cy="3650569"/>
            <a:chOff x="2679" y="0"/>
            <a:chExt cx="10048376" cy="3650569"/>
          </a:xfrm>
        </p:grpSpPr>
        <p:sp>
          <p:nvSpPr>
            <p:cNvPr id="130" name="Google Shape;130;p4"/>
            <p:cNvSpPr/>
            <p:nvPr/>
          </p:nvSpPr>
          <p:spPr>
            <a:xfrm>
              <a:off x="754030" y="0"/>
              <a:ext cx="8545674" cy="3650569"/>
            </a:xfrm>
            <a:prstGeom prst="rightArrow">
              <a:avLst>
                <a:gd name="adj1" fmla="val 50000"/>
                <a:gd name="adj2" fmla="val 50000"/>
              </a:avLst>
            </a:prstGeom>
            <a:solidFill>
              <a:srgbClr val="E9CF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4"/>
            <p:cNvSpPr/>
            <p:nvPr/>
          </p:nvSpPr>
          <p:spPr>
            <a:xfrm>
              <a:off x="2679" y="1095170"/>
              <a:ext cx="1919545" cy="1460227"/>
            </a:xfrm>
            <a:prstGeom prst="roundRect">
              <a:avLst>
                <a:gd name="adj" fmla="val 16667"/>
              </a:avLst>
            </a:prstGeom>
            <a:solidFill>
              <a:srgbClr val="C24C8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4"/>
            <p:cNvSpPr txBox="1"/>
            <p:nvPr/>
          </p:nvSpPr>
          <p:spPr>
            <a:xfrm>
              <a:off x="73961" y="1166452"/>
              <a:ext cx="1776981" cy="1317663"/>
            </a:xfrm>
            <a:prstGeom prst="rect">
              <a:avLst/>
            </a:prstGeom>
            <a:noFill/>
            <a:ln>
              <a:noFill/>
            </a:ln>
          </p:spPr>
          <p:txBody>
            <a:bodyPr spcFirstLastPara="1" wrap="square" lIns="87625" tIns="87625" rIns="87625" bIns="87625" anchor="ctr" anchorCtr="0">
              <a:noAutofit/>
            </a:bodyPr>
            <a:lstStyle/>
            <a:p>
              <a:pPr marL="0" marR="0" lvl="0" indent="0" algn="ctr" rtl="0">
                <a:lnSpc>
                  <a:spcPct val="90000"/>
                </a:lnSpc>
                <a:spcBef>
                  <a:spcPts val="0"/>
                </a:spcBef>
                <a:spcAft>
                  <a:spcPts val="0"/>
                </a:spcAft>
                <a:buClr>
                  <a:schemeClr val="lt1"/>
                </a:buClr>
                <a:buSzPts val="2300"/>
                <a:buFont typeface="Arial"/>
                <a:buNone/>
              </a:pPr>
              <a:r>
                <a:rPr lang="en-US" sz="2300" b="0" i="0" u="none" strike="noStrike" cap="none">
                  <a:solidFill>
                    <a:schemeClr val="lt1"/>
                  </a:solidFill>
                  <a:latin typeface="Arial"/>
                  <a:ea typeface="Arial"/>
                  <a:cs typeface="Arial"/>
                  <a:sym typeface="Arial"/>
                </a:rPr>
                <a:t>Reservoir data</a:t>
              </a:r>
              <a:endParaRPr sz="1400" b="0" i="0" u="none" strike="noStrike" cap="none">
                <a:solidFill>
                  <a:srgbClr val="000000"/>
                </a:solidFill>
                <a:latin typeface="Arial"/>
                <a:ea typeface="Arial"/>
                <a:cs typeface="Arial"/>
                <a:sym typeface="Arial"/>
              </a:endParaRPr>
            </a:p>
          </p:txBody>
        </p:sp>
        <p:sp>
          <p:nvSpPr>
            <p:cNvPr id="133" name="Google Shape;133;p4"/>
            <p:cNvSpPr/>
            <p:nvPr/>
          </p:nvSpPr>
          <p:spPr>
            <a:xfrm>
              <a:off x="2034886" y="1095170"/>
              <a:ext cx="1919545" cy="1460227"/>
            </a:xfrm>
            <a:prstGeom prst="roundRect">
              <a:avLst>
                <a:gd name="adj" fmla="val 16667"/>
              </a:avLst>
            </a:prstGeom>
            <a:solidFill>
              <a:srgbClr val="C24C8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4"/>
            <p:cNvSpPr txBox="1"/>
            <p:nvPr/>
          </p:nvSpPr>
          <p:spPr>
            <a:xfrm>
              <a:off x="2106168" y="1166452"/>
              <a:ext cx="1776981" cy="1317663"/>
            </a:xfrm>
            <a:prstGeom prst="rect">
              <a:avLst/>
            </a:prstGeom>
            <a:noFill/>
            <a:ln>
              <a:noFill/>
            </a:ln>
          </p:spPr>
          <p:txBody>
            <a:bodyPr spcFirstLastPara="1" wrap="square" lIns="87625" tIns="87625" rIns="87625" bIns="87625" anchor="ctr" anchorCtr="0">
              <a:noAutofit/>
            </a:bodyPr>
            <a:lstStyle/>
            <a:p>
              <a:pPr marL="0" marR="0" lvl="0" indent="0" algn="ctr" rtl="0">
                <a:lnSpc>
                  <a:spcPct val="90000"/>
                </a:lnSpc>
                <a:spcBef>
                  <a:spcPts val="0"/>
                </a:spcBef>
                <a:spcAft>
                  <a:spcPts val="0"/>
                </a:spcAft>
                <a:buClr>
                  <a:schemeClr val="lt1"/>
                </a:buClr>
                <a:buSzPts val="2300"/>
                <a:buFont typeface="Arial"/>
                <a:buNone/>
              </a:pPr>
              <a:r>
                <a:rPr lang="en-US" sz="2300" b="0" i="0" u="none" strike="noStrike" cap="none">
                  <a:solidFill>
                    <a:schemeClr val="lt1"/>
                  </a:solidFill>
                  <a:latin typeface="Arial"/>
                  <a:ea typeface="Arial"/>
                  <a:cs typeface="Arial"/>
                  <a:sym typeface="Arial"/>
                </a:rPr>
                <a:t>Operational data</a:t>
              </a:r>
              <a:endParaRPr sz="1400" b="0" i="0" u="none" strike="noStrike" cap="none">
                <a:solidFill>
                  <a:srgbClr val="000000"/>
                </a:solidFill>
                <a:latin typeface="Arial"/>
                <a:ea typeface="Arial"/>
                <a:cs typeface="Arial"/>
                <a:sym typeface="Arial"/>
              </a:endParaRPr>
            </a:p>
          </p:txBody>
        </p:sp>
        <p:sp>
          <p:nvSpPr>
            <p:cNvPr id="135" name="Google Shape;135;p4"/>
            <p:cNvSpPr/>
            <p:nvPr/>
          </p:nvSpPr>
          <p:spPr>
            <a:xfrm>
              <a:off x="4067094" y="1095170"/>
              <a:ext cx="1919545" cy="1460227"/>
            </a:xfrm>
            <a:prstGeom prst="roundRect">
              <a:avLst>
                <a:gd name="adj" fmla="val 16667"/>
              </a:avLst>
            </a:prstGeom>
            <a:solidFill>
              <a:srgbClr val="C24C8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4"/>
            <p:cNvSpPr txBox="1"/>
            <p:nvPr/>
          </p:nvSpPr>
          <p:spPr>
            <a:xfrm>
              <a:off x="4138376" y="1166452"/>
              <a:ext cx="1776981" cy="1317663"/>
            </a:xfrm>
            <a:prstGeom prst="rect">
              <a:avLst/>
            </a:prstGeom>
            <a:noFill/>
            <a:ln>
              <a:noFill/>
            </a:ln>
          </p:spPr>
          <p:txBody>
            <a:bodyPr spcFirstLastPara="1" wrap="square" lIns="87625" tIns="87625" rIns="87625" bIns="87625" anchor="ctr" anchorCtr="0">
              <a:noAutofit/>
            </a:bodyPr>
            <a:lstStyle/>
            <a:p>
              <a:pPr marL="0" marR="0" lvl="0" indent="0" algn="ctr" rtl="0">
                <a:lnSpc>
                  <a:spcPct val="90000"/>
                </a:lnSpc>
                <a:spcBef>
                  <a:spcPts val="0"/>
                </a:spcBef>
                <a:spcAft>
                  <a:spcPts val="0"/>
                </a:spcAft>
                <a:buClr>
                  <a:schemeClr val="lt1"/>
                </a:buClr>
                <a:buSzPts val="2300"/>
                <a:buFont typeface="Arial"/>
                <a:buNone/>
              </a:pPr>
              <a:r>
                <a:rPr lang="en-US" sz="2300" b="0" i="0" u="none" strike="noStrike" cap="none">
                  <a:solidFill>
                    <a:schemeClr val="lt1"/>
                  </a:solidFill>
                  <a:latin typeface="Arial"/>
                  <a:ea typeface="Arial"/>
                  <a:cs typeface="Arial"/>
                  <a:sym typeface="Arial"/>
                </a:rPr>
                <a:t>Fracture Simulator</a:t>
              </a:r>
              <a:endParaRPr sz="1400" b="0" i="0" u="none" strike="noStrike" cap="none">
                <a:solidFill>
                  <a:srgbClr val="000000"/>
                </a:solidFill>
                <a:latin typeface="Arial"/>
                <a:ea typeface="Arial"/>
                <a:cs typeface="Arial"/>
                <a:sym typeface="Arial"/>
              </a:endParaRPr>
            </a:p>
          </p:txBody>
        </p:sp>
        <p:sp>
          <p:nvSpPr>
            <p:cNvPr id="137" name="Google Shape;137;p4"/>
            <p:cNvSpPr/>
            <p:nvPr/>
          </p:nvSpPr>
          <p:spPr>
            <a:xfrm>
              <a:off x="6099302" y="1095170"/>
              <a:ext cx="1919545" cy="1460227"/>
            </a:xfrm>
            <a:prstGeom prst="roundRect">
              <a:avLst>
                <a:gd name="adj" fmla="val 16667"/>
              </a:avLst>
            </a:prstGeom>
            <a:solidFill>
              <a:srgbClr val="C24C8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4"/>
            <p:cNvSpPr txBox="1"/>
            <p:nvPr/>
          </p:nvSpPr>
          <p:spPr>
            <a:xfrm>
              <a:off x="6170584" y="1166452"/>
              <a:ext cx="1776981" cy="1317663"/>
            </a:xfrm>
            <a:prstGeom prst="rect">
              <a:avLst/>
            </a:prstGeom>
            <a:noFill/>
            <a:ln>
              <a:noFill/>
            </a:ln>
          </p:spPr>
          <p:txBody>
            <a:bodyPr spcFirstLastPara="1" wrap="square" lIns="87625" tIns="87625" rIns="87625" bIns="87625" anchor="ctr" anchorCtr="0">
              <a:noAutofit/>
            </a:bodyPr>
            <a:lstStyle/>
            <a:p>
              <a:pPr marL="0" marR="0" lvl="0" indent="0" algn="ctr" rtl="0">
                <a:lnSpc>
                  <a:spcPct val="90000"/>
                </a:lnSpc>
                <a:spcBef>
                  <a:spcPts val="0"/>
                </a:spcBef>
                <a:spcAft>
                  <a:spcPts val="0"/>
                </a:spcAft>
                <a:buClr>
                  <a:schemeClr val="lt1"/>
                </a:buClr>
                <a:buSzPts val="2300"/>
                <a:buFont typeface="Arial"/>
                <a:buNone/>
              </a:pPr>
              <a:r>
                <a:rPr lang="en-US" sz="2300" b="0" i="0" u="none" strike="noStrike" cap="none">
                  <a:solidFill>
                    <a:schemeClr val="lt1"/>
                  </a:solidFill>
                  <a:latin typeface="Arial"/>
                  <a:ea typeface="Arial"/>
                  <a:cs typeface="Arial"/>
                  <a:sym typeface="Arial"/>
                </a:rPr>
                <a:t>Reservoir model</a:t>
              </a:r>
              <a:endParaRPr sz="1400" b="0" i="0" u="none" strike="noStrike" cap="none">
                <a:solidFill>
                  <a:srgbClr val="000000"/>
                </a:solidFill>
                <a:latin typeface="Arial"/>
                <a:ea typeface="Arial"/>
                <a:cs typeface="Arial"/>
                <a:sym typeface="Arial"/>
              </a:endParaRPr>
            </a:p>
          </p:txBody>
        </p:sp>
        <p:sp>
          <p:nvSpPr>
            <p:cNvPr id="139" name="Google Shape;139;p4"/>
            <p:cNvSpPr/>
            <p:nvPr/>
          </p:nvSpPr>
          <p:spPr>
            <a:xfrm>
              <a:off x="8131510" y="1095170"/>
              <a:ext cx="1919545" cy="1460227"/>
            </a:xfrm>
            <a:prstGeom prst="roundRect">
              <a:avLst>
                <a:gd name="adj" fmla="val 16667"/>
              </a:avLst>
            </a:prstGeom>
            <a:solidFill>
              <a:srgbClr val="C24C8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4"/>
            <p:cNvSpPr txBox="1"/>
            <p:nvPr/>
          </p:nvSpPr>
          <p:spPr>
            <a:xfrm>
              <a:off x="8202792" y="1166452"/>
              <a:ext cx="1776981" cy="1317663"/>
            </a:xfrm>
            <a:prstGeom prst="rect">
              <a:avLst/>
            </a:prstGeom>
            <a:noFill/>
            <a:ln>
              <a:noFill/>
            </a:ln>
          </p:spPr>
          <p:txBody>
            <a:bodyPr spcFirstLastPara="1" wrap="square" lIns="87625" tIns="87625" rIns="87625" bIns="87625" anchor="ctr" anchorCtr="0">
              <a:noAutofit/>
            </a:bodyPr>
            <a:lstStyle/>
            <a:p>
              <a:pPr marL="0" marR="0" lvl="0" indent="0" algn="ctr" rtl="0">
                <a:lnSpc>
                  <a:spcPct val="90000"/>
                </a:lnSpc>
                <a:spcBef>
                  <a:spcPts val="0"/>
                </a:spcBef>
                <a:spcAft>
                  <a:spcPts val="0"/>
                </a:spcAft>
                <a:buClr>
                  <a:schemeClr val="lt1"/>
                </a:buClr>
                <a:buSzPts val="2300"/>
                <a:buFont typeface="Arial"/>
                <a:buNone/>
              </a:pPr>
              <a:r>
                <a:rPr lang="en-US" sz="2300" b="0" i="0" u="none" strike="noStrike" cap="none">
                  <a:solidFill>
                    <a:schemeClr val="lt1"/>
                  </a:solidFill>
                  <a:latin typeface="Arial"/>
                  <a:ea typeface="Arial"/>
                  <a:cs typeface="Arial"/>
                  <a:sym typeface="Arial"/>
                </a:rPr>
                <a:t>Production Estimation</a:t>
              </a:r>
              <a:endParaRPr sz="1400" b="0" i="0" u="none" strike="noStrike" cap="none">
                <a:solidFill>
                  <a:srgbClr val="000000"/>
                </a:solidFill>
                <a:latin typeface="Arial"/>
                <a:ea typeface="Arial"/>
                <a:cs typeface="Arial"/>
                <a:sym typeface="Arial"/>
              </a:endParaRPr>
            </a:p>
          </p:txBody>
        </p:sp>
      </p:grpSp>
      <p:sp>
        <p:nvSpPr>
          <p:cNvPr id="141" name="Google Shape;141;p4"/>
          <p:cNvSpPr txBox="1"/>
          <p:nvPr/>
        </p:nvSpPr>
        <p:spPr>
          <a:xfrm>
            <a:off x="6358594" y="5897824"/>
            <a:ext cx="1688123"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Try another operational variables</a:t>
            </a:r>
            <a:endParaRPr sz="1400" b="0" i="0" u="none" strike="noStrike" cap="none">
              <a:solidFill>
                <a:srgbClr val="000000"/>
              </a:solidFill>
              <a:latin typeface="Arial"/>
              <a:ea typeface="Arial"/>
              <a:cs typeface="Arial"/>
              <a:sym typeface="Arial"/>
            </a:endParaRPr>
          </a:p>
        </p:txBody>
      </p:sp>
      <p:sp>
        <p:nvSpPr>
          <p:cNvPr id="142" name="Google Shape;142;p4"/>
          <p:cNvSpPr txBox="1"/>
          <p:nvPr/>
        </p:nvSpPr>
        <p:spPr>
          <a:xfrm>
            <a:off x="5190960" y="4651329"/>
            <a:ext cx="1903840" cy="1015663"/>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171450" marR="0" lvl="0" indent="-171450" algn="ctr"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Various Types and it doesn’t include all parameters like chemical effects with a lot of uncertainties</a:t>
            </a:r>
            <a:endParaRPr sz="1400" b="0" i="0" u="none" strike="noStrike" cap="none">
              <a:solidFill>
                <a:srgbClr val="000000"/>
              </a:solidFill>
              <a:latin typeface="Arial"/>
              <a:ea typeface="Arial"/>
              <a:cs typeface="Arial"/>
              <a:sym typeface="Arial"/>
            </a:endParaRPr>
          </a:p>
        </p:txBody>
      </p:sp>
      <p:sp>
        <p:nvSpPr>
          <p:cNvPr id="143" name="Google Shape;143;p4"/>
          <p:cNvSpPr txBox="1"/>
          <p:nvPr/>
        </p:nvSpPr>
        <p:spPr>
          <a:xfrm>
            <a:off x="4767778" y="2461013"/>
            <a:ext cx="3181631" cy="646331"/>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Continuous long  Optimization Cycle</a:t>
            </a:r>
            <a:endParaRPr sz="1400" b="0" i="0" u="none" strike="noStrike" cap="none">
              <a:solidFill>
                <a:srgbClr val="000000"/>
              </a:solidFill>
              <a:latin typeface="Arial"/>
              <a:ea typeface="Arial"/>
              <a:cs typeface="Arial"/>
              <a:sym typeface="Arial"/>
            </a:endParaRPr>
          </a:p>
        </p:txBody>
      </p:sp>
      <p:sp>
        <p:nvSpPr>
          <p:cNvPr id="144" name="Google Shape;144;p4"/>
          <p:cNvSpPr/>
          <p:nvPr/>
        </p:nvSpPr>
        <p:spPr>
          <a:xfrm flipH="1">
            <a:off x="3474719" y="5008098"/>
            <a:ext cx="7050727" cy="1329871"/>
          </a:xfrm>
          <a:prstGeom prst="curvedUpArrow">
            <a:avLst>
              <a:gd name="adj1" fmla="val 25000"/>
              <a:gd name="adj2" fmla="val 50000"/>
              <a:gd name="adj3" fmla="val 25000"/>
            </a:avLst>
          </a:prstGeom>
          <a:solidFill>
            <a:schemeClr val="accent1"/>
          </a:solidFill>
          <a:ln w="12700" cap="flat" cmpd="sng">
            <a:solidFill>
              <a:srgbClr val="8E386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4"/>
          <p:cNvSpPr txBox="1"/>
          <p:nvPr/>
        </p:nvSpPr>
        <p:spPr>
          <a:xfrm>
            <a:off x="7202656" y="4695514"/>
            <a:ext cx="1903840" cy="1200329"/>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171450" marR="0" lvl="0" indent="-171450" algn="ctr"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Analytical model (Provide Snapshot)</a:t>
            </a:r>
            <a:endParaRPr sz="1400" b="0" i="0" u="none" strike="noStrike" cap="none">
              <a:solidFill>
                <a:srgbClr val="000000"/>
              </a:solidFill>
              <a:latin typeface="Arial"/>
              <a:ea typeface="Arial"/>
              <a:cs typeface="Arial"/>
              <a:sym typeface="Arial"/>
            </a:endParaRPr>
          </a:p>
          <a:p>
            <a:pPr marL="171450" marR="0" lvl="0" indent="-171450" algn="ctr"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Numerical model (Expensive)</a:t>
            </a:r>
            <a:endParaRPr sz="1400" b="0" i="0" u="none" strike="noStrike" cap="none">
              <a:solidFill>
                <a:srgbClr val="000000"/>
              </a:solidFill>
              <a:latin typeface="Arial"/>
              <a:ea typeface="Arial"/>
              <a:cs typeface="Arial"/>
              <a:sym typeface="Arial"/>
            </a:endParaRPr>
          </a:p>
          <a:p>
            <a:pPr marL="171450" marR="0" lvl="0" indent="-95250" algn="ctr" rtl="0">
              <a:lnSpc>
                <a:spcPct val="100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171450" marR="0" lvl="0" indent="-171450" algn="ctr"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A lot of uncertainties</a:t>
            </a:r>
            <a:endParaRPr sz="1400" b="0" i="0" u="none" strike="noStrike" cap="none">
              <a:solidFill>
                <a:srgbClr val="000000"/>
              </a:solidFill>
              <a:latin typeface="Arial"/>
              <a:ea typeface="Arial"/>
              <a:cs typeface="Arial"/>
              <a:sym typeface="Arial"/>
            </a:endParaRPr>
          </a:p>
        </p:txBody>
      </p:sp>
      <p:sp>
        <p:nvSpPr>
          <p:cNvPr id="146" name="Google Shape;146;p4"/>
          <p:cNvSpPr txBox="1"/>
          <p:nvPr/>
        </p:nvSpPr>
        <p:spPr>
          <a:xfrm>
            <a:off x="337155" y="1993340"/>
            <a:ext cx="1124008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Local Experience Rules</a:t>
            </a:r>
            <a:endParaRPr sz="1400" b="0" i="0" u="none" strike="noStrike" cap="none">
              <a:solidFill>
                <a:srgbClr val="000000"/>
              </a:solidFill>
              <a:latin typeface="Arial"/>
              <a:ea typeface="Arial"/>
              <a:cs typeface="Arial"/>
              <a:sym typeface="Arial"/>
            </a:endParaRPr>
          </a:p>
        </p:txBody>
      </p:sp>
      <p:pic>
        <p:nvPicPr>
          <p:cNvPr id="147" name="Google Shape;147;p4"/>
          <p:cNvPicPr preferRelativeResize="0"/>
          <p:nvPr/>
        </p:nvPicPr>
        <p:blipFill rotWithShape="1">
          <a:blip r:embed="rId3">
            <a:alphaModFix/>
          </a:blip>
          <a:srcRect/>
          <a:stretch/>
        </p:blipFill>
        <p:spPr>
          <a:xfrm>
            <a:off x="337150" y="1987750"/>
            <a:ext cx="11240101" cy="4631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Solution</a:t>
            </a:r>
            <a:endParaRPr/>
          </a:p>
        </p:txBody>
      </p:sp>
      <p:sp>
        <p:nvSpPr>
          <p:cNvPr id="153" name="Google Shape;153;p5"/>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50000"/>
              </a:lnSpc>
              <a:spcBef>
                <a:spcPts val="1000"/>
              </a:spcBef>
              <a:spcAft>
                <a:spcPts val="0"/>
              </a:spcAft>
              <a:buSzPct val="108108"/>
              <a:buChar char="•"/>
            </a:pPr>
            <a:r>
              <a:rPr lang="en-US"/>
              <a:t>Build a machine learning model that links the production data with the operational parameters and reservoir parameters.</a:t>
            </a:r>
            <a:endParaRPr/>
          </a:p>
          <a:p>
            <a:pPr marL="228600" lvl="0" indent="-228600" algn="l" rtl="0">
              <a:lnSpc>
                <a:spcPct val="150000"/>
              </a:lnSpc>
              <a:spcBef>
                <a:spcPts val="0"/>
              </a:spcBef>
              <a:spcAft>
                <a:spcPts val="0"/>
              </a:spcAft>
              <a:buSzPct val="108108"/>
              <a:buChar char="•"/>
            </a:pPr>
            <a:r>
              <a:rPr lang="en-US"/>
              <a:t>The project will be used to minimize the cost of material (proppant and fluid) to get the maximum possible productivity from the frac. Stage.</a:t>
            </a:r>
            <a:endParaRPr/>
          </a:p>
          <a:p>
            <a:pPr marL="228600" lvl="0" indent="-228600" algn="l" rtl="0">
              <a:lnSpc>
                <a:spcPct val="150000"/>
              </a:lnSpc>
              <a:spcBef>
                <a:spcPts val="0"/>
              </a:spcBef>
              <a:spcAft>
                <a:spcPts val="0"/>
              </a:spcAft>
              <a:buSzPct val="108108"/>
              <a:buChar char="•"/>
            </a:pPr>
            <a:r>
              <a:rPr lang="en-US"/>
              <a:t>Investigate the effect of treating pressure, screenouts, and ISIP on post-fracture production to provide a tool for future hydraulic fracture optimization to get the best treatment for Marcellus formation.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6"/>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Benefits</a:t>
            </a:r>
            <a:endParaRPr/>
          </a:p>
        </p:txBody>
      </p:sp>
      <p:sp>
        <p:nvSpPr>
          <p:cNvPr id="159" name="Google Shape;159;p6"/>
          <p:cNvSpPr txBox="1">
            <a:spLocks noGrp="1"/>
          </p:cNvSpPr>
          <p:nvPr>
            <p:ph type="body" idx="1"/>
          </p:nvPr>
        </p:nvSpPr>
        <p:spPr>
          <a:xfrm>
            <a:off x="1115575" y="2478025"/>
            <a:ext cx="10168200" cy="4073100"/>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1000"/>
              </a:spcBef>
              <a:spcAft>
                <a:spcPts val="0"/>
              </a:spcAft>
              <a:buSzPts val="2400"/>
              <a:buChar char="•"/>
            </a:pPr>
            <a:r>
              <a:rPr lang="en-US"/>
              <a:t>Data driven decisions based on  the recorded data from fracture reports and production measurements.</a:t>
            </a:r>
            <a:endParaRPr/>
          </a:p>
          <a:p>
            <a:pPr marL="228600" lvl="0" indent="-228600" algn="l" rtl="0">
              <a:lnSpc>
                <a:spcPct val="150000"/>
              </a:lnSpc>
              <a:spcBef>
                <a:spcPts val="0"/>
              </a:spcBef>
              <a:spcAft>
                <a:spcPts val="0"/>
              </a:spcAft>
              <a:buSzPts val="2400"/>
              <a:buChar char="•"/>
            </a:pPr>
            <a:r>
              <a:rPr lang="en-US"/>
              <a:t>Local experience is converted to machine learning model (Less human mistakes)</a:t>
            </a:r>
            <a:endParaRPr/>
          </a:p>
          <a:p>
            <a:pPr marL="228600" lvl="0" indent="-228600" algn="l" rtl="0">
              <a:lnSpc>
                <a:spcPct val="150000"/>
              </a:lnSpc>
              <a:spcBef>
                <a:spcPts val="0"/>
              </a:spcBef>
              <a:spcAft>
                <a:spcPts val="0"/>
              </a:spcAft>
              <a:buSzPts val="2400"/>
              <a:buChar char="•"/>
            </a:pPr>
            <a:r>
              <a:rPr lang="en-US"/>
              <a:t>No need for core data, geo-mechanical parameters, or reservoir assumptions needed for fracture modeling and reservoir modeling.</a:t>
            </a:r>
            <a:endParaRPr/>
          </a:p>
          <a:p>
            <a:pPr marL="228600" lvl="0" indent="-228600" algn="l" rtl="0">
              <a:lnSpc>
                <a:spcPct val="150000"/>
              </a:lnSpc>
              <a:spcBef>
                <a:spcPts val="0"/>
              </a:spcBef>
              <a:spcAft>
                <a:spcPts val="0"/>
              </a:spcAft>
              <a:buSzPts val="2400"/>
              <a:buChar char="•"/>
            </a:pPr>
            <a:r>
              <a:rPr lang="en-US"/>
              <a:t>Better optimization for hydraulic fracture operation.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Methodology</a:t>
            </a:r>
            <a:endParaRPr/>
          </a:p>
        </p:txBody>
      </p:sp>
      <p:sp>
        <p:nvSpPr>
          <p:cNvPr id="165" name="Google Shape;165;p7"/>
          <p:cNvSpPr/>
          <p:nvPr/>
        </p:nvSpPr>
        <p:spPr>
          <a:xfrm>
            <a:off x="713136" y="2846294"/>
            <a:ext cx="2331720" cy="914400"/>
          </a:xfrm>
          <a:prstGeom prst="roundRect">
            <a:avLst>
              <a:gd name="adj" fmla="val 50000"/>
            </a:avLst>
          </a:prstGeom>
          <a:solidFill>
            <a:schemeClr val="accent1"/>
          </a:solidFill>
          <a:ln w="12700" cap="flat" cmpd="sng">
            <a:solidFill>
              <a:srgbClr val="8E386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Business Problem </a:t>
            </a:r>
            <a:endParaRPr sz="1400" b="0" i="0" u="none" strike="noStrike" cap="none">
              <a:solidFill>
                <a:srgbClr val="000000"/>
              </a:solidFill>
              <a:latin typeface="Arial"/>
              <a:ea typeface="Arial"/>
              <a:cs typeface="Arial"/>
              <a:sym typeface="Arial"/>
            </a:endParaRPr>
          </a:p>
        </p:txBody>
      </p:sp>
      <p:sp>
        <p:nvSpPr>
          <p:cNvPr id="166" name="Google Shape;166;p7"/>
          <p:cNvSpPr/>
          <p:nvPr/>
        </p:nvSpPr>
        <p:spPr>
          <a:xfrm>
            <a:off x="7589231" y="2845040"/>
            <a:ext cx="2408051" cy="914400"/>
          </a:xfrm>
          <a:prstGeom prst="roundRect">
            <a:avLst>
              <a:gd name="adj" fmla="val 50000"/>
            </a:avLst>
          </a:prstGeom>
          <a:solidFill>
            <a:schemeClr val="accent1"/>
          </a:solidFill>
          <a:ln w="12700" cap="flat" cmpd="sng">
            <a:solidFill>
              <a:srgbClr val="8E386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Data Conversion</a:t>
            </a:r>
            <a:endParaRPr sz="1400" b="0" i="0" u="none" strike="noStrike" cap="none">
              <a:solidFill>
                <a:srgbClr val="000000"/>
              </a:solidFill>
              <a:latin typeface="Arial"/>
              <a:ea typeface="Arial"/>
              <a:cs typeface="Arial"/>
              <a:sym typeface="Arial"/>
            </a:endParaRPr>
          </a:p>
        </p:txBody>
      </p:sp>
      <p:sp>
        <p:nvSpPr>
          <p:cNvPr id="167" name="Google Shape;167;p7"/>
          <p:cNvSpPr/>
          <p:nvPr/>
        </p:nvSpPr>
        <p:spPr>
          <a:xfrm>
            <a:off x="4132101" y="2846294"/>
            <a:ext cx="2331720" cy="914400"/>
          </a:xfrm>
          <a:prstGeom prst="roundRect">
            <a:avLst>
              <a:gd name="adj" fmla="val 50000"/>
            </a:avLst>
          </a:prstGeom>
          <a:solidFill>
            <a:schemeClr val="accent1"/>
          </a:solidFill>
          <a:ln w="12700" cap="flat" cmpd="sng">
            <a:solidFill>
              <a:srgbClr val="8E386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Data Collection</a:t>
            </a:r>
            <a:endParaRPr sz="1400" b="0" i="0" u="none" strike="noStrike" cap="none">
              <a:solidFill>
                <a:srgbClr val="000000"/>
              </a:solidFill>
              <a:latin typeface="Arial"/>
              <a:ea typeface="Arial"/>
              <a:cs typeface="Arial"/>
              <a:sym typeface="Arial"/>
            </a:endParaRPr>
          </a:p>
        </p:txBody>
      </p:sp>
      <p:sp>
        <p:nvSpPr>
          <p:cNvPr id="168" name="Google Shape;168;p7"/>
          <p:cNvSpPr/>
          <p:nvPr/>
        </p:nvSpPr>
        <p:spPr>
          <a:xfrm>
            <a:off x="7627397" y="4226320"/>
            <a:ext cx="2331720" cy="914400"/>
          </a:xfrm>
          <a:prstGeom prst="roundRect">
            <a:avLst>
              <a:gd name="adj" fmla="val 50000"/>
            </a:avLst>
          </a:prstGeom>
          <a:solidFill>
            <a:schemeClr val="accent1"/>
          </a:solidFill>
          <a:ln w="12700" cap="flat" cmpd="sng">
            <a:solidFill>
              <a:srgbClr val="8E386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Preprocessing / Feature Engineering</a:t>
            </a:r>
            <a:endParaRPr sz="1400" b="0" i="0" u="none" strike="noStrike" cap="none">
              <a:solidFill>
                <a:srgbClr val="000000"/>
              </a:solidFill>
              <a:latin typeface="Arial"/>
              <a:ea typeface="Arial"/>
              <a:cs typeface="Arial"/>
              <a:sym typeface="Arial"/>
            </a:endParaRPr>
          </a:p>
        </p:txBody>
      </p:sp>
      <p:sp>
        <p:nvSpPr>
          <p:cNvPr id="169" name="Google Shape;169;p7"/>
          <p:cNvSpPr/>
          <p:nvPr/>
        </p:nvSpPr>
        <p:spPr>
          <a:xfrm>
            <a:off x="4132101" y="4215385"/>
            <a:ext cx="2331720" cy="914400"/>
          </a:xfrm>
          <a:prstGeom prst="roundRect">
            <a:avLst>
              <a:gd name="adj" fmla="val 50000"/>
            </a:avLst>
          </a:prstGeom>
          <a:solidFill>
            <a:schemeClr val="accent1"/>
          </a:solidFill>
          <a:ln w="12700" cap="flat" cmpd="sng">
            <a:solidFill>
              <a:srgbClr val="8E386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Modelling</a:t>
            </a:r>
            <a:endParaRPr sz="1400" b="0" i="0" u="none" strike="noStrike" cap="none">
              <a:solidFill>
                <a:srgbClr val="000000"/>
              </a:solidFill>
              <a:latin typeface="Arial"/>
              <a:ea typeface="Arial"/>
              <a:cs typeface="Arial"/>
              <a:sym typeface="Arial"/>
            </a:endParaRPr>
          </a:p>
        </p:txBody>
      </p:sp>
      <p:sp>
        <p:nvSpPr>
          <p:cNvPr id="170" name="Google Shape;170;p7"/>
          <p:cNvSpPr/>
          <p:nvPr/>
        </p:nvSpPr>
        <p:spPr>
          <a:xfrm>
            <a:off x="713136" y="4226320"/>
            <a:ext cx="2331720" cy="914400"/>
          </a:xfrm>
          <a:prstGeom prst="roundRect">
            <a:avLst>
              <a:gd name="adj" fmla="val 47335"/>
            </a:avLst>
          </a:prstGeom>
          <a:solidFill>
            <a:schemeClr val="accent1"/>
          </a:solidFill>
          <a:ln w="12700" cap="flat" cmpd="sng">
            <a:solidFill>
              <a:srgbClr val="8E386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Evaluation of models</a:t>
            </a:r>
            <a:endParaRPr sz="1400" b="0" i="0" u="none" strike="noStrike" cap="none">
              <a:solidFill>
                <a:srgbClr val="000000"/>
              </a:solidFill>
              <a:latin typeface="Arial"/>
              <a:ea typeface="Arial"/>
              <a:cs typeface="Arial"/>
              <a:sym typeface="Arial"/>
            </a:endParaRPr>
          </a:p>
        </p:txBody>
      </p:sp>
      <p:cxnSp>
        <p:nvCxnSpPr>
          <p:cNvPr id="171" name="Google Shape;171;p7"/>
          <p:cNvCxnSpPr>
            <a:stCxn id="165" idx="3"/>
            <a:endCxn id="167" idx="1"/>
          </p:cNvCxnSpPr>
          <p:nvPr/>
        </p:nvCxnSpPr>
        <p:spPr>
          <a:xfrm>
            <a:off x="3044856" y="3303494"/>
            <a:ext cx="10872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72" name="Google Shape;172;p7"/>
          <p:cNvCxnSpPr>
            <a:stCxn id="167" idx="3"/>
            <a:endCxn id="166" idx="1"/>
          </p:cNvCxnSpPr>
          <p:nvPr/>
        </p:nvCxnSpPr>
        <p:spPr>
          <a:xfrm rot="10800000" flipH="1">
            <a:off x="6463821" y="3302294"/>
            <a:ext cx="1125300" cy="12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73" name="Google Shape;173;p7"/>
          <p:cNvCxnSpPr>
            <a:stCxn id="168" idx="1"/>
            <a:endCxn id="169" idx="3"/>
          </p:cNvCxnSpPr>
          <p:nvPr/>
        </p:nvCxnSpPr>
        <p:spPr>
          <a:xfrm rot="10800000">
            <a:off x="6463697" y="4672720"/>
            <a:ext cx="1163700" cy="108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74" name="Google Shape;174;p7"/>
          <p:cNvCxnSpPr>
            <a:stCxn id="169" idx="1"/>
            <a:endCxn id="170" idx="3"/>
          </p:cNvCxnSpPr>
          <p:nvPr/>
        </p:nvCxnSpPr>
        <p:spPr>
          <a:xfrm flipH="1">
            <a:off x="3044901" y="4672585"/>
            <a:ext cx="1087200" cy="108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75" name="Google Shape;175;p7"/>
          <p:cNvCxnSpPr>
            <a:stCxn id="166" idx="2"/>
            <a:endCxn id="168" idx="0"/>
          </p:cNvCxnSpPr>
          <p:nvPr/>
        </p:nvCxnSpPr>
        <p:spPr>
          <a:xfrm>
            <a:off x="8793257" y="3759440"/>
            <a:ext cx="0" cy="466800"/>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8"/>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Data Collection</a:t>
            </a:r>
            <a:endParaRPr/>
          </a:p>
        </p:txBody>
      </p:sp>
      <p:graphicFrame>
        <p:nvGraphicFramePr>
          <p:cNvPr id="181" name="Google Shape;181;p8"/>
          <p:cNvGraphicFramePr/>
          <p:nvPr/>
        </p:nvGraphicFramePr>
        <p:xfrm>
          <a:off x="1116013" y="2478088"/>
          <a:ext cx="3000000" cy="3000000"/>
        </p:xfrm>
        <a:graphic>
          <a:graphicData uri="http://schemas.openxmlformats.org/drawingml/2006/table">
            <a:tbl>
              <a:tblPr firstRow="1" bandRow="1">
                <a:noFill/>
                <a:tableStyleId>{E9CAE48A-011E-4000-B043-CF7A93B3AAE0}</a:tableStyleId>
              </a:tblPr>
              <a:tblGrid>
                <a:gridCol w="3389300">
                  <a:extLst>
                    <a:ext uri="{9D8B030D-6E8A-4147-A177-3AD203B41FA5}">
                      <a16:colId xmlns:a16="http://schemas.microsoft.com/office/drawing/2014/main" val="20000"/>
                    </a:ext>
                  </a:extLst>
                </a:gridCol>
                <a:gridCol w="3389300">
                  <a:extLst>
                    <a:ext uri="{9D8B030D-6E8A-4147-A177-3AD203B41FA5}">
                      <a16:colId xmlns:a16="http://schemas.microsoft.com/office/drawing/2014/main" val="20001"/>
                    </a:ext>
                  </a:extLst>
                </a:gridCol>
                <a:gridCol w="3389300">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Filenames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Format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Source</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NNE Boggess 1H Compiled Report</a:t>
                      </a:r>
                      <a:endParaRPr sz="1400" u="none" strike="noStrike" cap="none"/>
                    </a:p>
                    <a:p>
                      <a:pPr marL="0" marR="0" lvl="0" indent="0" algn="l" rtl="0">
                        <a:lnSpc>
                          <a:spcPct val="100000"/>
                        </a:lnSpc>
                        <a:spcBef>
                          <a:spcPts val="0"/>
                        </a:spcBef>
                        <a:spcAft>
                          <a:spcPts val="0"/>
                        </a:spcAft>
                        <a:buClr>
                          <a:schemeClr val="dk1"/>
                        </a:buClr>
                        <a:buSzPts val="1800"/>
                        <a:buFont typeface="Arial"/>
                        <a:buNone/>
                      </a:pPr>
                      <a:r>
                        <a:rPr lang="en-US" sz="1800" u="none" strike="noStrike" cap="none"/>
                        <a:t>NNE Boggess 3H Compiled Report</a:t>
                      </a:r>
                      <a:endParaRPr sz="1400" u="none" strike="noStrike" cap="none"/>
                    </a:p>
                    <a:p>
                      <a:pPr marL="0" marR="0" lvl="0" indent="0" algn="l" rtl="0">
                        <a:lnSpc>
                          <a:spcPct val="100000"/>
                        </a:lnSpc>
                        <a:spcBef>
                          <a:spcPts val="0"/>
                        </a:spcBef>
                        <a:spcAft>
                          <a:spcPts val="0"/>
                        </a:spcAft>
                        <a:buClr>
                          <a:schemeClr val="dk1"/>
                        </a:buClr>
                        <a:buSzPts val="1800"/>
                        <a:buFont typeface="Arial"/>
                        <a:buNone/>
                      </a:pPr>
                      <a:r>
                        <a:rPr lang="en-US" sz="1800" u="none" strike="noStrike" cap="none"/>
                        <a:t>NNE Boggess 5H Compiled Report</a:t>
                      </a:r>
                      <a:endParaRPr sz="1400" u="none" strike="noStrike" cap="none"/>
                    </a:p>
                    <a:p>
                      <a:pPr marL="0" marR="0" lvl="0" indent="0" algn="l" rtl="0">
                        <a:lnSpc>
                          <a:spcPct val="100000"/>
                        </a:lnSpc>
                        <a:spcBef>
                          <a:spcPts val="0"/>
                        </a:spcBef>
                        <a:spcAft>
                          <a:spcPts val="0"/>
                        </a:spcAft>
                        <a:buClr>
                          <a:schemeClr val="dk1"/>
                        </a:buClr>
                        <a:buSzPts val="1800"/>
                        <a:buFont typeface="Arial"/>
                        <a:buNone/>
                      </a:pPr>
                      <a:r>
                        <a:rPr lang="en-US" sz="1800" u="none" strike="noStrike" cap="none"/>
                        <a:t>NNE Boggess 9H Compiled Report</a:t>
                      </a:r>
                      <a:endParaRPr sz="1400" u="none" strike="noStrike" cap="none"/>
                    </a:p>
                    <a:p>
                      <a:pPr marL="0" marR="0" lvl="0" indent="0" algn="l" rtl="0">
                        <a:lnSpc>
                          <a:spcPct val="100000"/>
                        </a:lnSpc>
                        <a:spcBef>
                          <a:spcPts val="0"/>
                        </a:spcBef>
                        <a:spcAft>
                          <a:spcPts val="0"/>
                        </a:spcAft>
                        <a:buClr>
                          <a:schemeClr val="dk1"/>
                        </a:buClr>
                        <a:buSzPts val="1800"/>
                        <a:buFont typeface="Arial"/>
                        <a:buNone/>
                      </a:pPr>
                      <a:r>
                        <a:rPr lang="en-US" sz="1800" u="none" strike="noStrike" cap="none"/>
                        <a:t>NNE Boggess 13H Compiled Report</a:t>
                      </a:r>
                      <a:endParaRPr sz="1400" u="none" strike="noStrike" cap="none"/>
                    </a:p>
                    <a:p>
                      <a:pPr marL="0" marR="0" lvl="0" indent="0" algn="l" rtl="0">
                        <a:lnSpc>
                          <a:spcPct val="100000"/>
                        </a:lnSpc>
                        <a:spcBef>
                          <a:spcPts val="0"/>
                        </a:spcBef>
                        <a:spcAft>
                          <a:spcPts val="0"/>
                        </a:spcAft>
                        <a:buClr>
                          <a:schemeClr val="dk1"/>
                        </a:buClr>
                        <a:buSzPts val="1800"/>
                        <a:buFont typeface="Arial"/>
                        <a:buNone/>
                      </a:pPr>
                      <a:r>
                        <a:rPr lang="en-US" sz="1800" u="none" strike="noStrike" cap="none"/>
                        <a:t>NNE Boggess 17H Compiled Report</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PDF</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Marcellus Shale Energy and Environment Laboratory</a:t>
                      </a:r>
                      <a:endParaRPr sz="1800" u="none" strike="noStrike" cap="none"/>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9"/>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Tools used for Extraction</a:t>
            </a:r>
            <a:endParaRPr/>
          </a:p>
        </p:txBody>
      </p:sp>
      <p:sp>
        <p:nvSpPr>
          <p:cNvPr id="187" name="Google Shape;187;p9"/>
          <p:cNvSpPr txBox="1">
            <a:spLocks noGrp="1"/>
          </p:cNvSpPr>
          <p:nvPr>
            <p:ph type="body" idx="1"/>
          </p:nvPr>
        </p:nvSpPr>
        <p:spPr>
          <a:xfrm>
            <a:off x="1115568" y="1972235"/>
            <a:ext cx="10168128" cy="4509247"/>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110000"/>
              </a:lnSpc>
              <a:spcBef>
                <a:spcPts val="0"/>
              </a:spcBef>
              <a:spcAft>
                <a:spcPts val="0"/>
              </a:spcAft>
              <a:buClr>
                <a:schemeClr val="dk1"/>
              </a:buClr>
              <a:buSzPct val="100000"/>
              <a:buChar char="•"/>
            </a:pPr>
            <a:r>
              <a:rPr lang="en-US"/>
              <a:t>There are several open-source tools like Audit Command Language(ACL), Tabula(tool/python library),Spacy(Python library),Pypdf2(python library),Nanonets for pdf conversion into usable format.</a:t>
            </a:r>
            <a:endParaRPr/>
          </a:p>
          <a:p>
            <a:pPr marL="228600" lvl="0" indent="-228600" algn="l" rtl="0">
              <a:lnSpc>
                <a:spcPct val="110000"/>
              </a:lnSpc>
              <a:spcBef>
                <a:spcPts val="1000"/>
              </a:spcBef>
              <a:spcAft>
                <a:spcPts val="0"/>
              </a:spcAft>
              <a:buClr>
                <a:schemeClr val="dk1"/>
              </a:buClr>
              <a:buSzPct val="100000"/>
              <a:buChar char="•"/>
            </a:pPr>
            <a:r>
              <a:rPr lang="en-US"/>
              <a:t>Our sole target is to extract Boggess pad table with features but unfortunately the table is in image format in pdf files and the libraries in python doesn’t work on these tables.</a:t>
            </a:r>
            <a:endParaRPr/>
          </a:p>
          <a:p>
            <a:pPr marL="228600" lvl="0" indent="-228600" algn="l" rtl="0">
              <a:lnSpc>
                <a:spcPct val="110000"/>
              </a:lnSpc>
              <a:spcBef>
                <a:spcPts val="1000"/>
              </a:spcBef>
              <a:spcAft>
                <a:spcPts val="0"/>
              </a:spcAft>
              <a:buClr>
                <a:schemeClr val="dk1"/>
              </a:buClr>
              <a:buSzPct val="100000"/>
              <a:buChar char="•"/>
            </a:pPr>
            <a:r>
              <a:rPr lang="en-US"/>
              <a:t>We used</a:t>
            </a:r>
            <a:endParaRPr/>
          </a:p>
          <a:p>
            <a:pPr marL="0" lvl="0" indent="0" algn="l" rtl="0">
              <a:lnSpc>
                <a:spcPct val="110000"/>
              </a:lnSpc>
              <a:spcBef>
                <a:spcPts val="1000"/>
              </a:spcBef>
              <a:spcAft>
                <a:spcPts val="0"/>
              </a:spcAft>
              <a:buClr>
                <a:schemeClr val="dk1"/>
              </a:buClr>
              <a:buSzPct val="100000"/>
              <a:buNone/>
            </a:pPr>
            <a:r>
              <a:rPr lang="en-US"/>
              <a:t>     Nanonets – Table Extraction</a:t>
            </a:r>
            <a:endParaRPr/>
          </a:p>
          <a:p>
            <a:pPr marL="0" lvl="0" indent="0" algn="l" rtl="0">
              <a:lnSpc>
                <a:spcPct val="110000"/>
              </a:lnSpc>
              <a:spcBef>
                <a:spcPts val="1000"/>
              </a:spcBef>
              <a:spcAft>
                <a:spcPts val="0"/>
              </a:spcAft>
              <a:buClr>
                <a:schemeClr val="dk1"/>
              </a:buClr>
              <a:buSzPct val="100000"/>
              <a:buNone/>
            </a:pPr>
            <a:r>
              <a:rPr lang="en-US"/>
              <a:t>      Power Query Editor(Excel) – Transforming the extracted data into proper format.</a:t>
            </a:r>
            <a:endParaRPr/>
          </a:p>
          <a:p>
            <a:pPr marL="0" lvl="0" indent="0" algn="l" rtl="0">
              <a:lnSpc>
                <a:spcPct val="110000"/>
              </a:lnSpc>
              <a:spcBef>
                <a:spcPts val="1000"/>
              </a:spcBef>
              <a:spcAft>
                <a:spcPts val="0"/>
              </a:spcAft>
              <a:buClr>
                <a:schemeClr val="dk1"/>
              </a:buClr>
              <a:buSzPct val="100000"/>
              <a:buNone/>
            </a:pPr>
            <a:endParaRPr/>
          </a:p>
          <a:p>
            <a:pPr marL="228600" lvl="0" indent="-87629" algn="l" rtl="0">
              <a:lnSpc>
                <a:spcPct val="110000"/>
              </a:lnSpc>
              <a:spcBef>
                <a:spcPts val="1000"/>
              </a:spcBef>
              <a:spcAft>
                <a:spcPts val="0"/>
              </a:spcAft>
              <a:buClr>
                <a:schemeClr val="dk1"/>
              </a:buClr>
              <a:buSzPct val="100000"/>
              <a:buNone/>
            </a:pPr>
            <a:endParaRPr/>
          </a:p>
        </p:txBody>
      </p:sp>
    </p:spTree>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A1D2F"/>
      </a:dk2>
      <a:lt2>
        <a:srgbClr val="F0F3F2"/>
      </a:lt2>
      <a:accent1>
        <a:srgbClr val="C34D86"/>
      </a:accent1>
      <a:accent2>
        <a:srgbClr val="B13BA5"/>
      </a:accent2>
      <a:accent3>
        <a:srgbClr val="9E4DC3"/>
      </a:accent3>
      <a:accent4>
        <a:srgbClr val="5B3BB1"/>
      </a:accent4>
      <a:accent5>
        <a:srgbClr val="4D5EC3"/>
      </a:accent5>
      <a:accent6>
        <a:srgbClr val="3B7EB1"/>
      </a:accent6>
      <a:hlink>
        <a:srgbClr val="5F5DC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1657</Words>
  <Application>Microsoft Office PowerPoint</Application>
  <PresentationFormat>Widescreen</PresentationFormat>
  <Paragraphs>251</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AccentBoxVTI</vt:lpstr>
      <vt:lpstr>Optimization of hydraulic fracturing design using data driven models</vt:lpstr>
      <vt:lpstr>Problem Definition</vt:lpstr>
      <vt:lpstr>For Every Frac designer</vt:lpstr>
      <vt:lpstr>Current Industry Workflow</vt:lpstr>
      <vt:lpstr>Solution</vt:lpstr>
      <vt:lpstr>Benefits</vt:lpstr>
      <vt:lpstr>Methodology</vt:lpstr>
      <vt:lpstr>Data Collection</vt:lpstr>
      <vt:lpstr>Tools used for Extraction</vt:lpstr>
      <vt:lpstr>Data Extraction – Stage 1</vt:lpstr>
      <vt:lpstr>Data Extraction – Stage 2</vt:lpstr>
      <vt:lpstr>Features</vt:lpstr>
      <vt:lpstr>Data Inspection</vt:lpstr>
      <vt:lpstr>Target Variable Selection/Assigning values to Target Variable</vt:lpstr>
      <vt:lpstr>PowerPoint Presentation</vt:lpstr>
      <vt:lpstr>  Distribution of Production among Stages in a Well using Random Split  </vt:lpstr>
      <vt:lpstr>  Distribution of Production among Stages in Each Well Using Uniform and Random Split  </vt:lpstr>
      <vt:lpstr> Dealing Missing Values</vt:lpstr>
      <vt:lpstr> Dealing Missing Values </vt:lpstr>
      <vt:lpstr>Correlation Matrix</vt:lpstr>
      <vt:lpstr>Feature Engineering</vt:lpstr>
      <vt:lpstr>ML Modelling</vt:lpstr>
      <vt:lpstr>Model Evaluation</vt:lpstr>
      <vt:lpstr>Model Evaluation &amp; Metrics</vt:lpstr>
      <vt:lpstr>Model Evaluation</vt:lpstr>
      <vt:lpstr>Conclusion</vt:lpstr>
      <vt:lpstr>Challenges &amp;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hydraulic fracturing design using data driven models</dc:title>
  <cp:lastModifiedBy>Nimmala, Srikanth Reddy</cp:lastModifiedBy>
  <cp:revision>1</cp:revision>
  <dcterms:modified xsi:type="dcterms:W3CDTF">2022-07-07T06:52:17Z</dcterms:modified>
</cp:coreProperties>
</file>