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1" r:id="rId6"/>
    <p:sldId id="262" r:id="rId7"/>
    <p:sldId id="263" r:id="rId8"/>
    <p:sldId id="264" r:id="rId9"/>
    <p:sldId id="268" r:id="rId10"/>
    <p:sldId id="269" r:id="rId11"/>
    <p:sldId id="270"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48A47-2321-4382-842B-FDB1ECAF651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DBBA0F-E5A2-4841-8D9B-974690AB4F0E}">
      <dgm:prSet/>
      <dgm:spPr/>
      <dgm:t>
        <a:bodyPr/>
        <a:lstStyle/>
        <a:p>
          <a:r>
            <a:rPr lang="en-US"/>
            <a:t>The machine learning model for the image classification is built based generally using convolution neural networks(CNN).</a:t>
          </a:r>
        </a:p>
      </dgm:t>
    </dgm:pt>
    <dgm:pt modelId="{97EE54C8-CC85-4951-92E2-3674FF5CBE9E}" type="parTrans" cxnId="{87F30F93-3E67-4210-8009-D215DDBA7FDA}">
      <dgm:prSet/>
      <dgm:spPr/>
      <dgm:t>
        <a:bodyPr/>
        <a:lstStyle/>
        <a:p>
          <a:endParaRPr lang="en-US"/>
        </a:p>
      </dgm:t>
    </dgm:pt>
    <dgm:pt modelId="{D5DBDD9C-57C7-47FA-B773-E59F12647D11}" type="sibTrans" cxnId="{87F30F93-3E67-4210-8009-D215DDBA7FDA}">
      <dgm:prSet/>
      <dgm:spPr/>
      <dgm:t>
        <a:bodyPr/>
        <a:lstStyle/>
        <a:p>
          <a:endParaRPr lang="en-US"/>
        </a:p>
      </dgm:t>
    </dgm:pt>
    <dgm:pt modelId="{11DF2A4F-908C-417E-AE37-9679C068BF05}">
      <dgm:prSet/>
      <dgm:spPr/>
      <dgm:t>
        <a:bodyPr/>
        <a:lstStyle/>
        <a:p>
          <a:r>
            <a:rPr lang="en-US"/>
            <a:t>What is CNN?</a:t>
          </a:r>
        </a:p>
      </dgm:t>
    </dgm:pt>
    <dgm:pt modelId="{976A9424-7484-4F65-945A-F052CA699813}" type="parTrans" cxnId="{46E52556-EB24-42A8-AE28-26F65F96EA11}">
      <dgm:prSet/>
      <dgm:spPr/>
      <dgm:t>
        <a:bodyPr/>
        <a:lstStyle/>
        <a:p>
          <a:endParaRPr lang="en-US"/>
        </a:p>
      </dgm:t>
    </dgm:pt>
    <dgm:pt modelId="{611D52C6-8473-4D91-BA38-4D77D337B932}" type="sibTrans" cxnId="{46E52556-EB24-42A8-AE28-26F65F96EA11}">
      <dgm:prSet/>
      <dgm:spPr/>
      <dgm:t>
        <a:bodyPr/>
        <a:lstStyle/>
        <a:p>
          <a:endParaRPr lang="en-US"/>
        </a:p>
      </dgm:t>
    </dgm:pt>
    <dgm:pt modelId="{782955D1-C104-452F-9682-652A6C6B119C}">
      <dgm:prSet/>
      <dgm:spPr/>
      <dgm:t>
        <a:bodyPr/>
        <a:lstStyle/>
        <a:p>
          <a:r>
            <a:rPr lang="en-US"/>
            <a:t>It is deep learning technique widely used for the image classification, facial recognition and image analysis.</a:t>
          </a:r>
        </a:p>
      </dgm:t>
    </dgm:pt>
    <dgm:pt modelId="{D9326E1B-54A1-4F2F-8196-6207B032D65A}" type="parTrans" cxnId="{367B68B8-5F3D-47DF-9A71-1CE2FD5CF2C7}">
      <dgm:prSet/>
      <dgm:spPr/>
      <dgm:t>
        <a:bodyPr/>
        <a:lstStyle/>
        <a:p>
          <a:endParaRPr lang="en-US"/>
        </a:p>
      </dgm:t>
    </dgm:pt>
    <dgm:pt modelId="{69FE6351-161C-4B5B-BF07-B7650E6F5CD3}" type="sibTrans" cxnId="{367B68B8-5F3D-47DF-9A71-1CE2FD5CF2C7}">
      <dgm:prSet/>
      <dgm:spPr/>
      <dgm:t>
        <a:bodyPr/>
        <a:lstStyle/>
        <a:p>
          <a:endParaRPr lang="en-US"/>
        </a:p>
      </dgm:t>
    </dgm:pt>
    <dgm:pt modelId="{3CBC16B7-AB55-4DD8-91B8-FDA65C7B0A52}">
      <dgm:prSet/>
      <dgm:spPr/>
      <dgm:t>
        <a:bodyPr/>
        <a:lstStyle/>
        <a:p>
          <a:r>
            <a:rPr lang="en-US" dirty="0"/>
            <a:t>There are other models we used here in the project which are VGG16, ResNet and Inception. </a:t>
          </a:r>
        </a:p>
      </dgm:t>
    </dgm:pt>
    <dgm:pt modelId="{A8770856-9333-4B20-A8EC-F8463F5B8495}" type="parTrans" cxnId="{6AA9ACBE-6C5C-44CD-A9D6-76177170B724}">
      <dgm:prSet/>
      <dgm:spPr/>
      <dgm:t>
        <a:bodyPr/>
        <a:lstStyle/>
        <a:p>
          <a:endParaRPr lang="en-US"/>
        </a:p>
      </dgm:t>
    </dgm:pt>
    <dgm:pt modelId="{0F38EBE5-5E1D-4320-9505-5F0E4F048100}" type="sibTrans" cxnId="{6AA9ACBE-6C5C-44CD-A9D6-76177170B724}">
      <dgm:prSet/>
      <dgm:spPr/>
      <dgm:t>
        <a:bodyPr/>
        <a:lstStyle/>
        <a:p>
          <a:endParaRPr lang="en-US"/>
        </a:p>
      </dgm:t>
    </dgm:pt>
    <dgm:pt modelId="{113EA77E-E24D-44EE-96B8-EDAAC56EEA04}" type="pres">
      <dgm:prSet presAssocID="{90148A47-2321-4382-842B-FDB1ECAF6510}" presName="root" presStyleCnt="0">
        <dgm:presLayoutVars>
          <dgm:dir/>
          <dgm:resizeHandles val="exact"/>
        </dgm:presLayoutVars>
      </dgm:prSet>
      <dgm:spPr/>
    </dgm:pt>
    <dgm:pt modelId="{405C20D9-4F6A-4A03-8E91-7EA077CAC0A3}" type="pres">
      <dgm:prSet presAssocID="{80DBBA0F-E5A2-4841-8D9B-974690AB4F0E}" presName="compNode" presStyleCnt="0"/>
      <dgm:spPr/>
    </dgm:pt>
    <dgm:pt modelId="{353729B7-23E4-4F07-B09E-D97CD94F4043}" type="pres">
      <dgm:prSet presAssocID="{80DBBA0F-E5A2-4841-8D9B-974690AB4F0E}" presName="bgRect" presStyleLbl="bgShp" presStyleIdx="0" presStyleCnt="4"/>
      <dgm:spPr/>
    </dgm:pt>
    <dgm:pt modelId="{534C2E8A-6944-45BF-8098-5D56A1020BB6}" type="pres">
      <dgm:prSet presAssocID="{80DBBA0F-E5A2-4841-8D9B-974690AB4F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55BD2F4-7E14-42A4-820C-943387F6A2CD}" type="pres">
      <dgm:prSet presAssocID="{80DBBA0F-E5A2-4841-8D9B-974690AB4F0E}" presName="spaceRect" presStyleCnt="0"/>
      <dgm:spPr/>
    </dgm:pt>
    <dgm:pt modelId="{F3EB48BA-A83F-401E-9385-338D4B6D76D1}" type="pres">
      <dgm:prSet presAssocID="{80DBBA0F-E5A2-4841-8D9B-974690AB4F0E}" presName="parTx" presStyleLbl="revTx" presStyleIdx="0" presStyleCnt="4">
        <dgm:presLayoutVars>
          <dgm:chMax val="0"/>
          <dgm:chPref val="0"/>
        </dgm:presLayoutVars>
      </dgm:prSet>
      <dgm:spPr/>
    </dgm:pt>
    <dgm:pt modelId="{33A01A29-C098-443E-B761-9F15D85756B2}" type="pres">
      <dgm:prSet presAssocID="{D5DBDD9C-57C7-47FA-B773-E59F12647D11}" presName="sibTrans" presStyleCnt="0"/>
      <dgm:spPr/>
    </dgm:pt>
    <dgm:pt modelId="{DB3F0A89-20FF-493B-BDCC-FAD5E1376A42}" type="pres">
      <dgm:prSet presAssocID="{11DF2A4F-908C-417E-AE37-9679C068BF05}" presName="compNode" presStyleCnt="0"/>
      <dgm:spPr/>
    </dgm:pt>
    <dgm:pt modelId="{EA0FF267-D22C-4DA9-857D-FE1B3B42B761}" type="pres">
      <dgm:prSet presAssocID="{11DF2A4F-908C-417E-AE37-9679C068BF05}" presName="bgRect" presStyleLbl="bgShp" presStyleIdx="1" presStyleCnt="4"/>
      <dgm:spPr/>
    </dgm:pt>
    <dgm:pt modelId="{EC4A2F82-88F5-47B3-8F13-6DCCD6093213}" type="pres">
      <dgm:prSet presAssocID="{11DF2A4F-908C-417E-AE37-9679C068BF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vision"/>
        </a:ext>
      </dgm:extLst>
    </dgm:pt>
    <dgm:pt modelId="{C56F74F0-BFB3-4C76-AD85-4BDDA12744FF}" type="pres">
      <dgm:prSet presAssocID="{11DF2A4F-908C-417E-AE37-9679C068BF05}" presName="spaceRect" presStyleCnt="0"/>
      <dgm:spPr/>
    </dgm:pt>
    <dgm:pt modelId="{656147AD-09AE-415D-8F84-8C49223E9172}" type="pres">
      <dgm:prSet presAssocID="{11DF2A4F-908C-417E-AE37-9679C068BF05}" presName="parTx" presStyleLbl="revTx" presStyleIdx="1" presStyleCnt="4">
        <dgm:presLayoutVars>
          <dgm:chMax val="0"/>
          <dgm:chPref val="0"/>
        </dgm:presLayoutVars>
      </dgm:prSet>
      <dgm:spPr/>
    </dgm:pt>
    <dgm:pt modelId="{3E4711F9-8BF6-4845-94D7-2AC9C59DDA27}" type="pres">
      <dgm:prSet presAssocID="{611D52C6-8473-4D91-BA38-4D77D337B932}" presName="sibTrans" presStyleCnt="0"/>
      <dgm:spPr/>
    </dgm:pt>
    <dgm:pt modelId="{A88F1F35-626F-4AC1-994F-A3557D8F0909}" type="pres">
      <dgm:prSet presAssocID="{782955D1-C104-452F-9682-652A6C6B119C}" presName="compNode" presStyleCnt="0"/>
      <dgm:spPr/>
    </dgm:pt>
    <dgm:pt modelId="{E7E37CF4-8301-4087-9FF8-33C320874487}" type="pres">
      <dgm:prSet presAssocID="{782955D1-C104-452F-9682-652A6C6B119C}" presName="bgRect" presStyleLbl="bgShp" presStyleIdx="2" presStyleCnt="4"/>
      <dgm:spPr/>
    </dgm:pt>
    <dgm:pt modelId="{2DD3D231-0617-4D7B-976F-7936B99D1D50}" type="pres">
      <dgm:prSet presAssocID="{782955D1-C104-452F-9682-652A6C6B119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
        </a:ext>
      </dgm:extLst>
    </dgm:pt>
    <dgm:pt modelId="{C54B0FEF-6E06-4C9A-B01A-8935DE9E49A9}" type="pres">
      <dgm:prSet presAssocID="{782955D1-C104-452F-9682-652A6C6B119C}" presName="spaceRect" presStyleCnt="0"/>
      <dgm:spPr/>
    </dgm:pt>
    <dgm:pt modelId="{F86DDD6F-E58C-4C6D-981B-DAE04C7879F3}" type="pres">
      <dgm:prSet presAssocID="{782955D1-C104-452F-9682-652A6C6B119C}" presName="parTx" presStyleLbl="revTx" presStyleIdx="2" presStyleCnt="4">
        <dgm:presLayoutVars>
          <dgm:chMax val="0"/>
          <dgm:chPref val="0"/>
        </dgm:presLayoutVars>
      </dgm:prSet>
      <dgm:spPr/>
    </dgm:pt>
    <dgm:pt modelId="{43934C76-DAE5-48FC-AF32-85C3B3F70C44}" type="pres">
      <dgm:prSet presAssocID="{69FE6351-161C-4B5B-BF07-B7650E6F5CD3}" presName="sibTrans" presStyleCnt="0"/>
      <dgm:spPr/>
    </dgm:pt>
    <dgm:pt modelId="{A091FE96-86CB-4FDA-8894-B1F88905CBAD}" type="pres">
      <dgm:prSet presAssocID="{3CBC16B7-AB55-4DD8-91B8-FDA65C7B0A52}" presName="compNode" presStyleCnt="0"/>
      <dgm:spPr/>
    </dgm:pt>
    <dgm:pt modelId="{FCBCB9D4-6C3C-4D49-AADE-C16C0CE2D59E}" type="pres">
      <dgm:prSet presAssocID="{3CBC16B7-AB55-4DD8-91B8-FDA65C7B0A52}" presName="bgRect" presStyleLbl="bgShp" presStyleIdx="3" presStyleCnt="4"/>
      <dgm:spPr/>
    </dgm:pt>
    <dgm:pt modelId="{FB558013-970A-4451-9C8D-2106AA6B905E}" type="pres">
      <dgm:prSet presAssocID="{3CBC16B7-AB55-4DD8-91B8-FDA65C7B0A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777FABEC-2484-42D0-9D89-A83348CF02BA}" type="pres">
      <dgm:prSet presAssocID="{3CBC16B7-AB55-4DD8-91B8-FDA65C7B0A52}" presName="spaceRect" presStyleCnt="0"/>
      <dgm:spPr/>
    </dgm:pt>
    <dgm:pt modelId="{1A93FAB7-08FA-4E56-9282-2EBB043B86FB}" type="pres">
      <dgm:prSet presAssocID="{3CBC16B7-AB55-4DD8-91B8-FDA65C7B0A52}" presName="parTx" presStyleLbl="revTx" presStyleIdx="3" presStyleCnt="4">
        <dgm:presLayoutVars>
          <dgm:chMax val="0"/>
          <dgm:chPref val="0"/>
        </dgm:presLayoutVars>
      </dgm:prSet>
      <dgm:spPr/>
    </dgm:pt>
  </dgm:ptLst>
  <dgm:cxnLst>
    <dgm:cxn modelId="{1BFDAA01-97E7-4397-89E5-21AAC911C80B}" type="presOf" srcId="{90148A47-2321-4382-842B-FDB1ECAF6510}" destId="{113EA77E-E24D-44EE-96B8-EDAAC56EEA04}" srcOrd="0" destOrd="0" presId="urn:microsoft.com/office/officeart/2018/2/layout/IconVerticalSolidList"/>
    <dgm:cxn modelId="{4EE28E17-1124-4B57-B9E1-E5A46CFD11ED}" type="presOf" srcId="{11DF2A4F-908C-417E-AE37-9679C068BF05}" destId="{656147AD-09AE-415D-8F84-8C49223E9172}" srcOrd="0" destOrd="0" presId="urn:microsoft.com/office/officeart/2018/2/layout/IconVerticalSolidList"/>
    <dgm:cxn modelId="{83BE3634-DC8C-4ABE-A3C8-EDC486103B01}" type="presOf" srcId="{3CBC16B7-AB55-4DD8-91B8-FDA65C7B0A52}" destId="{1A93FAB7-08FA-4E56-9282-2EBB043B86FB}" srcOrd="0" destOrd="0" presId="urn:microsoft.com/office/officeart/2018/2/layout/IconVerticalSolidList"/>
    <dgm:cxn modelId="{E528B537-A590-458E-9E09-6831FDE46F34}" type="presOf" srcId="{80DBBA0F-E5A2-4841-8D9B-974690AB4F0E}" destId="{F3EB48BA-A83F-401E-9385-338D4B6D76D1}" srcOrd="0" destOrd="0" presId="urn:microsoft.com/office/officeart/2018/2/layout/IconVerticalSolidList"/>
    <dgm:cxn modelId="{46E52556-EB24-42A8-AE28-26F65F96EA11}" srcId="{90148A47-2321-4382-842B-FDB1ECAF6510}" destId="{11DF2A4F-908C-417E-AE37-9679C068BF05}" srcOrd="1" destOrd="0" parTransId="{976A9424-7484-4F65-945A-F052CA699813}" sibTransId="{611D52C6-8473-4D91-BA38-4D77D337B932}"/>
    <dgm:cxn modelId="{EC96AA83-D9F0-45B2-8487-49FC9AF9F2CD}" type="presOf" srcId="{782955D1-C104-452F-9682-652A6C6B119C}" destId="{F86DDD6F-E58C-4C6D-981B-DAE04C7879F3}" srcOrd="0" destOrd="0" presId="urn:microsoft.com/office/officeart/2018/2/layout/IconVerticalSolidList"/>
    <dgm:cxn modelId="{87F30F93-3E67-4210-8009-D215DDBA7FDA}" srcId="{90148A47-2321-4382-842B-FDB1ECAF6510}" destId="{80DBBA0F-E5A2-4841-8D9B-974690AB4F0E}" srcOrd="0" destOrd="0" parTransId="{97EE54C8-CC85-4951-92E2-3674FF5CBE9E}" sibTransId="{D5DBDD9C-57C7-47FA-B773-E59F12647D11}"/>
    <dgm:cxn modelId="{367B68B8-5F3D-47DF-9A71-1CE2FD5CF2C7}" srcId="{90148A47-2321-4382-842B-FDB1ECAF6510}" destId="{782955D1-C104-452F-9682-652A6C6B119C}" srcOrd="2" destOrd="0" parTransId="{D9326E1B-54A1-4F2F-8196-6207B032D65A}" sibTransId="{69FE6351-161C-4B5B-BF07-B7650E6F5CD3}"/>
    <dgm:cxn modelId="{6AA9ACBE-6C5C-44CD-A9D6-76177170B724}" srcId="{90148A47-2321-4382-842B-FDB1ECAF6510}" destId="{3CBC16B7-AB55-4DD8-91B8-FDA65C7B0A52}" srcOrd="3" destOrd="0" parTransId="{A8770856-9333-4B20-A8EC-F8463F5B8495}" sibTransId="{0F38EBE5-5E1D-4320-9505-5F0E4F048100}"/>
    <dgm:cxn modelId="{0BEE70FA-7B3D-42E8-89D1-7A96978E292A}" type="presParOf" srcId="{113EA77E-E24D-44EE-96B8-EDAAC56EEA04}" destId="{405C20D9-4F6A-4A03-8E91-7EA077CAC0A3}" srcOrd="0" destOrd="0" presId="urn:microsoft.com/office/officeart/2018/2/layout/IconVerticalSolidList"/>
    <dgm:cxn modelId="{58333056-BD02-47A7-82EF-94D93BB12D6B}" type="presParOf" srcId="{405C20D9-4F6A-4A03-8E91-7EA077CAC0A3}" destId="{353729B7-23E4-4F07-B09E-D97CD94F4043}" srcOrd="0" destOrd="0" presId="urn:microsoft.com/office/officeart/2018/2/layout/IconVerticalSolidList"/>
    <dgm:cxn modelId="{E159C2A3-A17A-40C4-B30E-605FB0ACF7A7}" type="presParOf" srcId="{405C20D9-4F6A-4A03-8E91-7EA077CAC0A3}" destId="{534C2E8A-6944-45BF-8098-5D56A1020BB6}" srcOrd="1" destOrd="0" presId="urn:microsoft.com/office/officeart/2018/2/layout/IconVerticalSolidList"/>
    <dgm:cxn modelId="{A1EFAEB0-1D4A-4CFC-8BA3-CBEE40707761}" type="presParOf" srcId="{405C20D9-4F6A-4A03-8E91-7EA077CAC0A3}" destId="{A55BD2F4-7E14-42A4-820C-943387F6A2CD}" srcOrd="2" destOrd="0" presId="urn:microsoft.com/office/officeart/2018/2/layout/IconVerticalSolidList"/>
    <dgm:cxn modelId="{F2DD085A-4148-4072-9F85-2690B6EB5D7E}" type="presParOf" srcId="{405C20D9-4F6A-4A03-8E91-7EA077CAC0A3}" destId="{F3EB48BA-A83F-401E-9385-338D4B6D76D1}" srcOrd="3" destOrd="0" presId="urn:microsoft.com/office/officeart/2018/2/layout/IconVerticalSolidList"/>
    <dgm:cxn modelId="{FA03C770-E3E9-4F23-8984-49C8A24FC194}" type="presParOf" srcId="{113EA77E-E24D-44EE-96B8-EDAAC56EEA04}" destId="{33A01A29-C098-443E-B761-9F15D85756B2}" srcOrd="1" destOrd="0" presId="urn:microsoft.com/office/officeart/2018/2/layout/IconVerticalSolidList"/>
    <dgm:cxn modelId="{6A2DBA6F-47C8-4C91-9683-A4CE06327260}" type="presParOf" srcId="{113EA77E-E24D-44EE-96B8-EDAAC56EEA04}" destId="{DB3F0A89-20FF-493B-BDCC-FAD5E1376A42}" srcOrd="2" destOrd="0" presId="urn:microsoft.com/office/officeart/2018/2/layout/IconVerticalSolidList"/>
    <dgm:cxn modelId="{E9FD0566-A959-4FA8-B650-673DBEE3961F}" type="presParOf" srcId="{DB3F0A89-20FF-493B-BDCC-FAD5E1376A42}" destId="{EA0FF267-D22C-4DA9-857D-FE1B3B42B761}" srcOrd="0" destOrd="0" presId="urn:microsoft.com/office/officeart/2018/2/layout/IconVerticalSolidList"/>
    <dgm:cxn modelId="{C477F1A6-EFD9-4E96-924A-2E7868FEE4C3}" type="presParOf" srcId="{DB3F0A89-20FF-493B-BDCC-FAD5E1376A42}" destId="{EC4A2F82-88F5-47B3-8F13-6DCCD6093213}" srcOrd="1" destOrd="0" presId="urn:microsoft.com/office/officeart/2018/2/layout/IconVerticalSolidList"/>
    <dgm:cxn modelId="{2E1A3736-809D-4D2A-8DBC-1C41F9A650EF}" type="presParOf" srcId="{DB3F0A89-20FF-493B-BDCC-FAD5E1376A42}" destId="{C56F74F0-BFB3-4C76-AD85-4BDDA12744FF}" srcOrd="2" destOrd="0" presId="urn:microsoft.com/office/officeart/2018/2/layout/IconVerticalSolidList"/>
    <dgm:cxn modelId="{F092F4D9-C548-4201-8E1E-CB2E3A5D6CD8}" type="presParOf" srcId="{DB3F0A89-20FF-493B-BDCC-FAD5E1376A42}" destId="{656147AD-09AE-415D-8F84-8C49223E9172}" srcOrd="3" destOrd="0" presId="urn:microsoft.com/office/officeart/2018/2/layout/IconVerticalSolidList"/>
    <dgm:cxn modelId="{E6C3EB87-9F0C-43EF-92B0-A04206D5556C}" type="presParOf" srcId="{113EA77E-E24D-44EE-96B8-EDAAC56EEA04}" destId="{3E4711F9-8BF6-4845-94D7-2AC9C59DDA27}" srcOrd="3" destOrd="0" presId="urn:microsoft.com/office/officeart/2018/2/layout/IconVerticalSolidList"/>
    <dgm:cxn modelId="{BDF7166E-B458-406D-A8B7-323F5593E22A}" type="presParOf" srcId="{113EA77E-E24D-44EE-96B8-EDAAC56EEA04}" destId="{A88F1F35-626F-4AC1-994F-A3557D8F0909}" srcOrd="4" destOrd="0" presId="urn:microsoft.com/office/officeart/2018/2/layout/IconVerticalSolidList"/>
    <dgm:cxn modelId="{81793DE5-DE6B-4B5C-ABDC-8C1D71F2E5A6}" type="presParOf" srcId="{A88F1F35-626F-4AC1-994F-A3557D8F0909}" destId="{E7E37CF4-8301-4087-9FF8-33C320874487}" srcOrd="0" destOrd="0" presId="urn:microsoft.com/office/officeart/2018/2/layout/IconVerticalSolidList"/>
    <dgm:cxn modelId="{ABFAE2E0-CE7E-499B-95B6-A26BB012BD86}" type="presParOf" srcId="{A88F1F35-626F-4AC1-994F-A3557D8F0909}" destId="{2DD3D231-0617-4D7B-976F-7936B99D1D50}" srcOrd="1" destOrd="0" presId="urn:microsoft.com/office/officeart/2018/2/layout/IconVerticalSolidList"/>
    <dgm:cxn modelId="{27224E4C-F150-41DE-A8C0-2AE95569B61D}" type="presParOf" srcId="{A88F1F35-626F-4AC1-994F-A3557D8F0909}" destId="{C54B0FEF-6E06-4C9A-B01A-8935DE9E49A9}" srcOrd="2" destOrd="0" presId="urn:microsoft.com/office/officeart/2018/2/layout/IconVerticalSolidList"/>
    <dgm:cxn modelId="{DACB29E2-48C7-4377-8BC7-5122C3BBAD66}" type="presParOf" srcId="{A88F1F35-626F-4AC1-994F-A3557D8F0909}" destId="{F86DDD6F-E58C-4C6D-981B-DAE04C7879F3}" srcOrd="3" destOrd="0" presId="urn:microsoft.com/office/officeart/2018/2/layout/IconVerticalSolidList"/>
    <dgm:cxn modelId="{96E3C4DE-4075-45D7-851B-C8FD53F43C49}" type="presParOf" srcId="{113EA77E-E24D-44EE-96B8-EDAAC56EEA04}" destId="{43934C76-DAE5-48FC-AF32-85C3B3F70C44}" srcOrd="5" destOrd="0" presId="urn:microsoft.com/office/officeart/2018/2/layout/IconVerticalSolidList"/>
    <dgm:cxn modelId="{B9731343-BA9B-4DFF-A8C1-1F8DA8C88172}" type="presParOf" srcId="{113EA77E-E24D-44EE-96B8-EDAAC56EEA04}" destId="{A091FE96-86CB-4FDA-8894-B1F88905CBAD}" srcOrd="6" destOrd="0" presId="urn:microsoft.com/office/officeart/2018/2/layout/IconVerticalSolidList"/>
    <dgm:cxn modelId="{6E73B3ED-E8B2-48EE-907F-F6616FBBA7E6}" type="presParOf" srcId="{A091FE96-86CB-4FDA-8894-B1F88905CBAD}" destId="{FCBCB9D4-6C3C-4D49-AADE-C16C0CE2D59E}" srcOrd="0" destOrd="0" presId="urn:microsoft.com/office/officeart/2018/2/layout/IconVerticalSolidList"/>
    <dgm:cxn modelId="{BD225E61-787D-4B5C-92A6-B5950C650325}" type="presParOf" srcId="{A091FE96-86CB-4FDA-8894-B1F88905CBAD}" destId="{FB558013-970A-4451-9C8D-2106AA6B905E}" srcOrd="1" destOrd="0" presId="urn:microsoft.com/office/officeart/2018/2/layout/IconVerticalSolidList"/>
    <dgm:cxn modelId="{D3BFBD75-47EA-4F88-BF42-F257D50D9BD3}" type="presParOf" srcId="{A091FE96-86CB-4FDA-8894-B1F88905CBAD}" destId="{777FABEC-2484-42D0-9D89-A83348CF02BA}" srcOrd="2" destOrd="0" presId="urn:microsoft.com/office/officeart/2018/2/layout/IconVerticalSolidList"/>
    <dgm:cxn modelId="{94DF5E89-AFD5-43FC-A38C-EE95A9727359}" type="presParOf" srcId="{A091FE96-86CB-4FDA-8894-B1F88905CBAD}" destId="{1A93FAB7-08FA-4E56-9282-2EBB043B86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9E1C5-238E-4655-A69B-28E095C31E7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D4E862E-AEC0-467E-B4A3-9381432E263C}">
      <dgm:prSet/>
      <dgm:spPr/>
      <dgm:t>
        <a:bodyPr/>
        <a:lstStyle/>
        <a:p>
          <a:r>
            <a:rPr lang="en-US" b="1" i="0"/>
            <a:t>Convolutional Layers:</a:t>
          </a:r>
          <a:r>
            <a:rPr lang="en-US"/>
            <a:t> </a:t>
          </a:r>
          <a:r>
            <a:rPr lang="en-US" b="0" i="0"/>
            <a:t>The core building block of a CNN. It involves the application of convolution operations to the input data. Convolution helps the network learn hierarchical representations by capturing local patterns in the input.</a:t>
          </a:r>
          <a:endParaRPr lang="en-US"/>
        </a:p>
      </dgm:t>
    </dgm:pt>
    <dgm:pt modelId="{4EBDBD8B-236A-4709-AC89-366C7EDF7D09}" type="parTrans" cxnId="{4BD8EE35-ED98-41AF-946E-B8471B6AF672}">
      <dgm:prSet/>
      <dgm:spPr/>
      <dgm:t>
        <a:bodyPr/>
        <a:lstStyle/>
        <a:p>
          <a:endParaRPr lang="en-US"/>
        </a:p>
      </dgm:t>
    </dgm:pt>
    <dgm:pt modelId="{C2293CEF-E5F0-4E14-B6B1-500F556574B0}" type="sibTrans" cxnId="{4BD8EE35-ED98-41AF-946E-B8471B6AF672}">
      <dgm:prSet/>
      <dgm:spPr/>
      <dgm:t>
        <a:bodyPr/>
        <a:lstStyle/>
        <a:p>
          <a:endParaRPr lang="en-US"/>
        </a:p>
      </dgm:t>
    </dgm:pt>
    <dgm:pt modelId="{B7F609ED-0A9A-487F-AEA4-B3C7FCB8A058}">
      <dgm:prSet/>
      <dgm:spPr/>
      <dgm:t>
        <a:bodyPr/>
        <a:lstStyle/>
        <a:p>
          <a:r>
            <a:rPr lang="en-US" b="1" i="0"/>
            <a:t>Pooling Layers:</a:t>
          </a:r>
          <a:r>
            <a:rPr lang="en-US"/>
            <a:t> </a:t>
          </a:r>
          <a:r>
            <a:rPr lang="en-US" b="0" i="0"/>
            <a:t>Pooling layers (e.g., max pooling) are often used to reduce the spatial dimensions of the input volume. Pooling helps in retaining important information while reducing the computational complexity and the number of parameters in the network.</a:t>
          </a:r>
          <a:endParaRPr lang="en-US"/>
        </a:p>
      </dgm:t>
    </dgm:pt>
    <dgm:pt modelId="{C2E1F6F4-3281-407F-B4D9-CC7CAF3F4F3F}" type="parTrans" cxnId="{4AECC5AD-6AAD-4B34-8063-58CD8B100068}">
      <dgm:prSet/>
      <dgm:spPr/>
      <dgm:t>
        <a:bodyPr/>
        <a:lstStyle/>
        <a:p>
          <a:endParaRPr lang="en-US"/>
        </a:p>
      </dgm:t>
    </dgm:pt>
    <dgm:pt modelId="{10AF12F5-A63B-4329-9D2F-2A1346D86E5C}" type="sibTrans" cxnId="{4AECC5AD-6AAD-4B34-8063-58CD8B100068}">
      <dgm:prSet/>
      <dgm:spPr/>
      <dgm:t>
        <a:bodyPr/>
        <a:lstStyle/>
        <a:p>
          <a:endParaRPr lang="en-US"/>
        </a:p>
      </dgm:t>
    </dgm:pt>
    <dgm:pt modelId="{5F1B991C-1BB9-439D-8402-A5FBF2F44FA3}">
      <dgm:prSet/>
      <dgm:spPr/>
      <dgm:t>
        <a:bodyPr/>
        <a:lstStyle/>
        <a:p>
          <a:r>
            <a:rPr lang="en-US" b="1" i="0" dirty="0"/>
            <a:t>Activation Functions:</a:t>
          </a:r>
          <a:r>
            <a:rPr lang="en-US" dirty="0"/>
            <a:t> </a:t>
          </a:r>
          <a:r>
            <a:rPr lang="en-US" b="0" i="0" dirty="0"/>
            <a:t>Activation functions (e.g., </a:t>
          </a:r>
          <a:r>
            <a:rPr lang="en-US" b="0" i="0" dirty="0" err="1"/>
            <a:t>ReLU</a:t>
          </a:r>
          <a:r>
            <a:rPr lang="en-US" b="0" i="0" dirty="0"/>
            <a:t> - Rectified Linear Unit) are applied to the output of convolutional and fully connected layers to introduce non-linearity into the network, allowing it to learn complex relationships in the data.</a:t>
          </a:r>
          <a:endParaRPr lang="en-US" dirty="0"/>
        </a:p>
      </dgm:t>
    </dgm:pt>
    <dgm:pt modelId="{2CA5553F-AAE7-469B-B194-63AAB55F408D}" type="parTrans" cxnId="{A4AFFC8A-81F0-4A3F-8EC2-86355427DB50}">
      <dgm:prSet/>
      <dgm:spPr/>
      <dgm:t>
        <a:bodyPr/>
        <a:lstStyle/>
        <a:p>
          <a:endParaRPr lang="en-US"/>
        </a:p>
      </dgm:t>
    </dgm:pt>
    <dgm:pt modelId="{11AE4064-1ED8-4AC1-9059-8AEC0FDF7DBE}" type="sibTrans" cxnId="{A4AFFC8A-81F0-4A3F-8EC2-86355427DB50}">
      <dgm:prSet/>
      <dgm:spPr/>
      <dgm:t>
        <a:bodyPr/>
        <a:lstStyle/>
        <a:p>
          <a:endParaRPr lang="en-US"/>
        </a:p>
      </dgm:t>
    </dgm:pt>
    <dgm:pt modelId="{7A127FDF-CACD-4B99-A24D-CA3A519E054D}">
      <dgm:prSet/>
      <dgm:spPr/>
      <dgm:t>
        <a:bodyPr/>
        <a:lstStyle/>
        <a:p>
          <a:r>
            <a:rPr lang="en-US" b="1" i="0"/>
            <a:t>Fully Connected Layers: </a:t>
          </a:r>
          <a:r>
            <a:rPr lang="en-US" b="0" i="0"/>
            <a:t>After several convolutional and pooling layers, the high-level reasoning in the neural network is captured by fully connected layers. These layers connect every neuron to every neuron in the previous and subsequent layers.</a:t>
          </a:r>
          <a:endParaRPr lang="en-US"/>
        </a:p>
      </dgm:t>
    </dgm:pt>
    <dgm:pt modelId="{25E7924C-D5C4-4869-806D-58CB22647294}" type="parTrans" cxnId="{80C89279-E8CE-4C96-8A38-BC8B7859D662}">
      <dgm:prSet/>
      <dgm:spPr/>
      <dgm:t>
        <a:bodyPr/>
        <a:lstStyle/>
        <a:p>
          <a:endParaRPr lang="en-US"/>
        </a:p>
      </dgm:t>
    </dgm:pt>
    <dgm:pt modelId="{2F4FA984-7CFB-49A3-A827-F63593F2D8B2}" type="sibTrans" cxnId="{80C89279-E8CE-4C96-8A38-BC8B7859D662}">
      <dgm:prSet/>
      <dgm:spPr/>
      <dgm:t>
        <a:bodyPr/>
        <a:lstStyle/>
        <a:p>
          <a:endParaRPr lang="en-US"/>
        </a:p>
      </dgm:t>
    </dgm:pt>
    <dgm:pt modelId="{59149FFC-446C-4103-90D7-EA17048E2802}" type="pres">
      <dgm:prSet presAssocID="{EDF9E1C5-238E-4655-A69B-28E095C31E74}" presName="linear" presStyleCnt="0">
        <dgm:presLayoutVars>
          <dgm:animLvl val="lvl"/>
          <dgm:resizeHandles val="exact"/>
        </dgm:presLayoutVars>
      </dgm:prSet>
      <dgm:spPr/>
    </dgm:pt>
    <dgm:pt modelId="{3D40128B-9EEB-4512-B871-38CDC2EF0AF4}" type="pres">
      <dgm:prSet presAssocID="{CD4E862E-AEC0-467E-B4A3-9381432E263C}" presName="parentText" presStyleLbl="node1" presStyleIdx="0" presStyleCnt="4">
        <dgm:presLayoutVars>
          <dgm:chMax val="0"/>
          <dgm:bulletEnabled val="1"/>
        </dgm:presLayoutVars>
      </dgm:prSet>
      <dgm:spPr/>
    </dgm:pt>
    <dgm:pt modelId="{D037ACF6-2530-41DE-8382-1658A8973C32}" type="pres">
      <dgm:prSet presAssocID="{C2293CEF-E5F0-4E14-B6B1-500F556574B0}" presName="spacer" presStyleCnt="0"/>
      <dgm:spPr/>
    </dgm:pt>
    <dgm:pt modelId="{FD05E1FA-F23B-4407-A133-466F7233A397}" type="pres">
      <dgm:prSet presAssocID="{B7F609ED-0A9A-487F-AEA4-B3C7FCB8A058}" presName="parentText" presStyleLbl="node1" presStyleIdx="1" presStyleCnt="4">
        <dgm:presLayoutVars>
          <dgm:chMax val="0"/>
          <dgm:bulletEnabled val="1"/>
        </dgm:presLayoutVars>
      </dgm:prSet>
      <dgm:spPr/>
    </dgm:pt>
    <dgm:pt modelId="{A2B20D32-8C0A-4DFD-8069-B70A4E2B1ABF}" type="pres">
      <dgm:prSet presAssocID="{10AF12F5-A63B-4329-9D2F-2A1346D86E5C}" presName="spacer" presStyleCnt="0"/>
      <dgm:spPr/>
    </dgm:pt>
    <dgm:pt modelId="{637BEE5A-4699-4D52-B1A4-F780CF8A15E3}" type="pres">
      <dgm:prSet presAssocID="{5F1B991C-1BB9-439D-8402-A5FBF2F44FA3}" presName="parentText" presStyleLbl="node1" presStyleIdx="2" presStyleCnt="4">
        <dgm:presLayoutVars>
          <dgm:chMax val="0"/>
          <dgm:bulletEnabled val="1"/>
        </dgm:presLayoutVars>
      </dgm:prSet>
      <dgm:spPr/>
    </dgm:pt>
    <dgm:pt modelId="{F80D4498-E755-4718-B86B-F73FF17AB6D4}" type="pres">
      <dgm:prSet presAssocID="{11AE4064-1ED8-4AC1-9059-8AEC0FDF7DBE}" presName="spacer" presStyleCnt="0"/>
      <dgm:spPr/>
    </dgm:pt>
    <dgm:pt modelId="{D368C221-D0FA-4154-9A84-83FF1EA3D7E4}" type="pres">
      <dgm:prSet presAssocID="{7A127FDF-CACD-4B99-A24D-CA3A519E054D}" presName="parentText" presStyleLbl="node1" presStyleIdx="3" presStyleCnt="4">
        <dgm:presLayoutVars>
          <dgm:chMax val="0"/>
          <dgm:bulletEnabled val="1"/>
        </dgm:presLayoutVars>
      </dgm:prSet>
      <dgm:spPr/>
    </dgm:pt>
  </dgm:ptLst>
  <dgm:cxnLst>
    <dgm:cxn modelId="{3349EE1A-7C55-44CB-889F-78430B4BAACC}" type="presOf" srcId="{7A127FDF-CACD-4B99-A24D-CA3A519E054D}" destId="{D368C221-D0FA-4154-9A84-83FF1EA3D7E4}" srcOrd="0" destOrd="0" presId="urn:microsoft.com/office/officeart/2005/8/layout/vList2"/>
    <dgm:cxn modelId="{43725521-1B17-409C-9DDE-22F6A48A4301}" type="presOf" srcId="{5F1B991C-1BB9-439D-8402-A5FBF2F44FA3}" destId="{637BEE5A-4699-4D52-B1A4-F780CF8A15E3}" srcOrd="0" destOrd="0" presId="urn:microsoft.com/office/officeart/2005/8/layout/vList2"/>
    <dgm:cxn modelId="{E49B9232-3B82-4C5A-BF3D-30670DF989CD}" type="presOf" srcId="{B7F609ED-0A9A-487F-AEA4-B3C7FCB8A058}" destId="{FD05E1FA-F23B-4407-A133-466F7233A397}" srcOrd="0" destOrd="0" presId="urn:microsoft.com/office/officeart/2005/8/layout/vList2"/>
    <dgm:cxn modelId="{4BD8EE35-ED98-41AF-946E-B8471B6AF672}" srcId="{EDF9E1C5-238E-4655-A69B-28E095C31E74}" destId="{CD4E862E-AEC0-467E-B4A3-9381432E263C}" srcOrd="0" destOrd="0" parTransId="{4EBDBD8B-236A-4709-AC89-366C7EDF7D09}" sibTransId="{C2293CEF-E5F0-4E14-B6B1-500F556574B0}"/>
    <dgm:cxn modelId="{28F98939-18A7-4678-9728-9F6D51ACFAD1}" type="presOf" srcId="{CD4E862E-AEC0-467E-B4A3-9381432E263C}" destId="{3D40128B-9EEB-4512-B871-38CDC2EF0AF4}" srcOrd="0" destOrd="0" presId="urn:microsoft.com/office/officeart/2005/8/layout/vList2"/>
    <dgm:cxn modelId="{80C89279-E8CE-4C96-8A38-BC8B7859D662}" srcId="{EDF9E1C5-238E-4655-A69B-28E095C31E74}" destId="{7A127FDF-CACD-4B99-A24D-CA3A519E054D}" srcOrd="3" destOrd="0" parTransId="{25E7924C-D5C4-4869-806D-58CB22647294}" sibTransId="{2F4FA984-7CFB-49A3-A827-F63593F2D8B2}"/>
    <dgm:cxn modelId="{A4AFFC8A-81F0-4A3F-8EC2-86355427DB50}" srcId="{EDF9E1C5-238E-4655-A69B-28E095C31E74}" destId="{5F1B991C-1BB9-439D-8402-A5FBF2F44FA3}" srcOrd="2" destOrd="0" parTransId="{2CA5553F-AAE7-469B-B194-63AAB55F408D}" sibTransId="{11AE4064-1ED8-4AC1-9059-8AEC0FDF7DBE}"/>
    <dgm:cxn modelId="{4AECC5AD-6AAD-4B34-8063-58CD8B100068}" srcId="{EDF9E1C5-238E-4655-A69B-28E095C31E74}" destId="{B7F609ED-0A9A-487F-AEA4-B3C7FCB8A058}" srcOrd="1" destOrd="0" parTransId="{C2E1F6F4-3281-407F-B4D9-CC7CAF3F4F3F}" sibTransId="{10AF12F5-A63B-4329-9D2F-2A1346D86E5C}"/>
    <dgm:cxn modelId="{BF850ABB-F6D3-4D9E-896A-1B4A9A3C9407}" type="presOf" srcId="{EDF9E1C5-238E-4655-A69B-28E095C31E74}" destId="{59149FFC-446C-4103-90D7-EA17048E2802}" srcOrd="0" destOrd="0" presId="urn:microsoft.com/office/officeart/2005/8/layout/vList2"/>
    <dgm:cxn modelId="{0777268B-369D-476C-AED6-BCC8425AD339}" type="presParOf" srcId="{59149FFC-446C-4103-90D7-EA17048E2802}" destId="{3D40128B-9EEB-4512-B871-38CDC2EF0AF4}" srcOrd="0" destOrd="0" presId="urn:microsoft.com/office/officeart/2005/8/layout/vList2"/>
    <dgm:cxn modelId="{1CF9A7AD-3681-4A5A-BC95-6B089D041E9E}" type="presParOf" srcId="{59149FFC-446C-4103-90D7-EA17048E2802}" destId="{D037ACF6-2530-41DE-8382-1658A8973C32}" srcOrd="1" destOrd="0" presId="urn:microsoft.com/office/officeart/2005/8/layout/vList2"/>
    <dgm:cxn modelId="{28A583B7-DF37-473C-9F25-AF4491F212CC}" type="presParOf" srcId="{59149FFC-446C-4103-90D7-EA17048E2802}" destId="{FD05E1FA-F23B-4407-A133-466F7233A397}" srcOrd="2" destOrd="0" presId="urn:microsoft.com/office/officeart/2005/8/layout/vList2"/>
    <dgm:cxn modelId="{20AA088A-96ED-4903-BCEA-7DFE386C6165}" type="presParOf" srcId="{59149FFC-446C-4103-90D7-EA17048E2802}" destId="{A2B20D32-8C0A-4DFD-8069-B70A4E2B1ABF}" srcOrd="3" destOrd="0" presId="urn:microsoft.com/office/officeart/2005/8/layout/vList2"/>
    <dgm:cxn modelId="{96330C71-D4B0-4C04-8074-9219BA815319}" type="presParOf" srcId="{59149FFC-446C-4103-90D7-EA17048E2802}" destId="{637BEE5A-4699-4D52-B1A4-F780CF8A15E3}" srcOrd="4" destOrd="0" presId="urn:microsoft.com/office/officeart/2005/8/layout/vList2"/>
    <dgm:cxn modelId="{D31D46DC-90C3-4752-A55A-361A67A51D89}" type="presParOf" srcId="{59149FFC-446C-4103-90D7-EA17048E2802}" destId="{F80D4498-E755-4718-B86B-F73FF17AB6D4}" srcOrd="5" destOrd="0" presId="urn:microsoft.com/office/officeart/2005/8/layout/vList2"/>
    <dgm:cxn modelId="{4FE8ABB4-88E1-4178-890F-918A6B7B8A4F}" type="presParOf" srcId="{59149FFC-446C-4103-90D7-EA17048E2802}" destId="{D368C221-D0FA-4154-9A84-83FF1EA3D7E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3D2C57-8101-47DF-843E-5128A50F642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E0B02FC-5A2E-4451-83A3-92C5565935CE}">
      <dgm:prSet/>
      <dgm:spPr/>
      <dgm:t>
        <a:bodyPr/>
        <a:lstStyle/>
        <a:p>
          <a:r>
            <a:rPr lang="en-US" b="1" i="0"/>
            <a:t>Flattening:</a:t>
          </a:r>
          <a:r>
            <a:rPr lang="en-US"/>
            <a:t> </a:t>
          </a:r>
          <a:r>
            <a:rPr lang="en-US" b="0" i="0"/>
            <a:t>Before feeding the output of convolutional and pooling layers into fully connected layers, the data is often flattened to convert it into a one-dimensional array.</a:t>
          </a:r>
          <a:endParaRPr lang="en-US"/>
        </a:p>
      </dgm:t>
    </dgm:pt>
    <dgm:pt modelId="{2FADB6FF-D769-423E-B050-7DB1E5EA5213}" type="parTrans" cxnId="{E96B9F37-F126-4936-8B3F-1D62B594314E}">
      <dgm:prSet/>
      <dgm:spPr/>
      <dgm:t>
        <a:bodyPr/>
        <a:lstStyle/>
        <a:p>
          <a:endParaRPr lang="en-US"/>
        </a:p>
      </dgm:t>
    </dgm:pt>
    <dgm:pt modelId="{BF239C7E-7CBB-480E-A795-BFD5618EE806}" type="sibTrans" cxnId="{E96B9F37-F126-4936-8B3F-1D62B594314E}">
      <dgm:prSet/>
      <dgm:spPr/>
      <dgm:t>
        <a:bodyPr/>
        <a:lstStyle/>
        <a:p>
          <a:endParaRPr lang="en-US"/>
        </a:p>
      </dgm:t>
    </dgm:pt>
    <dgm:pt modelId="{C31D8AA2-3593-4422-8D40-D7DB01A0079F}">
      <dgm:prSet/>
      <dgm:spPr/>
      <dgm:t>
        <a:bodyPr/>
        <a:lstStyle/>
        <a:p>
          <a:r>
            <a:rPr lang="en-US" b="1" i="0"/>
            <a:t>Dropout:</a:t>
          </a:r>
          <a:r>
            <a:rPr lang="en-US"/>
            <a:t> </a:t>
          </a:r>
          <a:r>
            <a:rPr lang="en-US" b="0" i="0"/>
            <a:t>Dropout is a regularization technique commonly used in CNNs to prevent overfitting. It randomly drops a fraction of neurons during training, forcing the network to learn more robust features.</a:t>
          </a:r>
          <a:endParaRPr lang="en-US"/>
        </a:p>
      </dgm:t>
    </dgm:pt>
    <dgm:pt modelId="{72261B3D-BC29-4CB2-B2CA-D1F2927A4EBF}" type="parTrans" cxnId="{57E37A43-2B6F-4FD8-A6D1-BB12D4BFCE22}">
      <dgm:prSet/>
      <dgm:spPr/>
      <dgm:t>
        <a:bodyPr/>
        <a:lstStyle/>
        <a:p>
          <a:endParaRPr lang="en-US"/>
        </a:p>
      </dgm:t>
    </dgm:pt>
    <dgm:pt modelId="{DED4A47F-BB1F-4315-A6F8-18EBF5941A22}" type="sibTrans" cxnId="{57E37A43-2B6F-4FD8-A6D1-BB12D4BFCE22}">
      <dgm:prSet/>
      <dgm:spPr/>
      <dgm:t>
        <a:bodyPr/>
        <a:lstStyle/>
        <a:p>
          <a:endParaRPr lang="en-US"/>
        </a:p>
      </dgm:t>
    </dgm:pt>
    <dgm:pt modelId="{4E50862D-17D4-4823-9C93-004F87B9D3BA}">
      <dgm:prSet/>
      <dgm:spPr/>
      <dgm:t>
        <a:bodyPr/>
        <a:lstStyle/>
        <a:p>
          <a:r>
            <a:rPr lang="en-US" b="1" i="0"/>
            <a:t>Loss Function and Optimization:</a:t>
          </a:r>
          <a:r>
            <a:rPr lang="en-US"/>
            <a:t> </a:t>
          </a:r>
          <a:r>
            <a:rPr lang="en-US" b="0" i="0"/>
            <a:t>For classification tasks, a softmax activation function is often used in the output layer, and the categorical cross-entropy loss function is commonly employed. The optimization process is carried out using algorithms like stochastic gradient descent (SGD) or its variants.</a:t>
          </a:r>
          <a:endParaRPr lang="en-US"/>
        </a:p>
      </dgm:t>
    </dgm:pt>
    <dgm:pt modelId="{AD952B2E-C228-45BB-BBE6-21FF47EEC348}" type="parTrans" cxnId="{111D2C72-33F2-47DB-B765-4907646240B7}">
      <dgm:prSet/>
      <dgm:spPr/>
      <dgm:t>
        <a:bodyPr/>
        <a:lstStyle/>
        <a:p>
          <a:endParaRPr lang="en-US"/>
        </a:p>
      </dgm:t>
    </dgm:pt>
    <dgm:pt modelId="{03852541-279B-49C1-9251-EA62726549D0}" type="sibTrans" cxnId="{111D2C72-33F2-47DB-B765-4907646240B7}">
      <dgm:prSet/>
      <dgm:spPr/>
      <dgm:t>
        <a:bodyPr/>
        <a:lstStyle/>
        <a:p>
          <a:endParaRPr lang="en-US"/>
        </a:p>
      </dgm:t>
    </dgm:pt>
    <dgm:pt modelId="{EE575309-8367-405A-865C-82C6D88ED865}">
      <dgm:prSet/>
      <dgm:spPr/>
      <dgm:t>
        <a:bodyPr/>
        <a:lstStyle/>
        <a:p>
          <a:r>
            <a:rPr lang="en-US" b="1" i="0"/>
            <a:t>Data Augmentation:</a:t>
          </a:r>
          <a:r>
            <a:rPr lang="en-US"/>
            <a:t> </a:t>
          </a:r>
          <a:r>
            <a:rPr lang="en-US" b="0" i="0"/>
            <a:t>To increase the diversity of the training dataset and improve generalization, data augmentation techniques (e.g., rotation, flipping, zooming) are often applied to the input images during training</a:t>
          </a:r>
          <a:endParaRPr lang="en-US"/>
        </a:p>
      </dgm:t>
    </dgm:pt>
    <dgm:pt modelId="{8CC6FCD8-E3E4-4AAE-B2FF-EB976FC1DDC8}" type="parTrans" cxnId="{AE74D6E7-54E7-456F-98EF-655F76DB7EE0}">
      <dgm:prSet/>
      <dgm:spPr/>
      <dgm:t>
        <a:bodyPr/>
        <a:lstStyle/>
        <a:p>
          <a:endParaRPr lang="en-US"/>
        </a:p>
      </dgm:t>
    </dgm:pt>
    <dgm:pt modelId="{28EE150E-9D1B-4238-AD56-569771AC480B}" type="sibTrans" cxnId="{AE74D6E7-54E7-456F-98EF-655F76DB7EE0}">
      <dgm:prSet/>
      <dgm:spPr/>
      <dgm:t>
        <a:bodyPr/>
        <a:lstStyle/>
        <a:p>
          <a:endParaRPr lang="en-US"/>
        </a:p>
      </dgm:t>
    </dgm:pt>
    <dgm:pt modelId="{EE8DA10C-F6A3-436A-84B6-51BB0449C9A3}" type="pres">
      <dgm:prSet presAssocID="{DC3D2C57-8101-47DF-843E-5128A50F642A}" presName="linear" presStyleCnt="0">
        <dgm:presLayoutVars>
          <dgm:animLvl val="lvl"/>
          <dgm:resizeHandles val="exact"/>
        </dgm:presLayoutVars>
      </dgm:prSet>
      <dgm:spPr/>
    </dgm:pt>
    <dgm:pt modelId="{7AA78571-295E-46F4-9B44-215379C0C50A}" type="pres">
      <dgm:prSet presAssocID="{0E0B02FC-5A2E-4451-83A3-92C5565935CE}" presName="parentText" presStyleLbl="node1" presStyleIdx="0" presStyleCnt="4">
        <dgm:presLayoutVars>
          <dgm:chMax val="0"/>
          <dgm:bulletEnabled val="1"/>
        </dgm:presLayoutVars>
      </dgm:prSet>
      <dgm:spPr/>
    </dgm:pt>
    <dgm:pt modelId="{DCA23EB2-7883-4B4D-9FCA-E8146EA34ADC}" type="pres">
      <dgm:prSet presAssocID="{BF239C7E-7CBB-480E-A795-BFD5618EE806}" presName="spacer" presStyleCnt="0"/>
      <dgm:spPr/>
    </dgm:pt>
    <dgm:pt modelId="{771E661D-7780-4CA2-8130-5229562F5BB7}" type="pres">
      <dgm:prSet presAssocID="{C31D8AA2-3593-4422-8D40-D7DB01A0079F}" presName="parentText" presStyleLbl="node1" presStyleIdx="1" presStyleCnt="4">
        <dgm:presLayoutVars>
          <dgm:chMax val="0"/>
          <dgm:bulletEnabled val="1"/>
        </dgm:presLayoutVars>
      </dgm:prSet>
      <dgm:spPr/>
    </dgm:pt>
    <dgm:pt modelId="{3207CD8E-A3B0-41A1-9FAB-6C1BA929315E}" type="pres">
      <dgm:prSet presAssocID="{DED4A47F-BB1F-4315-A6F8-18EBF5941A22}" presName="spacer" presStyleCnt="0"/>
      <dgm:spPr/>
    </dgm:pt>
    <dgm:pt modelId="{5221B720-155B-45C4-961D-2FB342715A5F}" type="pres">
      <dgm:prSet presAssocID="{4E50862D-17D4-4823-9C93-004F87B9D3BA}" presName="parentText" presStyleLbl="node1" presStyleIdx="2" presStyleCnt="4">
        <dgm:presLayoutVars>
          <dgm:chMax val="0"/>
          <dgm:bulletEnabled val="1"/>
        </dgm:presLayoutVars>
      </dgm:prSet>
      <dgm:spPr/>
    </dgm:pt>
    <dgm:pt modelId="{F88006F6-C0D9-4E4F-B78B-C835F44C508E}" type="pres">
      <dgm:prSet presAssocID="{03852541-279B-49C1-9251-EA62726549D0}" presName="spacer" presStyleCnt="0"/>
      <dgm:spPr/>
    </dgm:pt>
    <dgm:pt modelId="{D42AC77B-135E-461B-B052-98D43D80717C}" type="pres">
      <dgm:prSet presAssocID="{EE575309-8367-405A-865C-82C6D88ED865}" presName="parentText" presStyleLbl="node1" presStyleIdx="3" presStyleCnt="4">
        <dgm:presLayoutVars>
          <dgm:chMax val="0"/>
          <dgm:bulletEnabled val="1"/>
        </dgm:presLayoutVars>
      </dgm:prSet>
      <dgm:spPr/>
    </dgm:pt>
  </dgm:ptLst>
  <dgm:cxnLst>
    <dgm:cxn modelId="{263E4D01-62FC-4786-8E0B-C96FDB250972}" type="presOf" srcId="{0E0B02FC-5A2E-4451-83A3-92C5565935CE}" destId="{7AA78571-295E-46F4-9B44-215379C0C50A}" srcOrd="0" destOrd="0" presId="urn:microsoft.com/office/officeart/2005/8/layout/vList2"/>
    <dgm:cxn modelId="{A8C8B828-1A4B-4A33-BB07-6F41E343E759}" type="presOf" srcId="{DC3D2C57-8101-47DF-843E-5128A50F642A}" destId="{EE8DA10C-F6A3-436A-84B6-51BB0449C9A3}" srcOrd="0" destOrd="0" presId="urn:microsoft.com/office/officeart/2005/8/layout/vList2"/>
    <dgm:cxn modelId="{E96B9F37-F126-4936-8B3F-1D62B594314E}" srcId="{DC3D2C57-8101-47DF-843E-5128A50F642A}" destId="{0E0B02FC-5A2E-4451-83A3-92C5565935CE}" srcOrd="0" destOrd="0" parTransId="{2FADB6FF-D769-423E-B050-7DB1E5EA5213}" sibTransId="{BF239C7E-7CBB-480E-A795-BFD5618EE806}"/>
    <dgm:cxn modelId="{DC58AF61-0E2E-4233-B043-89B4236F3459}" type="presOf" srcId="{4E50862D-17D4-4823-9C93-004F87B9D3BA}" destId="{5221B720-155B-45C4-961D-2FB342715A5F}" srcOrd="0" destOrd="0" presId="urn:microsoft.com/office/officeart/2005/8/layout/vList2"/>
    <dgm:cxn modelId="{57E37A43-2B6F-4FD8-A6D1-BB12D4BFCE22}" srcId="{DC3D2C57-8101-47DF-843E-5128A50F642A}" destId="{C31D8AA2-3593-4422-8D40-D7DB01A0079F}" srcOrd="1" destOrd="0" parTransId="{72261B3D-BC29-4CB2-B2CA-D1F2927A4EBF}" sibTransId="{DED4A47F-BB1F-4315-A6F8-18EBF5941A22}"/>
    <dgm:cxn modelId="{111D2C72-33F2-47DB-B765-4907646240B7}" srcId="{DC3D2C57-8101-47DF-843E-5128A50F642A}" destId="{4E50862D-17D4-4823-9C93-004F87B9D3BA}" srcOrd="2" destOrd="0" parTransId="{AD952B2E-C228-45BB-BBE6-21FF47EEC348}" sibTransId="{03852541-279B-49C1-9251-EA62726549D0}"/>
    <dgm:cxn modelId="{5466EBD0-A47C-4407-BB4E-18130D75BDF0}" type="presOf" srcId="{C31D8AA2-3593-4422-8D40-D7DB01A0079F}" destId="{771E661D-7780-4CA2-8130-5229562F5BB7}" srcOrd="0" destOrd="0" presId="urn:microsoft.com/office/officeart/2005/8/layout/vList2"/>
    <dgm:cxn modelId="{17457DD8-7648-47BD-8AE2-BD29C9BA9EE6}" type="presOf" srcId="{EE575309-8367-405A-865C-82C6D88ED865}" destId="{D42AC77B-135E-461B-B052-98D43D80717C}" srcOrd="0" destOrd="0" presId="urn:microsoft.com/office/officeart/2005/8/layout/vList2"/>
    <dgm:cxn modelId="{AE74D6E7-54E7-456F-98EF-655F76DB7EE0}" srcId="{DC3D2C57-8101-47DF-843E-5128A50F642A}" destId="{EE575309-8367-405A-865C-82C6D88ED865}" srcOrd="3" destOrd="0" parTransId="{8CC6FCD8-E3E4-4AAE-B2FF-EB976FC1DDC8}" sibTransId="{28EE150E-9D1B-4238-AD56-569771AC480B}"/>
    <dgm:cxn modelId="{86EC055C-1198-46C2-88CC-C7D8DCFAD169}" type="presParOf" srcId="{EE8DA10C-F6A3-436A-84B6-51BB0449C9A3}" destId="{7AA78571-295E-46F4-9B44-215379C0C50A}" srcOrd="0" destOrd="0" presId="urn:microsoft.com/office/officeart/2005/8/layout/vList2"/>
    <dgm:cxn modelId="{D1257372-9FC2-4741-8979-2B80A22ECAFE}" type="presParOf" srcId="{EE8DA10C-F6A3-436A-84B6-51BB0449C9A3}" destId="{DCA23EB2-7883-4B4D-9FCA-E8146EA34ADC}" srcOrd="1" destOrd="0" presId="urn:microsoft.com/office/officeart/2005/8/layout/vList2"/>
    <dgm:cxn modelId="{2F01AA10-4405-4EB6-9A18-3F7DAE20B14B}" type="presParOf" srcId="{EE8DA10C-F6A3-436A-84B6-51BB0449C9A3}" destId="{771E661D-7780-4CA2-8130-5229562F5BB7}" srcOrd="2" destOrd="0" presId="urn:microsoft.com/office/officeart/2005/8/layout/vList2"/>
    <dgm:cxn modelId="{4756A304-D7F3-4E9D-BD72-6B58289DAC1C}" type="presParOf" srcId="{EE8DA10C-F6A3-436A-84B6-51BB0449C9A3}" destId="{3207CD8E-A3B0-41A1-9FAB-6C1BA929315E}" srcOrd="3" destOrd="0" presId="urn:microsoft.com/office/officeart/2005/8/layout/vList2"/>
    <dgm:cxn modelId="{3661960B-5374-4B28-A584-2CD74A8CDAAA}" type="presParOf" srcId="{EE8DA10C-F6A3-436A-84B6-51BB0449C9A3}" destId="{5221B720-155B-45C4-961D-2FB342715A5F}" srcOrd="4" destOrd="0" presId="urn:microsoft.com/office/officeart/2005/8/layout/vList2"/>
    <dgm:cxn modelId="{1A1B3092-7DF7-4B7F-8200-4EBCCF961A90}" type="presParOf" srcId="{EE8DA10C-F6A3-436A-84B6-51BB0449C9A3}" destId="{F88006F6-C0D9-4E4F-B78B-C835F44C508E}" srcOrd="5" destOrd="0" presId="urn:microsoft.com/office/officeart/2005/8/layout/vList2"/>
    <dgm:cxn modelId="{3720CFF3-52F6-4A6D-BF5E-396E88FA72D9}" type="presParOf" srcId="{EE8DA10C-F6A3-436A-84B6-51BB0449C9A3}" destId="{D42AC77B-135E-461B-B052-98D43D80717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729B7-23E4-4F07-B09E-D97CD94F4043}">
      <dsp:nvSpPr>
        <dsp:cNvPr id="0" name=""/>
        <dsp:cNvSpPr/>
      </dsp:nvSpPr>
      <dsp:spPr>
        <a:xfrm>
          <a:off x="0" y="2337"/>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4C2E8A-6944-45BF-8098-5D56A1020BB6}">
      <dsp:nvSpPr>
        <dsp:cNvPr id="0" name=""/>
        <dsp:cNvSpPr/>
      </dsp:nvSpPr>
      <dsp:spPr>
        <a:xfrm>
          <a:off x="358387" y="268907"/>
          <a:ext cx="651614" cy="651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EB48BA-A83F-401E-9385-338D4B6D76D1}">
      <dsp:nvSpPr>
        <dsp:cNvPr id="0" name=""/>
        <dsp:cNvSpPr/>
      </dsp:nvSpPr>
      <dsp:spPr>
        <a:xfrm>
          <a:off x="1368390" y="2337"/>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755650">
            <a:lnSpc>
              <a:spcPct val="90000"/>
            </a:lnSpc>
            <a:spcBef>
              <a:spcPct val="0"/>
            </a:spcBef>
            <a:spcAft>
              <a:spcPct val="35000"/>
            </a:spcAft>
            <a:buNone/>
          </a:pPr>
          <a:r>
            <a:rPr lang="en-US" sz="1700" kern="1200"/>
            <a:t>The machine learning model for the image classification is built based generally using convolution neural networks(CNN).</a:t>
          </a:r>
        </a:p>
      </dsp:txBody>
      <dsp:txXfrm>
        <a:off x="1368390" y="2337"/>
        <a:ext cx="4666265" cy="1184753"/>
      </dsp:txXfrm>
    </dsp:sp>
    <dsp:sp modelId="{EA0FF267-D22C-4DA9-857D-FE1B3B42B761}">
      <dsp:nvSpPr>
        <dsp:cNvPr id="0" name=""/>
        <dsp:cNvSpPr/>
      </dsp:nvSpPr>
      <dsp:spPr>
        <a:xfrm>
          <a:off x="0" y="1483279"/>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A2F82-88F5-47B3-8F13-6DCCD6093213}">
      <dsp:nvSpPr>
        <dsp:cNvPr id="0" name=""/>
        <dsp:cNvSpPr/>
      </dsp:nvSpPr>
      <dsp:spPr>
        <a:xfrm>
          <a:off x="358387" y="1749848"/>
          <a:ext cx="651614" cy="651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6147AD-09AE-415D-8F84-8C49223E9172}">
      <dsp:nvSpPr>
        <dsp:cNvPr id="0" name=""/>
        <dsp:cNvSpPr/>
      </dsp:nvSpPr>
      <dsp:spPr>
        <a:xfrm>
          <a:off x="1368390" y="1483279"/>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755650">
            <a:lnSpc>
              <a:spcPct val="90000"/>
            </a:lnSpc>
            <a:spcBef>
              <a:spcPct val="0"/>
            </a:spcBef>
            <a:spcAft>
              <a:spcPct val="35000"/>
            </a:spcAft>
            <a:buNone/>
          </a:pPr>
          <a:r>
            <a:rPr lang="en-US" sz="1700" kern="1200"/>
            <a:t>What is CNN?</a:t>
          </a:r>
        </a:p>
      </dsp:txBody>
      <dsp:txXfrm>
        <a:off x="1368390" y="1483279"/>
        <a:ext cx="4666265" cy="1184753"/>
      </dsp:txXfrm>
    </dsp:sp>
    <dsp:sp modelId="{E7E37CF4-8301-4087-9FF8-33C320874487}">
      <dsp:nvSpPr>
        <dsp:cNvPr id="0" name=""/>
        <dsp:cNvSpPr/>
      </dsp:nvSpPr>
      <dsp:spPr>
        <a:xfrm>
          <a:off x="0" y="2964221"/>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3D231-0617-4D7B-976F-7936B99D1D50}">
      <dsp:nvSpPr>
        <dsp:cNvPr id="0" name=""/>
        <dsp:cNvSpPr/>
      </dsp:nvSpPr>
      <dsp:spPr>
        <a:xfrm>
          <a:off x="358387" y="3230790"/>
          <a:ext cx="651614" cy="651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6DDD6F-E58C-4C6D-981B-DAE04C7879F3}">
      <dsp:nvSpPr>
        <dsp:cNvPr id="0" name=""/>
        <dsp:cNvSpPr/>
      </dsp:nvSpPr>
      <dsp:spPr>
        <a:xfrm>
          <a:off x="1368390" y="2964221"/>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755650">
            <a:lnSpc>
              <a:spcPct val="90000"/>
            </a:lnSpc>
            <a:spcBef>
              <a:spcPct val="0"/>
            </a:spcBef>
            <a:spcAft>
              <a:spcPct val="35000"/>
            </a:spcAft>
            <a:buNone/>
          </a:pPr>
          <a:r>
            <a:rPr lang="en-US" sz="1700" kern="1200"/>
            <a:t>It is deep learning technique widely used for the image classification, facial recognition and image analysis.</a:t>
          </a:r>
        </a:p>
      </dsp:txBody>
      <dsp:txXfrm>
        <a:off x="1368390" y="2964221"/>
        <a:ext cx="4666265" cy="1184753"/>
      </dsp:txXfrm>
    </dsp:sp>
    <dsp:sp modelId="{FCBCB9D4-6C3C-4D49-AADE-C16C0CE2D59E}">
      <dsp:nvSpPr>
        <dsp:cNvPr id="0" name=""/>
        <dsp:cNvSpPr/>
      </dsp:nvSpPr>
      <dsp:spPr>
        <a:xfrm>
          <a:off x="0" y="4445162"/>
          <a:ext cx="6034656" cy="11847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58013-970A-4451-9C8D-2106AA6B905E}">
      <dsp:nvSpPr>
        <dsp:cNvPr id="0" name=""/>
        <dsp:cNvSpPr/>
      </dsp:nvSpPr>
      <dsp:spPr>
        <a:xfrm>
          <a:off x="358387" y="4711732"/>
          <a:ext cx="651614" cy="6516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3FAB7-08FA-4E56-9282-2EBB043B86FB}">
      <dsp:nvSpPr>
        <dsp:cNvPr id="0" name=""/>
        <dsp:cNvSpPr/>
      </dsp:nvSpPr>
      <dsp:spPr>
        <a:xfrm>
          <a:off x="1368390" y="4445162"/>
          <a:ext cx="4666265" cy="118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6" tIns="125386" rIns="125386" bIns="125386" numCol="1" spcCol="1270" anchor="ctr" anchorCtr="0">
          <a:noAutofit/>
        </a:bodyPr>
        <a:lstStyle/>
        <a:p>
          <a:pPr marL="0" lvl="0" indent="0" algn="l" defTabSz="755650">
            <a:lnSpc>
              <a:spcPct val="90000"/>
            </a:lnSpc>
            <a:spcBef>
              <a:spcPct val="0"/>
            </a:spcBef>
            <a:spcAft>
              <a:spcPct val="35000"/>
            </a:spcAft>
            <a:buNone/>
          </a:pPr>
          <a:r>
            <a:rPr lang="en-US" sz="1700" kern="1200" dirty="0"/>
            <a:t>There are other models we used here in the project which are VGG16, ResNet and Inception. </a:t>
          </a:r>
        </a:p>
      </dsp:txBody>
      <dsp:txXfrm>
        <a:off x="1368390" y="4445162"/>
        <a:ext cx="4666265" cy="1184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0128B-9EEB-4512-B871-38CDC2EF0AF4}">
      <dsp:nvSpPr>
        <dsp:cNvPr id="0" name=""/>
        <dsp:cNvSpPr/>
      </dsp:nvSpPr>
      <dsp:spPr>
        <a:xfrm>
          <a:off x="0" y="141861"/>
          <a:ext cx="6034656" cy="130473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Convolutional Layers:</a:t>
          </a:r>
          <a:r>
            <a:rPr lang="en-US" sz="1500" kern="1200"/>
            <a:t> </a:t>
          </a:r>
          <a:r>
            <a:rPr lang="en-US" sz="1500" b="0" i="0" kern="1200"/>
            <a:t>The core building block of a CNN. It involves the application of convolution operations to the input data. Convolution helps the network learn hierarchical representations by capturing local patterns in the input.</a:t>
          </a:r>
          <a:endParaRPr lang="en-US" sz="1500" kern="1200"/>
        </a:p>
      </dsp:txBody>
      <dsp:txXfrm>
        <a:off x="63692" y="205553"/>
        <a:ext cx="5907272" cy="1177348"/>
      </dsp:txXfrm>
    </dsp:sp>
    <dsp:sp modelId="{FD05E1FA-F23B-4407-A133-466F7233A397}">
      <dsp:nvSpPr>
        <dsp:cNvPr id="0" name=""/>
        <dsp:cNvSpPr/>
      </dsp:nvSpPr>
      <dsp:spPr>
        <a:xfrm>
          <a:off x="0" y="1489794"/>
          <a:ext cx="6034656" cy="1304732"/>
        </a:xfrm>
        <a:prstGeom prst="roundRect">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Pooling Layers:</a:t>
          </a:r>
          <a:r>
            <a:rPr lang="en-US" sz="1500" kern="1200"/>
            <a:t> </a:t>
          </a:r>
          <a:r>
            <a:rPr lang="en-US" sz="1500" b="0" i="0" kern="1200"/>
            <a:t>Pooling layers (e.g., max pooling) are often used to reduce the spatial dimensions of the input volume. Pooling helps in retaining important information while reducing the computational complexity and the number of parameters in the network.</a:t>
          </a:r>
          <a:endParaRPr lang="en-US" sz="1500" kern="1200"/>
        </a:p>
      </dsp:txBody>
      <dsp:txXfrm>
        <a:off x="63692" y="1553486"/>
        <a:ext cx="5907272" cy="1177348"/>
      </dsp:txXfrm>
    </dsp:sp>
    <dsp:sp modelId="{637BEE5A-4699-4D52-B1A4-F780CF8A15E3}">
      <dsp:nvSpPr>
        <dsp:cNvPr id="0" name=""/>
        <dsp:cNvSpPr/>
      </dsp:nvSpPr>
      <dsp:spPr>
        <a:xfrm>
          <a:off x="0" y="2837727"/>
          <a:ext cx="6034656" cy="1304732"/>
        </a:xfrm>
        <a:prstGeom prst="roundRect">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Activation Functions:</a:t>
          </a:r>
          <a:r>
            <a:rPr lang="en-US" sz="1500" kern="1200" dirty="0"/>
            <a:t> </a:t>
          </a:r>
          <a:r>
            <a:rPr lang="en-US" sz="1500" b="0" i="0" kern="1200" dirty="0"/>
            <a:t>Activation functions (e.g., </a:t>
          </a:r>
          <a:r>
            <a:rPr lang="en-US" sz="1500" b="0" i="0" kern="1200" dirty="0" err="1"/>
            <a:t>ReLU</a:t>
          </a:r>
          <a:r>
            <a:rPr lang="en-US" sz="1500" b="0" i="0" kern="1200" dirty="0"/>
            <a:t> - Rectified Linear Unit) are applied to the output of convolutional and fully connected layers to introduce non-linearity into the network, allowing it to learn complex relationships in the data.</a:t>
          </a:r>
          <a:endParaRPr lang="en-US" sz="1500" kern="1200" dirty="0"/>
        </a:p>
      </dsp:txBody>
      <dsp:txXfrm>
        <a:off x="63692" y="2901419"/>
        <a:ext cx="5907272" cy="1177348"/>
      </dsp:txXfrm>
    </dsp:sp>
    <dsp:sp modelId="{D368C221-D0FA-4154-9A84-83FF1EA3D7E4}">
      <dsp:nvSpPr>
        <dsp:cNvPr id="0" name=""/>
        <dsp:cNvSpPr/>
      </dsp:nvSpPr>
      <dsp:spPr>
        <a:xfrm>
          <a:off x="0" y="4185659"/>
          <a:ext cx="6034656" cy="1304732"/>
        </a:xfrm>
        <a:prstGeom prst="round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a:t>Fully Connected Layers: </a:t>
          </a:r>
          <a:r>
            <a:rPr lang="en-US" sz="1500" b="0" i="0" kern="1200"/>
            <a:t>After several convolutional and pooling layers, the high-level reasoning in the neural network is captured by fully connected layers. These layers connect every neuron to every neuron in the previous and subsequent layers.</a:t>
          </a:r>
          <a:endParaRPr lang="en-US" sz="1500" kern="1200"/>
        </a:p>
      </dsp:txBody>
      <dsp:txXfrm>
        <a:off x="63692" y="4249351"/>
        <a:ext cx="5907272" cy="1177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78571-295E-46F4-9B44-215379C0C50A}">
      <dsp:nvSpPr>
        <dsp:cNvPr id="0" name=""/>
        <dsp:cNvSpPr/>
      </dsp:nvSpPr>
      <dsp:spPr>
        <a:xfrm>
          <a:off x="0" y="19412"/>
          <a:ext cx="7846501" cy="11512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Flattening:</a:t>
          </a:r>
          <a:r>
            <a:rPr lang="en-US" sz="1600" kern="1200"/>
            <a:t> </a:t>
          </a:r>
          <a:r>
            <a:rPr lang="en-US" sz="1600" b="0" i="0" kern="1200"/>
            <a:t>Before feeding the output of convolutional and pooling layers into fully connected layers, the data is often flattened to convert it into a one-dimensional array.</a:t>
          </a:r>
          <a:endParaRPr lang="en-US" sz="1600" kern="1200"/>
        </a:p>
      </dsp:txBody>
      <dsp:txXfrm>
        <a:off x="56201" y="75613"/>
        <a:ext cx="7734099" cy="1038877"/>
      </dsp:txXfrm>
    </dsp:sp>
    <dsp:sp modelId="{771E661D-7780-4CA2-8130-5229562F5BB7}">
      <dsp:nvSpPr>
        <dsp:cNvPr id="0" name=""/>
        <dsp:cNvSpPr/>
      </dsp:nvSpPr>
      <dsp:spPr>
        <a:xfrm>
          <a:off x="0" y="1216772"/>
          <a:ext cx="7846501" cy="1151279"/>
        </a:xfrm>
        <a:prstGeom prst="roundRect">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Dropout:</a:t>
          </a:r>
          <a:r>
            <a:rPr lang="en-US" sz="1600" kern="1200"/>
            <a:t> </a:t>
          </a:r>
          <a:r>
            <a:rPr lang="en-US" sz="1600" b="0" i="0" kern="1200"/>
            <a:t>Dropout is a regularization technique commonly used in CNNs to prevent overfitting. It randomly drops a fraction of neurons during training, forcing the network to learn more robust features.</a:t>
          </a:r>
          <a:endParaRPr lang="en-US" sz="1600" kern="1200"/>
        </a:p>
      </dsp:txBody>
      <dsp:txXfrm>
        <a:off x="56201" y="1272973"/>
        <a:ext cx="7734099" cy="1038877"/>
      </dsp:txXfrm>
    </dsp:sp>
    <dsp:sp modelId="{5221B720-155B-45C4-961D-2FB342715A5F}">
      <dsp:nvSpPr>
        <dsp:cNvPr id="0" name=""/>
        <dsp:cNvSpPr/>
      </dsp:nvSpPr>
      <dsp:spPr>
        <a:xfrm>
          <a:off x="0" y="2414132"/>
          <a:ext cx="7846501" cy="1151279"/>
        </a:xfrm>
        <a:prstGeom prst="roundRect">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Loss Function and Optimization:</a:t>
          </a:r>
          <a:r>
            <a:rPr lang="en-US" sz="1600" kern="1200"/>
            <a:t> </a:t>
          </a:r>
          <a:r>
            <a:rPr lang="en-US" sz="1600" b="0" i="0" kern="1200"/>
            <a:t>For classification tasks, a softmax activation function is often used in the output layer, and the categorical cross-entropy loss function is commonly employed. The optimization process is carried out using algorithms like stochastic gradient descent (SGD) or its variants.</a:t>
          </a:r>
          <a:endParaRPr lang="en-US" sz="1600" kern="1200"/>
        </a:p>
      </dsp:txBody>
      <dsp:txXfrm>
        <a:off x="56201" y="2470333"/>
        <a:ext cx="7734099" cy="1038877"/>
      </dsp:txXfrm>
    </dsp:sp>
    <dsp:sp modelId="{D42AC77B-135E-461B-B052-98D43D80717C}">
      <dsp:nvSpPr>
        <dsp:cNvPr id="0" name=""/>
        <dsp:cNvSpPr/>
      </dsp:nvSpPr>
      <dsp:spPr>
        <a:xfrm>
          <a:off x="0" y="3611492"/>
          <a:ext cx="7846501" cy="1151279"/>
        </a:xfrm>
        <a:prstGeom prst="roundRect">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a:t>Data Augmentation:</a:t>
          </a:r>
          <a:r>
            <a:rPr lang="en-US" sz="1600" kern="1200"/>
            <a:t> </a:t>
          </a:r>
          <a:r>
            <a:rPr lang="en-US" sz="1600" b="0" i="0" kern="1200"/>
            <a:t>To increase the diversity of the training dataset and improve generalization, data augmentation techniques (e.g., rotation, flipping, zooming) are often applied to the input images during training</a:t>
          </a:r>
          <a:endParaRPr lang="en-US" sz="1600" kern="1200"/>
        </a:p>
      </dsp:txBody>
      <dsp:txXfrm>
        <a:off x="56201" y="3667693"/>
        <a:ext cx="7734099" cy="10388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11/30/2023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618276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5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08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4082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32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70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17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33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58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11/30/2023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256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11/30/2023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94775842"/>
      </p:ext>
    </p:extLst>
  </p:cSld>
  <p:clrMap bg1="dk1" tx1="lt1" bg2="dk2" tx2="lt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datasets/sidharkal/sports-image-classification/data"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 name="Rectangle 10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0DC83-E331-FB3E-54E0-A89728C1F048}"/>
              </a:ext>
            </a:extLst>
          </p:cNvPr>
          <p:cNvSpPr>
            <a:spLocks noGrp="1"/>
          </p:cNvSpPr>
          <p:nvPr>
            <p:ph type="ctrTitle"/>
          </p:nvPr>
        </p:nvSpPr>
        <p:spPr>
          <a:xfrm>
            <a:off x="5127362" y="455362"/>
            <a:ext cx="6881728" cy="1550419"/>
          </a:xfrm>
        </p:spPr>
        <p:txBody>
          <a:bodyPr vert="horz" lIns="91440" tIns="45720" rIns="91440" bIns="45720" rtlCol="0" anchor="t">
            <a:normAutofit/>
          </a:bodyPr>
          <a:lstStyle/>
          <a:p>
            <a:pPr algn="ctr">
              <a:lnSpc>
                <a:spcPct val="90000"/>
              </a:lnSpc>
            </a:pPr>
            <a:r>
              <a:rPr lang="en-US" sz="2800" b="1" kern="1200" cap="all" spc="30" baseline="0" dirty="0">
                <a:solidFill>
                  <a:schemeClr val="tx1"/>
                </a:solidFill>
                <a:latin typeface="+mj-lt"/>
                <a:ea typeface="+mj-ea"/>
                <a:cs typeface="+mj-cs"/>
              </a:rPr>
              <a:t>INSY 5378- 002</a:t>
            </a:r>
            <a:br>
              <a:rPr lang="en-US" sz="3400" b="1" kern="1200" cap="all" spc="30" baseline="0" dirty="0">
                <a:solidFill>
                  <a:schemeClr val="tx1"/>
                </a:solidFill>
                <a:latin typeface="+mj-lt"/>
                <a:ea typeface="+mj-ea"/>
                <a:cs typeface="+mj-cs"/>
              </a:rPr>
            </a:br>
            <a:br>
              <a:rPr lang="en-US" sz="3400" b="1" kern="1200" cap="all" spc="30" baseline="0" dirty="0">
                <a:solidFill>
                  <a:schemeClr val="tx1"/>
                </a:solidFill>
                <a:latin typeface="+mj-lt"/>
                <a:ea typeface="+mj-ea"/>
                <a:cs typeface="+mj-cs"/>
              </a:rPr>
            </a:br>
            <a:r>
              <a:rPr lang="en-US" sz="3100" b="1" kern="1200" cap="all" spc="30" baseline="0" dirty="0">
                <a:solidFill>
                  <a:schemeClr val="tx1"/>
                </a:solidFill>
                <a:latin typeface="Aptos ExtraBold" panose="020F0502020204030204" pitchFamily="34" charset="0"/>
              </a:rPr>
              <a:t>Sports Image Classification</a:t>
            </a:r>
            <a:endParaRPr lang="en-US" sz="2400" b="1" kern="1200" cap="all" spc="30" baseline="0" dirty="0">
              <a:solidFill>
                <a:schemeClr val="tx1"/>
              </a:solidFill>
              <a:latin typeface="Aptos ExtraBold" panose="020F0502020204030204" pitchFamily="34" charset="0"/>
            </a:endParaRPr>
          </a:p>
        </p:txBody>
      </p:sp>
      <p:pic>
        <p:nvPicPr>
          <p:cNvPr id="4" name="Picture 3" descr="A collage of different sports players&#10;&#10;Description automatically generated">
            <a:extLst>
              <a:ext uri="{FF2B5EF4-FFF2-40B4-BE49-F238E27FC236}">
                <a16:creationId xmlns:a16="http://schemas.microsoft.com/office/drawing/2014/main" id="{460E61B8-3E0F-B5D2-D55F-E62E0923EF22}"/>
              </a:ext>
            </a:extLst>
          </p:cNvPr>
          <p:cNvPicPr>
            <a:picLocks noChangeAspect="1"/>
          </p:cNvPicPr>
          <p:nvPr/>
        </p:nvPicPr>
        <p:blipFill rotWithShape="1">
          <a:blip r:embed="rId2">
            <a:extLst>
              <a:ext uri="{28A0092B-C50C-407E-A947-70E740481C1C}">
                <a14:useLocalDpi xmlns:a14="http://schemas.microsoft.com/office/drawing/2010/main" val="0"/>
              </a:ext>
            </a:extLst>
          </a:blip>
          <a:srcRect l="3710" r="11513"/>
          <a:stretch/>
        </p:blipFill>
        <p:spPr>
          <a:xfrm>
            <a:off x="20" y="10"/>
            <a:ext cx="4651228" cy="6857990"/>
          </a:xfrm>
          <a:prstGeom prst="rect">
            <a:avLst/>
          </a:prstGeom>
        </p:spPr>
      </p:pic>
      <p:sp>
        <p:nvSpPr>
          <p:cNvPr id="107" name="Rectangle 10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17D0B37-D082-900F-A1B2-78C292AE36B5}"/>
              </a:ext>
            </a:extLst>
          </p:cNvPr>
          <p:cNvSpPr>
            <a:spLocks noGrp="1"/>
          </p:cNvSpPr>
          <p:nvPr>
            <p:ph type="subTitle" idx="1"/>
          </p:nvPr>
        </p:nvSpPr>
        <p:spPr>
          <a:xfrm>
            <a:off x="5127362" y="2160016"/>
            <a:ext cx="6881728" cy="4504944"/>
          </a:xfrm>
        </p:spPr>
        <p:txBody>
          <a:bodyPr vert="horz" lIns="91440" tIns="45720" rIns="91440" bIns="45720" rtlCol="0">
            <a:normAutofit/>
          </a:bodyPr>
          <a:lstStyle/>
          <a:p>
            <a:pPr algn="ctr"/>
            <a:r>
              <a:rPr lang="en-US" b="1" dirty="0"/>
              <a:t>Instructor</a:t>
            </a:r>
          </a:p>
          <a:p>
            <a:pPr algn="ctr"/>
            <a:r>
              <a:rPr lang="en-US" dirty="0"/>
              <a:t>Dr. Sridhar Panchapakesan Nerur</a:t>
            </a:r>
          </a:p>
          <a:p>
            <a:pPr algn="ctr"/>
            <a:endParaRPr lang="en-US" dirty="0"/>
          </a:p>
          <a:p>
            <a:pPr algn="ctr"/>
            <a:endParaRPr lang="en-US" dirty="0"/>
          </a:p>
          <a:p>
            <a:pPr algn="ctr"/>
            <a:r>
              <a:rPr lang="en-US" b="1" dirty="0"/>
              <a:t>Submitted by</a:t>
            </a:r>
          </a:p>
          <a:p>
            <a:pPr algn="ctr"/>
            <a:r>
              <a:rPr lang="en-US" dirty="0"/>
              <a:t>Charan Tej Reddy Koppala</a:t>
            </a:r>
          </a:p>
          <a:p>
            <a:pPr algn="ctr"/>
            <a:r>
              <a:rPr lang="en-US" dirty="0"/>
              <a:t>Venkata Laxmana Srikanth Bharam</a:t>
            </a:r>
          </a:p>
        </p:txBody>
      </p:sp>
    </p:spTree>
    <p:extLst>
      <p:ext uri="{BB962C8B-B14F-4D97-AF65-F5344CB8AC3E}">
        <p14:creationId xmlns:p14="http://schemas.microsoft.com/office/powerpoint/2010/main" val="683996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D8996-DA47-5C8F-D491-566B771621A3}"/>
              </a:ext>
            </a:extLst>
          </p:cNvPr>
          <p:cNvSpPr>
            <a:spLocks noGrp="1"/>
          </p:cNvSpPr>
          <p:nvPr>
            <p:ph type="title"/>
          </p:nvPr>
        </p:nvSpPr>
        <p:spPr>
          <a:xfrm>
            <a:off x="4635040" y="455363"/>
            <a:ext cx="6991800" cy="773998"/>
          </a:xfrm>
        </p:spPr>
        <p:txBody>
          <a:bodyPr>
            <a:normAutofit/>
          </a:bodyPr>
          <a:lstStyle/>
          <a:p>
            <a:r>
              <a:rPr lang="en-US" dirty="0"/>
              <a:t>ResNet</a:t>
            </a:r>
          </a:p>
        </p:txBody>
      </p:sp>
      <p:pic>
        <p:nvPicPr>
          <p:cNvPr id="5" name="Picture 4">
            <a:extLst>
              <a:ext uri="{FF2B5EF4-FFF2-40B4-BE49-F238E27FC236}">
                <a16:creationId xmlns:a16="http://schemas.microsoft.com/office/drawing/2014/main" id="{0BCC1ECD-35A9-0AF5-62AD-548177780541}"/>
              </a:ext>
            </a:extLst>
          </p:cNvPr>
          <p:cNvPicPr>
            <a:picLocks noChangeAspect="1"/>
          </p:cNvPicPr>
          <p:nvPr/>
        </p:nvPicPr>
        <p:blipFill rotWithShape="1">
          <a:blip r:embed="rId2"/>
          <a:srcRect l="16320" r="49450"/>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7D279F23-4CF2-C494-EC26-5C07AA2C67A0}"/>
              </a:ext>
            </a:extLst>
          </p:cNvPr>
          <p:cNvSpPr>
            <a:spLocks noGrp="1"/>
          </p:cNvSpPr>
          <p:nvPr>
            <p:ph idx="1"/>
          </p:nvPr>
        </p:nvSpPr>
        <p:spPr>
          <a:xfrm>
            <a:off x="4635040" y="1229361"/>
            <a:ext cx="6991800" cy="5173276"/>
          </a:xfrm>
        </p:spPr>
        <p:txBody>
          <a:bodyPr>
            <a:normAutofit/>
          </a:bodyPr>
          <a:lstStyle/>
          <a:p>
            <a:pPr>
              <a:lnSpc>
                <a:spcPct val="100000"/>
              </a:lnSpc>
            </a:pPr>
            <a:r>
              <a:rPr lang="en-US" sz="1800" dirty="0"/>
              <a:t>Short form for Residual Network. Fundamental building blocks are called Residual block. It is a deep neural network architecture.</a:t>
            </a:r>
          </a:p>
          <a:p>
            <a:pPr>
              <a:lnSpc>
                <a:spcPct val="100000"/>
              </a:lnSpc>
            </a:pPr>
            <a:r>
              <a:rPr lang="en-US" sz="1800" kern="100" dirty="0">
                <a:effectLst/>
                <a:ea typeface="Calibri" panose="020F0502020204030204" pitchFamily="34" charset="0"/>
                <a:cs typeface="Times New Roman" panose="02020603050405020304" pitchFamily="18" charset="0"/>
              </a:rPr>
              <a:t>A residual block is composed of two paths: a "shortcut" path and a "main" path. The shortcut path directly passes the input to the next layer, while the main path performs the standard convolutional operations. The output of the main path is added to the input of the block, allowing the gradient to flow easily through the network.</a:t>
            </a:r>
          </a:p>
          <a:p>
            <a:pPr>
              <a:lnSpc>
                <a:spcPct val="100000"/>
              </a:lnSpc>
            </a:pPr>
            <a:r>
              <a:rPr lang="en-US" sz="1800" kern="100" dirty="0">
                <a:effectLst/>
                <a:ea typeface="Calibri" panose="020F0502020204030204" pitchFamily="34" charset="0"/>
                <a:cs typeface="Times New Roman" panose="02020603050405020304" pitchFamily="18" charset="0"/>
              </a:rPr>
              <a:t>ResNet architectures can be very deep, with hundreds or even thousands of layers. The addition of shortcut connections facilitates the training of deep networks by mitigating the vanishing gradient problem. Deeper networks often lead to better representations of complex features.</a:t>
            </a:r>
          </a:p>
          <a:p>
            <a:pPr>
              <a:lnSpc>
                <a:spcPct val="100000"/>
              </a:lnSpc>
            </a:pPr>
            <a:r>
              <a:rPr lang="en-US" sz="1800" b="1" kern="100" dirty="0">
                <a:effectLst/>
                <a:ea typeface="Calibri" panose="020F0502020204030204" pitchFamily="34" charset="0"/>
                <a:cs typeface="Times New Roman" panose="02020603050405020304" pitchFamily="18" charset="0"/>
              </a:rPr>
              <a:t>It uses Global Average Pooling (GAP</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p>
        </p:txBody>
      </p:sp>
    </p:spTree>
    <p:extLst>
      <p:ext uri="{BB962C8B-B14F-4D97-AF65-F5344CB8AC3E}">
        <p14:creationId xmlns:p14="http://schemas.microsoft.com/office/powerpoint/2010/main" val="3527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EEB49-3A94-3686-4B13-1BEC8A2800A1}"/>
              </a:ext>
            </a:extLst>
          </p:cNvPr>
          <p:cNvSpPr>
            <a:spLocks noGrp="1"/>
          </p:cNvSpPr>
          <p:nvPr>
            <p:ph type="title"/>
          </p:nvPr>
        </p:nvSpPr>
        <p:spPr>
          <a:xfrm>
            <a:off x="8018462" y="455363"/>
            <a:ext cx="3683467" cy="932822"/>
          </a:xfrm>
        </p:spPr>
        <p:txBody>
          <a:bodyPr>
            <a:normAutofit/>
          </a:bodyPr>
          <a:lstStyle/>
          <a:p>
            <a:r>
              <a:rPr lang="en-US" dirty="0"/>
              <a:t>Inception V3</a:t>
            </a:r>
          </a:p>
        </p:txBody>
      </p:sp>
      <p:pic>
        <p:nvPicPr>
          <p:cNvPr id="5" name="Picture 4" descr="Digital cubes design">
            <a:extLst>
              <a:ext uri="{FF2B5EF4-FFF2-40B4-BE49-F238E27FC236}">
                <a16:creationId xmlns:a16="http://schemas.microsoft.com/office/drawing/2014/main" id="{57290ECD-F0E2-DCE9-E6DB-B2D2CFFF6446}"/>
              </a:ext>
            </a:extLst>
          </p:cNvPr>
          <p:cNvPicPr>
            <a:picLocks noChangeAspect="1"/>
          </p:cNvPicPr>
          <p:nvPr/>
        </p:nvPicPr>
        <p:blipFill rotWithShape="1">
          <a:blip r:embed="rId2"/>
          <a:srcRect l="10577" r="7057"/>
          <a:stretch/>
        </p:blipFill>
        <p:spPr>
          <a:xfrm>
            <a:off x="20" y="1"/>
            <a:ext cx="5923260" cy="685800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240259-A1C1-4531-F300-75A880735830}"/>
              </a:ext>
            </a:extLst>
          </p:cNvPr>
          <p:cNvSpPr>
            <a:spLocks noGrp="1"/>
          </p:cNvSpPr>
          <p:nvPr>
            <p:ph idx="1"/>
          </p:nvPr>
        </p:nvSpPr>
        <p:spPr>
          <a:xfrm>
            <a:off x="6268722" y="1259840"/>
            <a:ext cx="5433207" cy="5374640"/>
          </a:xfrm>
        </p:spPr>
        <p:txBody>
          <a:bodyPr>
            <a:normAutofit fontScale="92500" lnSpcReduction="10000"/>
          </a:bodyPr>
          <a:lstStyle/>
          <a:p>
            <a:pPr>
              <a:lnSpc>
                <a:spcPct val="100000"/>
              </a:lnSpc>
            </a:pPr>
            <a:r>
              <a:rPr lang="en-US" sz="1900" dirty="0"/>
              <a:t>It is another CNN architecture. V3 is variant of this model.</a:t>
            </a:r>
          </a:p>
          <a:p>
            <a:pPr>
              <a:lnSpc>
                <a:spcPct val="100000"/>
              </a:lnSpc>
            </a:pPr>
            <a:r>
              <a:rPr lang="en-US" sz="1900" dirty="0"/>
              <a:t>It uses different filter sizes for convolution layers within the same layer.</a:t>
            </a:r>
          </a:p>
          <a:p>
            <a:pPr>
              <a:lnSpc>
                <a:spcPct val="100000"/>
              </a:lnSpc>
            </a:pPr>
            <a:r>
              <a:rPr lang="en-US" sz="1900" kern="100" dirty="0">
                <a:effectLst/>
                <a:ea typeface="Calibri" panose="020F0502020204030204" pitchFamily="34" charset="0"/>
                <a:cs typeface="Times New Roman" panose="02020603050405020304" pitchFamily="18" charset="0"/>
              </a:rPr>
              <a:t>This allows the network to capture both fine-grained and global features, improving its ability to recognize complex patterns in the input data</a:t>
            </a:r>
          </a:p>
          <a:p>
            <a:pPr>
              <a:lnSpc>
                <a:spcPct val="100000"/>
              </a:lnSpc>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Each of these operations is performed in parallel, and their outputs are concatenated along the depth dimension. The goal is to create a diverse set of features that can capture patterns at different levels of abstraction.</a:t>
            </a:r>
          </a:p>
          <a:p>
            <a:pPr marL="0" indent="0">
              <a:lnSpc>
                <a:spcPct val="100000"/>
              </a:lnSpc>
              <a:buNone/>
            </a:pPr>
            <a:r>
              <a:rPr lang="en-US" sz="1900" dirty="0">
                <a:latin typeface="Söhne Mono"/>
              </a:rPr>
              <a:t>                                          </a:t>
            </a:r>
            <a:r>
              <a:rPr lang="en-US" sz="1900" b="0" i="0" dirty="0">
                <a:effectLst/>
                <a:latin typeface="Söhne Mono"/>
              </a:rPr>
              <a:t>| 1x1 Convolution | </a:t>
            </a:r>
          </a:p>
          <a:p>
            <a:pPr marL="0" indent="0">
              <a:lnSpc>
                <a:spcPct val="100000"/>
              </a:lnSpc>
              <a:buNone/>
            </a:pPr>
            <a:r>
              <a:rPr lang="en-US" sz="1900" dirty="0">
                <a:latin typeface="Söhne Mono"/>
              </a:rPr>
              <a:t>                                         </a:t>
            </a:r>
            <a:r>
              <a:rPr lang="en-US" sz="1900" b="0" i="0" dirty="0">
                <a:effectLst/>
                <a:latin typeface="Söhne Mono"/>
              </a:rPr>
              <a:t> | 3x3 Convolution | </a:t>
            </a:r>
          </a:p>
          <a:p>
            <a:pPr marL="0" indent="0">
              <a:lnSpc>
                <a:spcPct val="100000"/>
              </a:lnSpc>
              <a:buNone/>
            </a:pPr>
            <a:r>
              <a:rPr lang="en-US" sz="1900" dirty="0">
                <a:latin typeface="Söhne Mono"/>
              </a:rPr>
              <a:t>                                         </a:t>
            </a:r>
            <a:r>
              <a:rPr lang="en-US" sz="1900" b="0" i="0" dirty="0">
                <a:effectLst/>
                <a:latin typeface="Söhne Mono"/>
              </a:rPr>
              <a:t> | 5x5 Convolution | </a:t>
            </a:r>
          </a:p>
          <a:p>
            <a:pPr marL="0" indent="0">
              <a:lnSpc>
                <a:spcPct val="100000"/>
              </a:lnSpc>
              <a:buNone/>
            </a:pPr>
            <a:r>
              <a:rPr lang="en-US" sz="1900" dirty="0">
                <a:latin typeface="Söhne Mono"/>
              </a:rPr>
              <a:t>                                         </a:t>
            </a:r>
            <a:r>
              <a:rPr lang="en-US" sz="1900" b="0" i="0" dirty="0">
                <a:effectLst/>
                <a:latin typeface="Söhne Mono"/>
              </a:rPr>
              <a:t> |    Max Pooling      |</a:t>
            </a:r>
            <a:endParaRPr lang="en-US" sz="1000" dirty="0"/>
          </a:p>
        </p:txBody>
      </p:sp>
    </p:spTree>
    <p:extLst>
      <p:ext uri="{BB962C8B-B14F-4D97-AF65-F5344CB8AC3E}">
        <p14:creationId xmlns:p14="http://schemas.microsoft.com/office/powerpoint/2010/main" val="344594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15391-567C-FF81-04BF-5DD9A06CAA48}"/>
              </a:ext>
            </a:extLst>
          </p:cNvPr>
          <p:cNvSpPr>
            <a:spLocks noGrp="1"/>
          </p:cNvSpPr>
          <p:nvPr>
            <p:ph type="title"/>
          </p:nvPr>
        </p:nvSpPr>
        <p:spPr>
          <a:xfrm>
            <a:off x="576072" y="455362"/>
            <a:ext cx="3603625" cy="1550419"/>
          </a:xfrm>
        </p:spPr>
        <p:txBody>
          <a:bodyPr>
            <a:normAutofit/>
          </a:bodyPr>
          <a:lstStyle/>
          <a:p>
            <a:r>
              <a:rPr lang="en-US" sz="4100"/>
              <a:t>Performance Metrics</a:t>
            </a:r>
          </a:p>
        </p:txBody>
      </p:sp>
      <p:sp>
        <p:nvSpPr>
          <p:cNvPr id="10" name="Content Placeholder 2">
            <a:extLst>
              <a:ext uri="{FF2B5EF4-FFF2-40B4-BE49-F238E27FC236}">
                <a16:creationId xmlns:a16="http://schemas.microsoft.com/office/drawing/2014/main" id="{2588FB66-16E2-BAD1-46A5-FD65BE9ACAB0}"/>
              </a:ext>
            </a:extLst>
          </p:cNvPr>
          <p:cNvSpPr>
            <a:spLocks noGrp="1"/>
          </p:cNvSpPr>
          <p:nvPr>
            <p:ph idx="1"/>
          </p:nvPr>
        </p:nvSpPr>
        <p:spPr>
          <a:xfrm>
            <a:off x="576072" y="2160016"/>
            <a:ext cx="3603625" cy="3926152"/>
          </a:xfrm>
        </p:spPr>
        <p:txBody>
          <a:bodyPr>
            <a:normAutofit/>
          </a:bodyPr>
          <a:lstStyle/>
          <a:p>
            <a:pPr marL="0" indent="0">
              <a:buNone/>
            </a:pPr>
            <a:r>
              <a:rPr lang="en-US" dirty="0"/>
              <a:t>After the prediction of the class of the sport, we use various performance metrics for comparison. </a:t>
            </a:r>
          </a:p>
          <a:p>
            <a:pPr marL="0" indent="0">
              <a:buNone/>
            </a:pPr>
            <a:endParaRPr lang="en-US" dirty="0"/>
          </a:p>
          <a:p>
            <a:pPr marL="0" indent="0">
              <a:buNone/>
            </a:pPr>
            <a:r>
              <a:rPr lang="en-US" dirty="0"/>
              <a:t>1.  Classification Report</a:t>
            </a:r>
          </a:p>
          <a:p>
            <a:pPr marL="0" indent="0">
              <a:buNone/>
            </a:pPr>
            <a:r>
              <a:rPr lang="en-US" dirty="0"/>
              <a:t>2. Confusion Matrix</a:t>
            </a:r>
          </a:p>
          <a:p>
            <a:pPr marL="0" indent="0">
              <a:buNone/>
            </a:pPr>
            <a:r>
              <a:rPr lang="en-US" dirty="0"/>
              <a:t>                  </a:t>
            </a:r>
          </a:p>
        </p:txBody>
      </p:sp>
      <p:pic>
        <p:nvPicPr>
          <p:cNvPr id="5" name="Picture 4" descr="A close up view of a track and field lane in the dark">
            <a:extLst>
              <a:ext uri="{FF2B5EF4-FFF2-40B4-BE49-F238E27FC236}">
                <a16:creationId xmlns:a16="http://schemas.microsoft.com/office/drawing/2014/main" id="{7722A2EE-500D-827B-9869-CFF95C8C25FB}"/>
              </a:ext>
            </a:extLst>
          </p:cNvPr>
          <p:cNvPicPr>
            <a:picLocks noChangeAspect="1"/>
          </p:cNvPicPr>
          <p:nvPr/>
        </p:nvPicPr>
        <p:blipFill rotWithShape="1">
          <a:blip r:embed="rId2"/>
          <a:srcRect l="12314" r="15235" b="-1"/>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256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F5923-23E5-2E56-2146-CF9832EB547C}"/>
              </a:ext>
            </a:extLst>
          </p:cNvPr>
          <p:cNvSpPr>
            <a:spLocks noGrp="1"/>
          </p:cNvSpPr>
          <p:nvPr>
            <p:ph type="title"/>
          </p:nvPr>
        </p:nvSpPr>
        <p:spPr>
          <a:xfrm>
            <a:off x="1117600" y="455362"/>
            <a:ext cx="9486690" cy="1550419"/>
          </a:xfrm>
        </p:spPr>
        <p:txBody>
          <a:bodyPr>
            <a:normAutofit/>
          </a:bodyPr>
          <a:lstStyle/>
          <a:p>
            <a:r>
              <a:rPr lang="en-US"/>
              <a:t>Comparison of all the models</a:t>
            </a:r>
            <a:endParaRPr lang="en-US" dirty="0"/>
          </a:p>
        </p:txBody>
      </p:sp>
      <p:graphicFrame>
        <p:nvGraphicFramePr>
          <p:cNvPr id="5" name="Content Placeholder 4">
            <a:extLst>
              <a:ext uri="{FF2B5EF4-FFF2-40B4-BE49-F238E27FC236}">
                <a16:creationId xmlns:a16="http://schemas.microsoft.com/office/drawing/2014/main" id="{188B5F10-9EBC-80C0-3380-8E73C5DCE0EA}"/>
              </a:ext>
            </a:extLst>
          </p:cNvPr>
          <p:cNvGraphicFramePr>
            <a:graphicFrameLocks noGrp="1"/>
          </p:cNvGraphicFramePr>
          <p:nvPr>
            <p:ph idx="1"/>
            <p:extLst>
              <p:ext uri="{D42A27DB-BD31-4B8C-83A1-F6EECF244321}">
                <p14:modId xmlns:p14="http://schemas.microsoft.com/office/powerpoint/2010/main" val="1173470518"/>
              </p:ext>
            </p:extLst>
          </p:nvPr>
        </p:nvGraphicFramePr>
        <p:xfrm>
          <a:off x="1124456" y="3441489"/>
          <a:ext cx="9528586" cy="1404026"/>
        </p:xfrm>
        <a:graphic>
          <a:graphicData uri="http://schemas.openxmlformats.org/drawingml/2006/table">
            <a:tbl>
              <a:tblPr firstRow="1" bandRow="1">
                <a:tableStyleId>{5C22544A-7EE6-4342-B048-85BDC9FD1C3A}</a:tableStyleId>
              </a:tblPr>
              <a:tblGrid>
                <a:gridCol w="2189359">
                  <a:extLst>
                    <a:ext uri="{9D8B030D-6E8A-4147-A177-3AD203B41FA5}">
                      <a16:colId xmlns:a16="http://schemas.microsoft.com/office/drawing/2014/main" val="1864926492"/>
                    </a:ext>
                  </a:extLst>
                </a:gridCol>
                <a:gridCol w="1413776">
                  <a:extLst>
                    <a:ext uri="{9D8B030D-6E8A-4147-A177-3AD203B41FA5}">
                      <a16:colId xmlns:a16="http://schemas.microsoft.com/office/drawing/2014/main" val="2934498184"/>
                    </a:ext>
                  </a:extLst>
                </a:gridCol>
                <a:gridCol w="1879126">
                  <a:extLst>
                    <a:ext uri="{9D8B030D-6E8A-4147-A177-3AD203B41FA5}">
                      <a16:colId xmlns:a16="http://schemas.microsoft.com/office/drawing/2014/main" val="1310107642"/>
                    </a:ext>
                  </a:extLst>
                </a:gridCol>
                <a:gridCol w="1879126">
                  <a:extLst>
                    <a:ext uri="{9D8B030D-6E8A-4147-A177-3AD203B41FA5}">
                      <a16:colId xmlns:a16="http://schemas.microsoft.com/office/drawing/2014/main" val="4036153369"/>
                    </a:ext>
                  </a:extLst>
                </a:gridCol>
                <a:gridCol w="2167199">
                  <a:extLst>
                    <a:ext uri="{9D8B030D-6E8A-4147-A177-3AD203B41FA5}">
                      <a16:colId xmlns:a16="http://schemas.microsoft.com/office/drawing/2014/main" val="2898981629"/>
                    </a:ext>
                  </a:extLst>
                </a:gridCol>
              </a:tblGrid>
              <a:tr h="702013">
                <a:tc>
                  <a:txBody>
                    <a:bodyPr/>
                    <a:lstStyle/>
                    <a:p>
                      <a:endParaRPr lang="en-US" sz="3100"/>
                    </a:p>
                  </a:txBody>
                  <a:tcPr marL="159548" marR="159548" marT="79774" marB="79774"/>
                </a:tc>
                <a:tc>
                  <a:txBody>
                    <a:bodyPr/>
                    <a:lstStyle/>
                    <a:p>
                      <a:r>
                        <a:rPr lang="en-US" sz="3100"/>
                        <a:t>CNN</a:t>
                      </a:r>
                    </a:p>
                  </a:txBody>
                  <a:tcPr marL="159548" marR="159548" marT="79774" marB="79774"/>
                </a:tc>
                <a:tc>
                  <a:txBody>
                    <a:bodyPr/>
                    <a:lstStyle/>
                    <a:p>
                      <a:r>
                        <a:rPr lang="en-US" sz="3100"/>
                        <a:t>VGG16</a:t>
                      </a:r>
                    </a:p>
                  </a:txBody>
                  <a:tcPr marL="159548" marR="159548" marT="79774" marB="79774"/>
                </a:tc>
                <a:tc>
                  <a:txBody>
                    <a:bodyPr/>
                    <a:lstStyle/>
                    <a:p>
                      <a:r>
                        <a:rPr lang="en-US" sz="3100" dirty="0"/>
                        <a:t>ResNet</a:t>
                      </a:r>
                    </a:p>
                  </a:txBody>
                  <a:tcPr marL="159548" marR="159548" marT="79774" marB="79774"/>
                </a:tc>
                <a:tc>
                  <a:txBody>
                    <a:bodyPr/>
                    <a:lstStyle/>
                    <a:p>
                      <a:r>
                        <a:rPr lang="en-US" sz="3100"/>
                        <a:t>Inception</a:t>
                      </a:r>
                    </a:p>
                  </a:txBody>
                  <a:tcPr marL="159548" marR="159548" marT="79774" marB="79774"/>
                </a:tc>
                <a:extLst>
                  <a:ext uri="{0D108BD9-81ED-4DB2-BD59-A6C34878D82A}">
                    <a16:rowId xmlns:a16="http://schemas.microsoft.com/office/drawing/2014/main" val="7877266"/>
                  </a:ext>
                </a:extLst>
              </a:tr>
              <a:tr h="702013">
                <a:tc>
                  <a:txBody>
                    <a:bodyPr/>
                    <a:lstStyle/>
                    <a:p>
                      <a:r>
                        <a:rPr lang="en-US" sz="3100"/>
                        <a:t>Accuracy</a:t>
                      </a:r>
                    </a:p>
                  </a:txBody>
                  <a:tcPr marL="159548" marR="159548" marT="79774" marB="79774"/>
                </a:tc>
                <a:tc>
                  <a:txBody>
                    <a:bodyPr/>
                    <a:lstStyle/>
                    <a:p>
                      <a:r>
                        <a:rPr lang="en-US" sz="3100"/>
                        <a:t>67%</a:t>
                      </a:r>
                    </a:p>
                  </a:txBody>
                  <a:tcPr marL="159548" marR="159548" marT="79774" marB="79774"/>
                </a:tc>
                <a:tc>
                  <a:txBody>
                    <a:bodyPr/>
                    <a:lstStyle/>
                    <a:p>
                      <a:r>
                        <a:rPr lang="en-US" sz="3100"/>
                        <a:t>69%</a:t>
                      </a:r>
                    </a:p>
                  </a:txBody>
                  <a:tcPr marL="159548" marR="159548" marT="79774" marB="79774"/>
                </a:tc>
                <a:tc>
                  <a:txBody>
                    <a:bodyPr/>
                    <a:lstStyle/>
                    <a:p>
                      <a:r>
                        <a:rPr lang="en-US" sz="3100"/>
                        <a:t>37%</a:t>
                      </a:r>
                    </a:p>
                  </a:txBody>
                  <a:tcPr marL="159548" marR="159548" marT="79774" marB="79774"/>
                </a:tc>
                <a:tc>
                  <a:txBody>
                    <a:bodyPr/>
                    <a:lstStyle/>
                    <a:p>
                      <a:r>
                        <a:rPr lang="en-US" sz="3100" dirty="0"/>
                        <a:t>91%</a:t>
                      </a:r>
                    </a:p>
                  </a:txBody>
                  <a:tcPr marL="159548" marR="159548" marT="79774" marB="79774"/>
                </a:tc>
                <a:extLst>
                  <a:ext uri="{0D108BD9-81ED-4DB2-BD59-A6C34878D82A}">
                    <a16:rowId xmlns:a16="http://schemas.microsoft.com/office/drawing/2014/main" val="2312629516"/>
                  </a:ext>
                </a:extLst>
              </a:tr>
            </a:tbl>
          </a:graphicData>
        </a:graphic>
      </p:graphicFrame>
    </p:spTree>
    <p:extLst>
      <p:ext uri="{BB962C8B-B14F-4D97-AF65-F5344CB8AC3E}">
        <p14:creationId xmlns:p14="http://schemas.microsoft.com/office/powerpoint/2010/main" val="331150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F3BD9-42AB-D7E7-2811-F46507BE7A26}"/>
              </a:ext>
            </a:extLst>
          </p:cNvPr>
          <p:cNvSpPr>
            <a:spLocks noGrp="1"/>
          </p:cNvSpPr>
          <p:nvPr>
            <p:ph idx="1"/>
          </p:nvPr>
        </p:nvSpPr>
        <p:spPr>
          <a:xfrm>
            <a:off x="1587499" y="2160588"/>
            <a:ext cx="5783939" cy="3925887"/>
          </a:xfrm>
        </p:spPr>
        <p:txBody>
          <a:bodyPr>
            <a:normAutofit/>
          </a:bodyPr>
          <a:lstStyle/>
          <a:p>
            <a:pPr marL="0" indent="0">
              <a:buNone/>
            </a:pPr>
            <a:endParaRPr lang="en-US" b="1" dirty="0"/>
          </a:p>
          <a:p>
            <a:pPr marL="0" indent="0">
              <a:buNone/>
            </a:pPr>
            <a:endParaRPr lang="en-US" b="1" dirty="0"/>
          </a:p>
          <a:p>
            <a:pPr marL="0" indent="0">
              <a:buNone/>
            </a:pPr>
            <a:endParaRPr lang="en-US" b="1" dirty="0"/>
          </a:p>
          <a:p>
            <a:pPr marL="0" indent="0" algn="ctr">
              <a:buNone/>
            </a:pPr>
            <a:r>
              <a:rPr lang="en-US" sz="8000" b="1" dirty="0"/>
              <a:t>Thank You</a:t>
            </a:r>
          </a:p>
        </p:txBody>
      </p:sp>
      <p:pic>
        <p:nvPicPr>
          <p:cNvPr id="7" name="Graphic 6" descr="Smiling Face with No Fill">
            <a:extLst>
              <a:ext uri="{FF2B5EF4-FFF2-40B4-BE49-F238E27FC236}">
                <a16:creationId xmlns:a16="http://schemas.microsoft.com/office/drawing/2014/main" id="{A63B918F-01E7-F589-2DAC-A5297D087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spTree>
    <p:extLst>
      <p:ext uri="{BB962C8B-B14F-4D97-AF65-F5344CB8AC3E}">
        <p14:creationId xmlns:p14="http://schemas.microsoft.com/office/powerpoint/2010/main" val="146638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8028A-2898-E71F-7741-FC86AE844F65}"/>
              </a:ext>
            </a:extLst>
          </p:cNvPr>
          <p:cNvSpPr>
            <a:spLocks noGrp="1"/>
          </p:cNvSpPr>
          <p:nvPr>
            <p:ph type="title"/>
          </p:nvPr>
        </p:nvSpPr>
        <p:spPr>
          <a:xfrm>
            <a:off x="5127362" y="455362"/>
            <a:ext cx="6881728" cy="1550419"/>
          </a:xfrm>
        </p:spPr>
        <p:txBody>
          <a:bodyPr>
            <a:normAutofit/>
          </a:bodyPr>
          <a:lstStyle/>
          <a:p>
            <a:r>
              <a:rPr lang="en-US" dirty="0"/>
              <a:t>Introduction</a:t>
            </a:r>
          </a:p>
        </p:txBody>
      </p:sp>
      <p:pic>
        <p:nvPicPr>
          <p:cNvPr id="5" name="Picture 4">
            <a:extLst>
              <a:ext uri="{FF2B5EF4-FFF2-40B4-BE49-F238E27FC236}">
                <a16:creationId xmlns:a16="http://schemas.microsoft.com/office/drawing/2014/main" id="{E9503AC3-767D-2FE3-A936-79BBD1048D49}"/>
              </a:ext>
            </a:extLst>
          </p:cNvPr>
          <p:cNvPicPr>
            <a:picLocks noChangeAspect="1"/>
          </p:cNvPicPr>
          <p:nvPr/>
        </p:nvPicPr>
        <p:blipFill rotWithShape="1">
          <a:blip r:embed="rId2"/>
          <a:srcRect l="42097" r="19753"/>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3A26DA-7622-B52F-666B-81BE77A80A54}"/>
              </a:ext>
            </a:extLst>
          </p:cNvPr>
          <p:cNvSpPr>
            <a:spLocks noGrp="1"/>
          </p:cNvSpPr>
          <p:nvPr>
            <p:ph idx="1"/>
          </p:nvPr>
        </p:nvSpPr>
        <p:spPr>
          <a:xfrm>
            <a:off x="5127362" y="2160016"/>
            <a:ext cx="6881728" cy="3926152"/>
          </a:xfrm>
        </p:spPr>
        <p:txBody>
          <a:bodyPr>
            <a:normAutofit/>
          </a:bodyPr>
          <a:lstStyle/>
          <a:p>
            <a:pPr marL="0" indent="0">
              <a:buNone/>
            </a:pPr>
            <a:r>
              <a:rPr lang="en-US" sz="2000"/>
              <a:t>Sports are a global phenomena that offer a vast array of events, behaviors, and moments that are perfect for machine learning classification. The Sports Image Classification project's primary objective is to build an intelligent model that can identify various sports and sports-related activities inside of images. The goal of this project is to give sports fans, commentators, and analysts a versatile tool that can differentiate between different sports, such as basketball and soccer, based on different distinguishing characteristics, such the recognized sports equipment. </a:t>
            </a:r>
          </a:p>
        </p:txBody>
      </p:sp>
    </p:spTree>
    <p:extLst>
      <p:ext uri="{BB962C8B-B14F-4D97-AF65-F5344CB8AC3E}">
        <p14:creationId xmlns:p14="http://schemas.microsoft.com/office/powerpoint/2010/main" val="346549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EF183-D8EC-EBD0-1AD6-01E7D7F93D71}"/>
              </a:ext>
            </a:extLst>
          </p:cNvPr>
          <p:cNvSpPr>
            <a:spLocks noGrp="1"/>
          </p:cNvSpPr>
          <p:nvPr>
            <p:ph type="title"/>
          </p:nvPr>
        </p:nvSpPr>
        <p:spPr>
          <a:xfrm>
            <a:off x="1587710" y="455362"/>
            <a:ext cx="9486690" cy="1550419"/>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8D604EF5-0623-CDDA-3815-E466F4E62299}"/>
              </a:ext>
            </a:extLst>
          </p:cNvPr>
          <p:cNvSpPr>
            <a:spLocks noGrp="1"/>
          </p:cNvSpPr>
          <p:nvPr>
            <p:ph idx="1"/>
          </p:nvPr>
        </p:nvSpPr>
        <p:spPr>
          <a:xfrm>
            <a:off x="1587499" y="1259840"/>
            <a:ext cx="5783939" cy="4826635"/>
          </a:xfrm>
        </p:spPr>
        <p:txBody>
          <a:bodyPr>
            <a:normAutofit/>
          </a:bodyPr>
          <a:lstStyle/>
          <a:p>
            <a:pPr marL="0" indent="0">
              <a:buNone/>
            </a:pPr>
            <a:r>
              <a:rPr lang="en-US" sz="2800" dirty="0"/>
              <a:t>Developing a machine learning model to classify sports images accurately</a:t>
            </a:r>
          </a:p>
        </p:txBody>
      </p:sp>
      <p:pic>
        <p:nvPicPr>
          <p:cNvPr id="7" name="Graphic 6" descr="Bullseye">
            <a:extLst>
              <a:ext uri="{FF2B5EF4-FFF2-40B4-BE49-F238E27FC236}">
                <a16:creationId xmlns:a16="http://schemas.microsoft.com/office/drawing/2014/main" id="{E5F430AB-A014-878B-EDB8-421162B85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spTree>
    <p:extLst>
      <p:ext uri="{BB962C8B-B14F-4D97-AF65-F5344CB8AC3E}">
        <p14:creationId xmlns:p14="http://schemas.microsoft.com/office/powerpoint/2010/main" val="354698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A17D6EF-7B76-A363-5A79-0C19E8CE73D3}"/>
              </a:ext>
            </a:extLst>
          </p:cNvPr>
          <p:cNvSpPr>
            <a:spLocks noGrp="1"/>
          </p:cNvSpPr>
          <p:nvPr>
            <p:ph type="title"/>
          </p:nvPr>
        </p:nvSpPr>
        <p:spPr>
          <a:xfrm>
            <a:off x="4704080" y="0"/>
            <a:ext cx="6922760" cy="895990"/>
          </a:xfrm>
        </p:spPr>
        <p:txBody>
          <a:bodyPr>
            <a:normAutofit/>
          </a:bodyPr>
          <a:lstStyle/>
          <a:p>
            <a:r>
              <a:rPr lang="en-US" dirty="0"/>
              <a:t>Data set details</a:t>
            </a:r>
          </a:p>
        </p:txBody>
      </p:sp>
      <p:sp>
        <p:nvSpPr>
          <p:cNvPr id="3" name="Content Placeholder 2">
            <a:extLst>
              <a:ext uri="{FF2B5EF4-FFF2-40B4-BE49-F238E27FC236}">
                <a16:creationId xmlns:a16="http://schemas.microsoft.com/office/drawing/2014/main" id="{A0E3AC98-5046-DEDF-BED5-698E0948784B}"/>
              </a:ext>
            </a:extLst>
          </p:cNvPr>
          <p:cNvSpPr>
            <a:spLocks noGrp="1"/>
          </p:cNvSpPr>
          <p:nvPr>
            <p:ph idx="1"/>
          </p:nvPr>
        </p:nvSpPr>
        <p:spPr>
          <a:xfrm>
            <a:off x="4399280" y="895990"/>
            <a:ext cx="7406640" cy="5768970"/>
          </a:xfrm>
        </p:spPr>
        <p:txBody>
          <a:bodyPr>
            <a:normAutofit fontScale="92500" lnSpcReduction="10000"/>
          </a:bodyPr>
          <a:lstStyle/>
          <a:p>
            <a:pPr>
              <a:lnSpc>
                <a:spcPct val="100000"/>
              </a:lnSpc>
            </a:pPr>
            <a:r>
              <a:rPr lang="en-US" sz="2400" dirty="0"/>
              <a:t>Source of the data set is taken from Kaggle. </a:t>
            </a:r>
          </a:p>
          <a:p>
            <a:pPr>
              <a:lnSpc>
                <a:spcPct val="100000"/>
              </a:lnSpc>
            </a:pPr>
            <a:r>
              <a:rPr lang="en-US" sz="2400" dirty="0"/>
              <a:t>The source link is </a:t>
            </a:r>
            <a:r>
              <a:rPr lang="en-US" sz="2400" dirty="0">
                <a:hlinkClick r:id="rId2"/>
              </a:rPr>
              <a:t>https://www.kaggle.com/datasets/sidharkal/sports-image-classification/data</a:t>
            </a:r>
            <a:endParaRPr lang="en-US" sz="2400" dirty="0"/>
          </a:p>
          <a:p>
            <a:pPr>
              <a:lnSpc>
                <a:spcPct val="100000"/>
              </a:lnSpc>
            </a:pPr>
            <a:r>
              <a:rPr lang="en-US" sz="2400" dirty="0"/>
              <a:t> A dataset with images of several sports classes is given to the machine learning model. </a:t>
            </a:r>
          </a:p>
          <a:p>
            <a:pPr>
              <a:lnSpc>
                <a:spcPct val="100000"/>
              </a:lnSpc>
            </a:pPr>
            <a:r>
              <a:rPr lang="en-US" sz="2400" dirty="0"/>
              <a:t>There are two sets of the dataset: a test set and a training set. The training set consists of up of labeled photos from the following sports classes: karate, swimming, tennis, badminton, cricket, wrestling, and soccer.</a:t>
            </a:r>
          </a:p>
          <a:p>
            <a:pPr>
              <a:lnSpc>
                <a:spcPct val="100000"/>
              </a:lnSpc>
            </a:pPr>
            <a:r>
              <a:rPr lang="en-US" sz="2400" dirty="0"/>
              <a:t> Every image has a distinct image ID and corresponding class label assigned to it. </a:t>
            </a:r>
          </a:p>
          <a:p>
            <a:pPr>
              <a:lnSpc>
                <a:spcPct val="100000"/>
              </a:lnSpc>
            </a:pPr>
            <a:r>
              <a:rPr lang="en-US" sz="2400" dirty="0"/>
              <a:t>You must determine the class of the unlabeled photographs in the test set.</a:t>
            </a:r>
          </a:p>
        </p:txBody>
      </p:sp>
      <p:pic>
        <p:nvPicPr>
          <p:cNvPr id="7" name="Graphic 6" descr="Presentation with Pie Chart">
            <a:extLst>
              <a:ext uri="{FF2B5EF4-FFF2-40B4-BE49-F238E27FC236}">
                <a16:creationId xmlns:a16="http://schemas.microsoft.com/office/drawing/2014/main" id="{64E3B31F-601C-97BC-BCC6-67206E29F3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88542" y="895990"/>
            <a:ext cx="2780018" cy="2780018"/>
          </a:xfrm>
          <a:prstGeom prst="rect">
            <a:avLst/>
          </a:prstGeom>
        </p:spPr>
      </p:pic>
    </p:spTree>
    <p:extLst>
      <p:ext uri="{BB962C8B-B14F-4D97-AF65-F5344CB8AC3E}">
        <p14:creationId xmlns:p14="http://schemas.microsoft.com/office/powerpoint/2010/main" val="375238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95055-5765-A93D-8648-DB7003A689C9}"/>
              </a:ext>
            </a:extLst>
          </p:cNvPr>
          <p:cNvSpPr>
            <a:spLocks noGrp="1"/>
          </p:cNvSpPr>
          <p:nvPr>
            <p:ph type="title"/>
          </p:nvPr>
        </p:nvSpPr>
        <p:spPr>
          <a:xfrm>
            <a:off x="1587710" y="455362"/>
            <a:ext cx="4067909" cy="1550419"/>
          </a:xfrm>
        </p:spPr>
        <p:txBody>
          <a:bodyPr>
            <a:normAutofit/>
          </a:bodyPr>
          <a:lstStyle/>
          <a:p>
            <a:r>
              <a:rPr lang="en-US" dirty="0"/>
              <a:t>Data Exploration</a:t>
            </a:r>
          </a:p>
        </p:txBody>
      </p:sp>
      <p:sp>
        <p:nvSpPr>
          <p:cNvPr id="7" name="Content Placeholder 6">
            <a:extLst>
              <a:ext uri="{FF2B5EF4-FFF2-40B4-BE49-F238E27FC236}">
                <a16:creationId xmlns:a16="http://schemas.microsoft.com/office/drawing/2014/main" id="{7351B4D0-02A7-BB0B-C96C-455DE52B186F}"/>
              </a:ext>
            </a:extLst>
          </p:cNvPr>
          <p:cNvSpPr>
            <a:spLocks noGrp="1"/>
          </p:cNvSpPr>
          <p:nvPr>
            <p:ph idx="1"/>
          </p:nvPr>
        </p:nvSpPr>
        <p:spPr>
          <a:xfrm>
            <a:off x="1587710" y="2160016"/>
            <a:ext cx="4067909" cy="4457740"/>
          </a:xfrm>
        </p:spPr>
        <p:txBody>
          <a:bodyPr>
            <a:normAutofit/>
          </a:bodyPr>
          <a:lstStyle/>
          <a:p>
            <a:pPr algn="just"/>
            <a:r>
              <a:rPr lang="en-US" dirty="0"/>
              <a:t>The histograms shows that number of images that are present for each sport. </a:t>
            </a:r>
          </a:p>
          <a:p>
            <a:pPr algn="just"/>
            <a:r>
              <a:rPr lang="en-US" dirty="0"/>
              <a:t>The dataset contains image name and label of the sport as the attributes.</a:t>
            </a:r>
          </a:p>
          <a:p>
            <a:endParaRPr lang="en-US" dirty="0"/>
          </a:p>
        </p:txBody>
      </p:sp>
      <p:pic>
        <p:nvPicPr>
          <p:cNvPr id="9" name="Picture 8">
            <a:extLst>
              <a:ext uri="{FF2B5EF4-FFF2-40B4-BE49-F238E27FC236}">
                <a16:creationId xmlns:a16="http://schemas.microsoft.com/office/drawing/2014/main" id="{D9CF4DAE-D99B-586E-0F9E-D6F3A5C0589D}"/>
              </a:ext>
            </a:extLst>
          </p:cNvPr>
          <p:cNvPicPr>
            <a:picLocks noChangeAspect="1"/>
          </p:cNvPicPr>
          <p:nvPr/>
        </p:nvPicPr>
        <p:blipFill>
          <a:blip r:embed="rId2"/>
          <a:stretch>
            <a:fillRect/>
          </a:stretch>
        </p:blipFill>
        <p:spPr>
          <a:xfrm>
            <a:off x="5862321" y="1861780"/>
            <a:ext cx="6326632" cy="4457740"/>
          </a:xfrm>
          <a:prstGeom prst="rect">
            <a:avLst/>
          </a:prstGeom>
        </p:spPr>
      </p:pic>
    </p:spTree>
    <p:extLst>
      <p:ext uri="{BB962C8B-B14F-4D97-AF65-F5344CB8AC3E}">
        <p14:creationId xmlns:p14="http://schemas.microsoft.com/office/powerpoint/2010/main" val="338703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8D9E07D-F9DC-D3D5-4CCA-ECEC639525EB}"/>
              </a:ext>
            </a:extLst>
          </p:cNvPr>
          <p:cNvSpPr>
            <a:spLocks noGrp="1"/>
          </p:cNvSpPr>
          <p:nvPr>
            <p:ph type="title"/>
          </p:nvPr>
        </p:nvSpPr>
        <p:spPr>
          <a:xfrm>
            <a:off x="1388542" y="455362"/>
            <a:ext cx="3183457" cy="3392972"/>
          </a:xfrm>
        </p:spPr>
        <p:txBody>
          <a:bodyPr>
            <a:normAutofit/>
          </a:bodyPr>
          <a:lstStyle/>
          <a:p>
            <a:pPr>
              <a:lnSpc>
                <a:spcPct val="90000"/>
              </a:lnSpc>
            </a:pPr>
            <a:r>
              <a:rPr lang="en-US" dirty="0"/>
              <a:t>Building the Machine Learning Model</a:t>
            </a:r>
            <a:endParaRPr lang="en-US"/>
          </a:p>
        </p:txBody>
      </p:sp>
      <p:graphicFrame>
        <p:nvGraphicFramePr>
          <p:cNvPr id="5" name="Content Placeholder 2">
            <a:extLst>
              <a:ext uri="{FF2B5EF4-FFF2-40B4-BE49-F238E27FC236}">
                <a16:creationId xmlns:a16="http://schemas.microsoft.com/office/drawing/2014/main" id="{601FDDA9-0F60-29EE-8448-CEE49C278759}"/>
              </a:ext>
            </a:extLst>
          </p:cNvPr>
          <p:cNvGraphicFramePr>
            <a:graphicFrameLocks noGrp="1"/>
          </p:cNvGraphicFramePr>
          <p:nvPr>
            <p:ph idx="1"/>
            <p:extLst>
              <p:ext uri="{D42A27DB-BD31-4B8C-83A1-F6EECF244321}">
                <p14:modId xmlns:p14="http://schemas.microsoft.com/office/powerpoint/2010/main" val="465932636"/>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77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B264895-03F4-D83A-8182-9B060A164EE1}"/>
              </a:ext>
            </a:extLst>
          </p:cNvPr>
          <p:cNvSpPr>
            <a:spLocks noGrp="1"/>
          </p:cNvSpPr>
          <p:nvPr>
            <p:ph type="title"/>
          </p:nvPr>
        </p:nvSpPr>
        <p:spPr>
          <a:xfrm>
            <a:off x="1388542" y="455362"/>
            <a:ext cx="3183457" cy="3392972"/>
          </a:xfrm>
        </p:spPr>
        <p:txBody>
          <a:bodyPr>
            <a:normAutofit/>
          </a:bodyPr>
          <a:lstStyle/>
          <a:p>
            <a:r>
              <a:rPr lang="en-US" dirty="0"/>
              <a:t>Layers in CNN</a:t>
            </a:r>
          </a:p>
        </p:txBody>
      </p:sp>
      <p:graphicFrame>
        <p:nvGraphicFramePr>
          <p:cNvPr id="5" name="Content Placeholder 2">
            <a:extLst>
              <a:ext uri="{FF2B5EF4-FFF2-40B4-BE49-F238E27FC236}">
                <a16:creationId xmlns:a16="http://schemas.microsoft.com/office/drawing/2014/main" id="{259B1FB3-A1B8-0388-D138-C2E6543186E0}"/>
              </a:ext>
            </a:extLst>
          </p:cNvPr>
          <p:cNvGraphicFramePr>
            <a:graphicFrameLocks noGrp="1"/>
          </p:cNvGraphicFramePr>
          <p:nvPr>
            <p:ph idx="1"/>
            <p:extLst>
              <p:ext uri="{D42A27DB-BD31-4B8C-83A1-F6EECF244321}">
                <p14:modId xmlns:p14="http://schemas.microsoft.com/office/powerpoint/2010/main" val="2997793570"/>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34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1" y="565153"/>
            <a:ext cx="2770699"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90007" y="1"/>
            <a:ext cx="2201993"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F153D2BC-BF9D-D970-E2DE-C98371EEC5AE}"/>
              </a:ext>
            </a:extLst>
          </p:cNvPr>
          <p:cNvGraphicFramePr>
            <a:graphicFrameLocks noGrp="1"/>
          </p:cNvGraphicFramePr>
          <p:nvPr>
            <p:ph idx="1"/>
            <p:extLst>
              <p:ext uri="{D42A27DB-BD31-4B8C-83A1-F6EECF244321}">
                <p14:modId xmlns:p14="http://schemas.microsoft.com/office/powerpoint/2010/main" val="3466873808"/>
              </p:ext>
            </p:extLst>
          </p:nvPr>
        </p:nvGraphicFramePr>
        <p:xfrm>
          <a:off x="1117601" y="1310640"/>
          <a:ext cx="7846501" cy="4782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87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FCF82-DEBF-26AD-A1A0-A56B6142726E}"/>
              </a:ext>
            </a:extLst>
          </p:cNvPr>
          <p:cNvSpPr>
            <a:spLocks noGrp="1"/>
          </p:cNvSpPr>
          <p:nvPr>
            <p:ph type="title"/>
          </p:nvPr>
        </p:nvSpPr>
        <p:spPr>
          <a:xfrm>
            <a:off x="565151" y="455363"/>
            <a:ext cx="6881728" cy="773998"/>
          </a:xfrm>
        </p:spPr>
        <p:txBody>
          <a:bodyPr>
            <a:normAutofit/>
          </a:bodyPr>
          <a:lstStyle/>
          <a:p>
            <a:r>
              <a:rPr lang="en-US" dirty="0"/>
              <a:t>VGG16</a:t>
            </a:r>
          </a:p>
        </p:txBody>
      </p:sp>
      <p:sp>
        <p:nvSpPr>
          <p:cNvPr id="3" name="Content Placeholder 2">
            <a:extLst>
              <a:ext uri="{FF2B5EF4-FFF2-40B4-BE49-F238E27FC236}">
                <a16:creationId xmlns:a16="http://schemas.microsoft.com/office/drawing/2014/main" id="{359C0D0A-76BD-3FFC-DC89-76957FDF87F7}"/>
              </a:ext>
            </a:extLst>
          </p:cNvPr>
          <p:cNvSpPr>
            <a:spLocks noGrp="1"/>
          </p:cNvSpPr>
          <p:nvPr>
            <p:ph idx="1"/>
          </p:nvPr>
        </p:nvSpPr>
        <p:spPr>
          <a:xfrm>
            <a:off x="565151" y="1463040"/>
            <a:ext cx="6881728" cy="4623128"/>
          </a:xfrm>
        </p:spPr>
        <p:txBody>
          <a:bodyPr>
            <a:normAutofit/>
          </a:bodyPr>
          <a:lstStyle/>
          <a:p>
            <a:r>
              <a:rPr lang="en-US" sz="2000" dirty="0"/>
              <a:t>VGG is Visual Graphics Group. It is a CNN architecture. VGG16 means 16 layers.</a:t>
            </a:r>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VGG16 consists of 16 weight layers, including 13 convolutional layers and 3 fully connected layers. The convolutional layers use small 3x3 filters with a stride of 1 and zero-padding, which helps maintain the spatial resolution of the input</a:t>
            </a:r>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VGG16 uses only 3x3 convolutional filters and 2x2 max-pooling layers. This simple and uniform architecture with small filters is a distinctive feature of VGG16.</a:t>
            </a:r>
          </a:p>
          <a:p>
            <a:r>
              <a:rPr lang="en-US" sz="2000" dirty="0"/>
              <a:t>It uses ReLu as activation function.</a:t>
            </a:r>
          </a:p>
        </p:txBody>
      </p:sp>
      <p:pic>
        <p:nvPicPr>
          <p:cNvPr id="16" name="Picture 15" descr="Sphere of mesh and nodes">
            <a:extLst>
              <a:ext uri="{FF2B5EF4-FFF2-40B4-BE49-F238E27FC236}">
                <a16:creationId xmlns:a16="http://schemas.microsoft.com/office/drawing/2014/main" id="{68DC9AA9-0251-ACDC-C082-CF1C83CE373A}"/>
              </a:ext>
            </a:extLst>
          </p:cNvPr>
          <p:cNvPicPr>
            <a:picLocks noChangeAspect="1"/>
          </p:cNvPicPr>
          <p:nvPr/>
        </p:nvPicPr>
        <p:blipFill rotWithShape="1">
          <a:blip r:embed="rId2"/>
          <a:srcRect l="42886" r="11474"/>
          <a:stretch/>
        </p:blipFill>
        <p:spPr>
          <a:xfrm>
            <a:off x="8018632" y="10"/>
            <a:ext cx="4173368" cy="6857990"/>
          </a:xfrm>
          <a:prstGeom prst="rect">
            <a:avLst/>
          </a:prstGeom>
        </p:spPr>
      </p:pic>
      <p:sp>
        <p:nvSpPr>
          <p:cNvPr id="25" name="Rectangle 2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90712"/>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4737</TotalTime>
  <Words>1064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ExtraBold</vt:lpstr>
      <vt:lpstr>Arial</vt:lpstr>
      <vt:lpstr>Calibri</vt:lpstr>
      <vt:lpstr>Neue Haas Grotesk Text Pro</vt:lpstr>
      <vt:lpstr>Söhne Mono</vt:lpstr>
      <vt:lpstr>InterweaveVTI</vt:lpstr>
      <vt:lpstr>INSY 5378- 002  Sports Image Classification</vt:lpstr>
      <vt:lpstr>Introduction</vt:lpstr>
      <vt:lpstr>Objective</vt:lpstr>
      <vt:lpstr>Data set details</vt:lpstr>
      <vt:lpstr>Data Exploration</vt:lpstr>
      <vt:lpstr>Building the Machine Learning Model</vt:lpstr>
      <vt:lpstr>Layers in CNN</vt:lpstr>
      <vt:lpstr>PowerPoint Presentation</vt:lpstr>
      <vt:lpstr>VGG16</vt:lpstr>
      <vt:lpstr>ResNet</vt:lpstr>
      <vt:lpstr>Inception V3</vt:lpstr>
      <vt:lpstr>Performance Metrics</vt:lpstr>
      <vt:lpstr>Comparison of all the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INSY 5378- 002  Sports Image Classification</dc:title>
  <dc:creator>Venkata Laxmana Srikanth Bharam</dc:creator>
  <cp:lastModifiedBy>Venkata Laxmana Srikanth Bharam</cp:lastModifiedBy>
  <cp:revision>20</cp:revision>
  <dcterms:created xsi:type="dcterms:W3CDTF">2023-11-23T19:54:50Z</dcterms:created>
  <dcterms:modified xsi:type="dcterms:W3CDTF">2023-12-01T00:01:23Z</dcterms:modified>
</cp:coreProperties>
</file>