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305" r:id="rId9"/>
    <p:sldId id="306" r:id="rId10"/>
    <p:sldId id="307" r:id="rId11"/>
    <p:sldId id="301" r:id="rId12"/>
    <p:sldId id="311" r:id="rId13"/>
    <p:sldId id="312" r:id="rId14"/>
    <p:sldId id="270" r:id="rId15"/>
    <p:sldId id="304" r:id="rId16"/>
    <p:sldId id="274" r:id="rId17"/>
    <p:sldId id="302" r:id="rId18"/>
    <p:sldId id="314" r:id="rId19"/>
    <p:sldId id="315" r:id="rId20"/>
    <p:sldId id="316" r:id="rId21"/>
    <p:sldId id="266" r:id="rId22"/>
    <p:sldId id="285" r:id="rId23"/>
    <p:sldId id="286" r:id="rId24"/>
    <p:sldId id="267" r:id="rId25"/>
    <p:sldId id="297" r:id="rId26"/>
    <p:sldId id="298"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AA908-57E0-4918-A4FA-39E82E603DF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D664D-9133-477D-A391-7C9D4CF2E3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0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AA908-57E0-4918-A4FA-39E82E603DF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99626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AA908-57E0-4918-A4FA-39E82E603DF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248088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AA908-57E0-4918-A4FA-39E82E603DF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263969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AA908-57E0-4918-A4FA-39E82E603DF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4D664D-9133-477D-A391-7C9D4CF2E3E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8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AA908-57E0-4918-A4FA-39E82E603DF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119273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AA908-57E0-4918-A4FA-39E82E603DF3}"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94308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AA908-57E0-4918-A4FA-39E82E603DF3}"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221535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8AA908-57E0-4918-A4FA-39E82E603DF3}" type="datetimeFigureOut">
              <a:rPr lang="en-IN" smtClean="0"/>
              <a:t>27-03-2024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294572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8AA908-57E0-4918-A4FA-39E82E603DF3}" type="datetimeFigureOut">
              <a:rPr lang="en-IN" smtClean="0"/>
              <a:t>27-03-2024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4D664D-9133-477D-A391-7C9D4CF2E3EF}" type="slidenum">
              <a:rPr lang="en-IN" smtClean="0"/>
              <a:t>‹#›</a:t>
            </a:fld>
            <a:endParaRPr lang="en-IN"/>
          </a:p>
        </p:txBody>
      </p:sp>
    </p:spTree>
    <p:extLst>
      <p:ext uri="{BB962C8B-B14F-4D97-AF65-F5344CB8AC3E}">
        <p14:creationId xmlns:p14="http://schemas.microsoft.com/office/powerpoint/2010/main" val="213883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AA908-57E0-4918-A4FA-39E82E603DF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4D664D-9133-477D-A391-7C9D4CF2E3EF}" type="slidenum">
              <a:rPr lang="en-IN" smtClean="0"/>
              <a:t>‹#›</a:t>
            </a:fld>
            <a:endParaRPr lang="en-IN"/>
          </a:p>
        </p:txBody>
      </p:sp>
    </p:spTree>
    <p:extLst>
      <p:ext uri="{BB962C8B-B14F-4D97-AF65-F5344CB8AC3E}">
        <p14:creationId xmlns:p14="http://schemas.microsoft.com/office/powerpoint/2010/main" val="149873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AA908-57E0-4918-A4FA-39E82E603DF3}" type="datetimeFigureOut">
              <a:rPr lang="en-IN" smtClean="0"/>
              <a:t>27-03-2024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4D664D-9133-477D-A391-7C9D4CF2E3E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07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CAAD-961C-ECE0-A6F7-8F7F835FBC08}"/>
              </a:ext>
            </a:extLst>
          </p:cNvPr>
          <p:cNvSpPr>
            <a:spLocks noGrp="1"/>
          </p:cNvSpPr>
          <p:nvPr>
            <p:ph type="ctrTitle"/>
          </p:nvPr>
        </p:nvSpPr>
        <p:spPr/>
        <p:txBody>
          <a:bodyPr>
            <a:normAutofit/>
          </a:bodyPr>
          <a:lstStyle/>
          <a:p>
            <a:r>
              <a:rPr lang="en-US" sz="6000" b="1" dirty="0">
                <a:solidFill>
                  <a:schemeClr val="bg2">
                    <a:lumMod val="25000"/>
                  </a:schemeClr>
                </a:solidFill>
                <a:latin typeface="Times New Roman" panose="02020603050405020304" pitchFamily="18" charset="0"/>
                <a:cs typeface="Times New Roman" panose="02020603050405020304" pitchFamily="18" charset="0"/>
              </a:rPr>
              <a:t>Sentiment analysis for Microblogs using Machine learning</a:t>
            </a:r>
            <a:endParaRPr lang="en-IN" dirty="0">
              <a:solidFill>
                <a:schemeClr val="bg2">
                  <a:lumMod val="25000"/>
                </a:schemeClr>
              </a:solidFill>
            </a:endParaRPr>
          </a:p>
        </p:txBody>
      </p:sp>
      <p:sp>
        <p:nvSpPr>
          <p:cNvPr id="3" name="Subtitle 2">
            <a:extLst>
              <a:ext uri="{FF2B5EF4-FFF2-40B4-BE49-F238E27FC236}">
                <a16:creationId xmlns:a16="http://schemas.microsoft.com/office/drawing/2014/main" id="{81E73C1E-7ED3-56C8-872F-F9A2CD58579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1421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Software Requirements</a:t>
            </a:r>
          </a:p>
        </p:txBody>
      </p:sp>
      <p:sp>
        <p:nvSpPr>
          <p:cNvPr id="3" name="Content Placeholder 2"/>
          <p:cNvSpPr>
            <a:spLocks noGrp="1"/>
          </p:cNvSpPr>
          <p:nvPr>
            <p:ph idx="1"/>
          </p:nvPr>
        </p:nvSpPr>
        <p:spPr/>
        <p:txBody>
          <a:bodyPr>
            <a:normAutofit/>
          </a:bodyPr>
          <a:lstStyle/>
          <a:p>
            <a:pPr lvl="0"/>
            <a:r>
              <a:rPr lang="en-US" sz="2500" dirty="0">
                <a:latin typeface="Times New Roman" pitchFamily="18" charset="0"/>
                <a:cs typeface="Times New Roman" pitchFamily="18" charset="0"/>
              </a:rPr>
              <a:t>Operating system 	: 	Windows XP/7/10</a:t>
            </a:r>
            <a:endParaRPr lang="en-US" sz="2500" b="1" dirty="0">
              <a:latin typeface="Times New Roman" pitchFamily="18" charset="0"/>
              <a:cs typeface="Times New Roman" pitchFamily="18" charset="0"/>
            </a:endParaRPr>
          </a:p>
          <a:p>
            <a:pPr lvl="0"/>
            <a:r>
              <a:rPr lang="en-US" sz="2500" dirty="0">
                <a:latin typeface="Times New Roman" pitchFamily="18" charset="0"/>
                <a:cs typeface="Times New Roman" pitchFamily="18" charset="0"/>
              </a:rPr>
              <a:t>Coding Language	: 	Html, JavaScript,  </a:t>
            </a:r>
          </a:p>
          <a:p>
            <a:pPr lvl="0"/>
            <a:r>
              <a:rPr lang="en-US" sz="2500" dirty="0">
                <a:latin typeface="Times New Roman" pitchFamily="18" charset="0"/>
                <a:cs typeface="Times New Roman" pitchFamily="18" charset="0"/>
              </a:rPr>
              <a:t>Development Kit          :        Flask Framework</a:t>
            </a:r>
          </a:p>
          <a:p>
            <a:pPr lvl="0"/>
            <a:r>
              <a:rPr lang="en-US" sz="2500" dirty="0">
                <a:latin typeface="Times New Roman" pitchFamily="18" charset="0"/>
                <a:cs typeface="Times New Roman" pitchFamily="18" charset="0"/>
              </a:rPr>
              <a:t>IDE 			: 	Anaconda prompt</a:t>
            </a:r>
          </a:p>
          <a:p>
            <a:pPr marL="0" indent="0">
              <a:buNone/>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421888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5E69-B47E-4D7A-9B9F-27252A934054}"/>
              </a:ext>
            </a:extLst>
          </p:cNvPr>
          <p:cNvSpPr>
            <a:spLocks noGrp="1"/>
          </p:cNvSpPr>
          <p:nvPr>
            <p:ph type="title"/>
          </p:nvPr>
        </p:nvSpPr>
        <p:spPr/>
        <p:txBody>
          <a:bodyPr/>
          <a:lstStyle/>
          <a:p>
            <a:r>
              <a:rPr lang="en-IN" b="1" dirty="0"/>
              <a:t>Project Planning – Gantt Chart</a:t>
            </a:r>
          </a:p>
        </p:txBody>
      </p:sp>
      <p:graphicFrame>
        <p:nvGraphicFramePr>
          <p:cNvPr id="4" name="Content Placeholder 11">
            <a:extLst>
              <a:ext uri="{FF2B5EF4-FFF2-40B4-BE49-F238E27FC236}">
                <a16:creationId xmlns:a16="http://schemas.microsoft.com/office/drawing/2014/main" id="{7A7DB7FA-4D66-4D57-A7B2-20DA7A9AEC15}"/>
              </a:ext>
            </a:extLst>
          </p:cNvPr>
          <p:cNvGraphicFramePr>
            <a:graphicFrameLocks/>
          </p:cNvGraphicFramePr>
          <p:nvPr/>
        </p:nvGraphicFramePr>
        <p:xfrm>
          <a:off x="2657672" y="2571750"/>
          <a:ext cx="6044463" cy="3231248"/>
        </p:xfrm>
        <a:graphic>
          <a:graphicData uri="http://schemas.openxmlformats.org/drawingml/2006/table">
            <a:tbl>
              <a:tblPr firstRow="1" firstCol="1" bandRow="1">
                <a:tableStyleId>{5C22544A-7EE6-4342-B048-85BDC9FD1C3A}</a:tableStyleId>
              </a:tblPr>
              <a:tblGrid>
                <a:gridCol w="1257478">
                  <a:extLst>
                    <a:ext uri="{9D8B030D-6E8A-4147-A177-3AD203B41FA5}">
                      <a16:colId xmlns:a16="http://schemas.microsoft.com/office/drawing/2014/main" val="988742675"/>
                    </a:ext>
                  </a:extLst>
                </a:gridCol>
                <a:gridCol w="472329">
                  <a:extLst>
                    <a:ext uri="{9D8B030D-6E8A-4147-A177-3AD203B41FA5}">
                      <a16:colId xmlns:a16="http://schemas.microsoft.com/office/drawing/2014/main" val="344461410"/>
                    </a:ext>
                  </a:extLst>
                </a:gridCol>
                <a:gridCol w="471766">
                  <a:extLst>
                    <a:ext uri="{9D8B030D-6E8A-4147-A177-3AD203B41FA5}">
                      <a16:colId xmlns:a16="http://schemas.microsoft.com/office/drawing/2014/main" val="731231966"/>
                    </a:ext>
                  </a:extLst>
                </a:gridCol>
                <a:gridCol w="472329">
                  <a:extLst>
                    <a:ext uri="{9D8B030D-6E8A-4147-A177-3AD203B41FA5}">
                      <a16:colId xmlns:a16="http://schemas.microsoft.com/office/drawing/2014/main" val="3276715184"/>
                    </a:ext>
                  </a:extLst>
                </a:gridCol>
                <a:gridCol w="471766">
                  <a:extLst>
                    <a:ext uri="{9D8B030D-6E8A-4147-A177-3AD203B41FA5}">
                      <a16:colId xmlns:a16="http://schemas.microsoft.com/office/drawing/2014/main" val="180291133"/>
                    </a:ext>
                  </a:extLst>
                </a:gridCol>
                <a:gridCol w="472329">
                  <a:extLst>
                    <a:ext uri="{9D8B030D-6E8A-4147-A177-3AD203B41FA5}">
                      <a16:colId xmlns:a16="http://schemas.microsoft.com/office/drawing/2014/main" val="2656031956"/>
                    </a:ext>
                  </a:extLst>
                </a:gridCol>
                <a:gridCol w="471766">
                  <a:extLst>
                    <a:ext uri="{9D8B030D-6E8A-4147-A177-3AD203B41FA5}">
                      <a16:colId xmlns:a16="http://schemas.microsoft.com/office/drawing/2014/main" val="1028673896"/>
                    </a:ext>
                  </a:extLst>
                </a:gridCol>
                <a:gridCol w="472329">
                  <a:extLst>
                    <a:ext uri="{9D8B030D-6E8A-4147-A177-3AD203B41FA5}">
                      <a16:colId xmlns:a16="http://schemas.microsoft.com/office/drawing/2014/main" val="3407855026"/>
                    </a:ext>
                  </a:extLst>
                </a:gridCol>
                <a:gridCol w="471766">
                  <a:extLst>
                    <a:ext uri="{9D8B030D-6E8A-4147-A177-3AD203B41FA5}">
                      <a16:colId xmlns:a16="http://schemas.microsoft.com/office/drawing/2014/main" val="3677336308"/>
                    </a:ext>
                  </a:extLst>
                </a:gridCol>
                <a:gridCol w="465002">
                  <a:extLst>
                    <a:ext uri="{9D8B030D-6E8A-4147-A177-3AD203B41FA5}">
                      <a16:colId xmlns:a16="http://schemas.microsoft.com/office/drawing/2014/main" val="3168016183"/>
                    </a:ext>
                  </a:extLst>
                </a:gridCol>
                <a:gridCol w="545603">
                  <a:extLst>
                    <a:ext uri="{9D8B030D-6E8A-4147-A177-3AD203B41FA5}">
                      <a16:colId xmlns:a16="http://schemas.microsoft.com/office/drawing/2014/main" val="2745285350"/>
                    </a:ext>
                  </a:extLst>
                </a:gridCol>
              </a:tblGrid>
              <a:tr h="214427">
                <a:tc>
                  <a:txBody>
                    <a:bodyPr/>
                    <a:lstStyle/>
                    <a:p>
                      <a:pPr marL="13970" algn="l">
                        <a:lnSpc>
                          <a:spcPct val="115000"/>
                        </a:lnSpc>
                        <a:spcAft>
                          <a:spcPts val="1000"/>
                        </a:spcAft>
                      </a:pPr>
                      <a:r>
                        <a:rPr lang="en-US" sz="900" dirty="0">
                          <a:effectLst/>
                        </a:rPr>
                        <a:t>Activity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Wk 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674936610"/>
                  </a:ext>
                </a:extLst>
              </a:tr>
              <a:tr h="314069">
                <a:tc>
                  <a:txBody>
                    <a:bodyPr/>
                    <a:lstStyle/>
                    <a:p>
                      <a:pPr algn="l">
                        <a:lnSpc>
                          <a:spcPct val="115000"/>
                        </a:lnSpc>
                        <a:spcAft>
                          <a:spcPts val="1000"/>
                        </a:spcAft>
                      </a:pPr>
                      <a:r>
                        <a:rPr lang="en-US" sz="900">
                          <a:effectLst/>
                        </a:rPr>
                        <a:t>1) Submit FYP proposal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311042428"/>
                  </a:ext>
                </a:extLst>
              </a:tr>
              <a:tr h="637614">
                <a:tc>
                  <a:txBody>
                    <a:bodyPr/>
                    <a:lstStyle/>
                    <a:p>
                      <a:pPr algn="l">
                        <a:lnSpc>
                          <a:spcPct val="115000"/>
                        </a:lnSpc>
                        <a:spcAft>
                          <a:spcPts val="1000"/>
                        </a:spcAft>
                      </a:pPr>
                      <a:r>
                        <a:rPr lang="en-US" sz="900">
                          <a:effectLst/>
                        </a:rPr>
                        <a:t>2) Collect some information and materials required for FYP</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161639396"/>
                  </a:ext>
                </a:extLst>
              </a:tr>
              <a:tr h="637614">
                <a:tc>
                  <a:txBody>
                    <a:bodyPr/>
                    <a:lstStyle/>
                    <a:p>
                      <a:pPr algn="l">
                        <a:lnSpc>
                          <a:spcPct val="115000"/>
                        </a:lnSpc>
                        <a:spcAft>
                          <a:spcPts val="1000"/>
                        </a:spcAft>
                      </a:pPr>
                      <a:r>
                        <a:rPr lang="en-US" sz="900">
                          <a:effectLst/>
                        </a:rPr>
                        <a:t>3)Start coding for the main page, login page and registration page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988746184"/>
                  </a:ext>
                </a:extLst>
              </a:tr>
              <a:tr h="314069">
                <a:tc>
                  <a:txBody>
                    <a:bodyPr/>
                    <a:lstStyle/>
                    <a:p>
                      <a:pPr algn="l">
                        <a:lnSpc>
                          <a:spcPct val="115000"/>
                        </a:lnSpc>
                        <a:spcAft>
                          <a:spcPts val="1000"/>
                        </a:spcAft>
                      </a:pPr>
                      <a:r>
                        <a:rPr lang="en-US" sz="900">
                          <a:effectLst/>
                        </a:rPr>
                        <a:t>4) Start Coding for modules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3177307336"/>
                  </a:ext>
                </a:extLst>
              </a:tr>
              <a:tr h="475841">
                <a:tc>
                  <a:txBody>
                    <a:bodyPr/>
                    <a:lstStyle/>
                    <a:p>
                      <a:pPr algn="l">
                        <a:lnSpc>
                          <a:spcPct val="115000"/>
                        </a:lnSpc>
                        <a:spcAft>
                          <a:spcPts val="1000"/>
                        </a:spcAft>
                      </a:pPr>
                      <a:r>
                        <a:rPr lang="en-US" sz="900">
                          <a:effectLst/>
                        </a:rPr>
                        <a:t>5) Re-Check Coding and run the system for trial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en-US" sz="9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61916079"/>
                  </a:ext>
                </a:extLst>
              </a:tr>
              <a:tr h="637614">
                <a:tc>
                  <a:txBody>
                    <a:bodyPr/>
                    <a:lstStyle/>
                    <a:p>
                      <a:pPr algn="l">
                        <a:lnSpc>
                          <a:spcPct val="115000"/>
                        </a:lnSpc>
                        <a:spcAft>
                          <a:spcPts val="1000"/>
                        </a:spcAft>
                      </a:pPr>
                      <a:r>
                        <a:rPr lang="en-US" sz="900">
                          <a:effectLst/>
                        </a:rPr>
                        <a:t>6) Write final report and prepare slides for final presentation</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endParaRPr lang="en-IN" sz="800">
                        <a:effectLst/>
                      </a:endParaRPr>
                    </a:p>
                    <a:p>
                      <a:pPr algn="l">
                        <a:lnSpc>
                          <a:spcPct val="115000"/>
                        </a:lnSpc>
                        <a:spcAft>
                          <a:spcPts val="1000"/>
                        </a:spcAft>
                      </a:pPr>
                      <a:r>
                        <a:rPr lang="en-US"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l">
                        <a:lnSpc>
                          <a:spcPct val="115000"/>
                        </a:lnSpc>
                        <a:spcAft>
                          <a:spcPts val="1000"/>
                        </a:spcAft>
                      </a:pPr>
                      <a:r>
                        <a:rPr lang="en-US" sz="9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2449938232"/>
                  </a:ext>
                </a:extLst>
              </a:tr>
            </a:tbl>
          </a:graphicData>
        </a:graphic>
      </p:graphicFrame>
      <p:sp>
        <p:nvSpPr>
          <p:cNvPr id="5" name="Rectangle 4">
            <a:extLst>
              <a:ext uri="{FF2B5EF4-FFF2-40B4-BE49-F238E27FC236}">
                <a16:creationId xmlns:a16="http://schemas.microsoft.com/office/drawing/2014/main" id="{77F98383-54C4-41C1-BE9F-EA911B85F172}"/>
              </a:ext>
            </a:extLst>
          </p:cNvPr>
          <p:cNvSpPr/>
          <p:nvPr/>
        </p:nvSpPr>
        <p:spPr>
          <a:xfrm rot="10800000">
            <a:off x="4007874" y="2854491"/>
            <a:ext cx="969602" cy="108390"/>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p>
        </p:txBody>
      </p:sp>
      <p:sp>
        <p:nvSpPr>
          <p:cNvPr id="6" name="Rectangle 5">
            <a:extLst>
              <a:ext uri="{FF2B5EF4-FFF2-40B4-BE49-F238E27FC236}">
                <a16:creationId xmlns:a16="http://schemas.microsoft.com/office/drawing/2014/main" id="{E1633D15-C2E6-43C5-8E0D-C4D2A89C60A9}"/>
              </a:ext>
            </a:extLst>
          </p:cNvPr>
          <p:cNvSpPr/>
          <p:nvPr/>
        </p:nvSpPr>
        <p:spPr>
          <a:xfrm rot="10800000">
            <a:off x="4613582" y="3233828"/>
            <a:ext cx="969602" cy="108390"/>
          </a:xfrm>
          <a:prstGeom prst="rect">
            <a:avLst/>
          </a:prstGeom>
          <a:solidFill>
            <a:srgbClr val="C0504D"/>
          </a:solidFill>
          <a:ln w="25400" cap="flat" cmpd="sng" algn="ctr">
            <a:solidFill>
              <a:srgbClr val="C0504D">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p>
        </p:txBody>
      </p:sp>
      <p:sp>
        <p:nvSpPr>
          <p:cNvPr id="7" name="Rectangle 6">
            <a:extLst>
              <a:ext uri="{FF2B5EF4-FFF2-40B4-BE49-F238E27FC236}">
                <a16:creationId xmlns:a16="http://schemas.microsoft.com/office/drawing/2014/main" id="{7A83ABE3-0BF4-40B8-A0F1-5A206A450C93}"/>
              </a:ext>
            </a:extLst>
          </p:cNvPr>
          <p:cNvSpPr/>
          <p:nvPr/>
        </p:nvSpPr>
        <p:spPr>
          <a:xfrm rot="10800000">
            <a:off x="4976707" y="3895906"/>
            <a:ext cx="969602" cy="108390"/>
          </a:xfrm>
          <a:prstGeom prst="rect">
            <a:avLst/>
          </a:prstGeom>
          <a:solidFill>
            <a:srgbClr val="9BBB59"/>
          </a:solidFill>
          <a:ln w="25400" cap="flat" cmpd="sng" algn="ctr">
            <a:solidFill>
              <a:srgbClr val="9BBB59">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p>
        </p:txBody>
      </p:sp>
      <p:sp>
        <p:nvSpPr>
          <p:cNvPr id="8" name="Rectangle 7">
            <a:extLst>
              <a:ext uri="{FF2B5EF4-FFF2-40B4-BE49-F238E27FC236}">
                <a16:creationId xmlns:a16="http://schemas.microsoft.com/office/drawing/2014/main" id="{69534557-F8DC-4BA9-A614-7F70E5C2BE53}"/>
              </a:ext>
            </a:extLst>
          </p:cNvPr>
          <p:cNvSpPr/>
          <p:nvPr/>
        </p:nvSpPr>
        <p:spPr>
          <a:xfrm rot="10800000">
            <a:off x="5395188" y="4464218"/>
            <a:ext cx="1905480" cy="108390"/>
          </a:xfrm>
          <a:prstGeom prst="rect">
            <a:avLst/>
          </a:prstGeom>
          <a:solidFill>
            <a:srgbClr val="8064A2"/>
          </a:solidFill>
          <a:ln w="25400" cap="flat" cmpd="sng" algn="ctr">
            <a:solidFill>
              <a:srgbClr val="8064A2">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p>
        </p:txBody>
      </p:sp>
      <p:sp>
        <p:nvSpPr>
          <p:cNvPr id="9" name="Rectangle 8">
            <a:extLst>
              <a:ext uri="{FF2B5EF4-FFF2-40B4-BE49-F238E27FC236}">
                <a16:creationId xmlns:a16="http://schemas.microsoft.com/office/drawing/2014/main" id="{9AF90327-5096-4162-9059-F6CE5F6884E8}"/>
              </a:ext>
            </a:extLst>
          </p:cNvPr>
          <p:cNvSpPr/>
          <p:nvPr/>
        </p:nvSpPr>
        <p:spPr>
          <a:xfrm rot="10800000">
            <a:off x="6845378" y="4885116"/>
            <a:ext cx="910583" cy="108390"/>
          </a:xfrm>
          <a:prstGeom prst="rect">
            <a:avLst/>
          </a:prstGeom>
          <a:solidFill>
            <a:srgbClr val="4BACC6"/>
          </a:solidFill>
          <a:ln w="25400" cap="flat" cmpd="sng" algn="ctr">
            <a:solidFill>
              <a:srgbClr val="4BACC6">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endParaRPr lang="en-IN" sz="1350"/>
          </a:p>
        </p:txBody>
      </p:sp>
      <p:sp>
        <p:nvSpPr>
          <p:cNvPr id="10" name="Rectangle 9">
            <a:extLst>
              <a:ext uri="{FF2B5EF4-FFF2-40B4-BE49-F238E27FC236}">
                <a16:creationId xmlns:a16="http://schemas.microsoft.com/office/drawing/2014/main" id="{AE59143A-6DD3-499F-88F6-B971D469E27B}"/>
              </a:ext>
            </a:extLst>
          </p:cNvPr>
          <p:cNvSpPr/>
          <p:nvPr/>
        </p:nvSpPr>
        <p:spPr>
          <a:xfrm rot="10800000">
            <a:off x="7681942" y="5570131"/>
            <a:ext cx="1020191" cy="108390"/>
          </a:xfrm>
          <a:prstGeom prst="rect">
            <a:avLst/>
          </a:prstGeom>
          <a:solidFill>
            <a:srgbClr val="F79646"/>
          </a:solidFill>
          <a:ln w="25400" cap="flat" cmpd="sng" algn="ctr">
            <a:solidFill>
              <a:srgbClr val="F79646">
                <a:shade val="50000"/>
              </a:srgbClr>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p>
            <a:pPr>
              <a:lnSpc>
                <a:spcPct val="115000"/>
              </a:lnSpc>
              <a:spcAft>
                <a:spcPts val="750"/>
              </a:spcAft>
            </a:pPr>
            <a:r>
              <a:rPr lang="en-US" sz="825">
                <a:latin typeface="Calibri" panose="020F0502020204030204" pitchFamily="34" charset="0"/>
                <a:ea typeface="Calibri" panose="020F0502020204030204" pitchFamily="34" charset="0"/>
                <a:cs typeface="Times New Roman" panose="02020603050405020304" pitchFamily="18" charset="0"/>
              </a:rPr>
              <a:t> </a:t>
            </a:r>
            <a:endParaRPr lang="en-IN" sz="825">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475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F021-146C-4800-4BA9-671008C699EC}"/>
              </a:ext>
            </a:extLst>
          </p:cNvPr>
          <p:cNvSpPr>
            <a:spLocks noGrp="1"/>
          </p:cNvSpPr>
          <p:nvPr>
            <p:ph type="title"/>
          </p:nvPr>
        </p:nvSpPr>
        <p:spPr/>
        <p:txBody>
          <a:bodyPr/>
          <a:lstStyle/>
          <a:p>
            <a:r>
              <a:rPr lang="en-US" dirty="0"/>
              <a:t>Flow Diagram</a:t>
            </a:r>
            <a:endParaRPr lang="en-IN" dirty="0"/>
          </a:p>
        </p:txBody>
      </p:sp>
      <p:pic>
        <p:nvPicPr>
          <p:cNvPr id="7" name="Content Placeholder 6">
            <a:extLst>
              <a:ext uri="{FF2B5EF4-FFF2-40B4-BE49-F238E27FC236}">
                <a16:creationId xmlns:a16="http://schemas.microsoft.com/office/drawing/2014/main" id="{97D4D116-9F7E-170E-CAFC-6078B091103C}"/>
              </a:ext>
            </a:extLst>
          </p:cNvPr>
          <p:cNvPicPr>
            <a:picLocks noGrp="1" noChangeAspect="1"/>
          </p:cNvPicPr>
          <p:nvPr>
            <p:ph idx="1"/>
          </p:nvPr>
        </p:nvPicPr>
        <p:blipFill>
          <a:blip r:embed="rId2"/>
          <a:stretch>
            <a:fillRect/>
          </a:stretch>
        </p:blipFill>
        <p:spPr>
          <a:xfrm>
            <a:off x="4325938" y="2052638"/>
            <a:ext cx="3600450" cy="3609975"/>
          </a:xfrm>
        </p:spPr>
      </p:pic>
    </p:spTree>
    <p:extLst>
      <p:ext uri="{BB962C8B-B14F-4D97-AF65-F5344CB8AC3E}">
        <p14:creationId xmlns:p14="http://schemas.microsoft.com/office/powerpoint/2010/main" val="235360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910-E170-48CE-9658-E0D96D1A4951}"/>
              </a:ext>
            </a:extLst>
          </p:cNvPr>
          <p:cNvSpPr>
            <a:spLocks noGrp="1"/>
          </p:cNvSpPr>
          <p:nvPr>
            <p:ph type="title"/>
          </p:nvPr>
        </p:nvSpPr>
        <p:spPr/>
        <p:txBody>
          <a:bodyPr/>
          <a:lstStyle/>
          <a:p>
            <a:r>
              <a:rPr lang="en-US" dirty="0"/>
              <a:t>Use Case Diagram</a:t>
            </a:r>
            <a:endParaRPr lang="en-IN" dirty="0"/>
          </a:p>
        </p:txBody>
      </p:sp>
      <p:pic>
        <p:nvPicPr>
          <p:cNvPr id="6" name="Picture 5">
            <a:extLst>
              <a:ext uri="{FF2B5EF4-FFF2-40B4-BE49-F238E27FC236}">
                <a16:creationId xmlns:a16="http://schemas.microsoft.com/office/drawing/2014/main" id="{83CAE6EC-05C2-BA1E-FBF0-76B790B22320}"/>
              </a:ext>
            </a:extLst>
          </p:cNvPr>
          <p:cNvPicPr>
            <a:picLocks noChangeAspect="1"/>
          </p:cNvPicPr>
          <p:nvPr/>
        </p:nvPicPr>
        <p:blipFill>
          <a:blip r:embed="rId2"/>
          <a:stretch>
            <a:fillRect/>
          </a:stretch>
        </p:blipFill>
        <p:spPr>
          <a:xfrm>
            <a:off x="3641691" y="1586204"/>
            <a:ext cx="3331970" cy="4812846"/>
          </a:xfrm>
          <a:prstGeom prst="rect">
            <a:avLst/>
          </a:prstGeom>
        </p:spPr>
      </p:pic>
    </p:spTree>
    <p:extLst>
      <p:ext uri="{BB962C8B-B14F-4D97-AF65-F5344CB8AC3E}">
        <p14:creationId xmlns:p14="http://schemas.microsoft.com/office/powerpoint/2010/main" val="369297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0ACCA35C-2C14-ACCF-274B-125E4683B2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52010" y="2466856"/>
            <a:ext cx="4732430" cy="2781541"/>
          </a:xfrm>
          <a:prstGeom prst="rect">
            <a:avLst/>
          </a:prstGeom>
          <a:noFill/>
          <a:ln>
            <a:noFill/>
          </a:ln>
        </p:spPr>
      </p:pic>
    </p:spTree>
    <p:extLst>
      <p:ext uri="{BB962C8B-B14F-4D97-AF65-F5344CB8AC3E}">
        <p14:creationId xmlns:p14="http://schemas.microsoft.com/office/powerpoint/2010/main" val="57925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3244-55EC-4A84-92A1-88A79A82D515}"/>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872C48B0-3852-B65C-EAE9-603169B70D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741965" y="1846263"/>
            <a:ext cx="6768395" cy="4022725"/>
          </a:xfrm>
          <a:prstGeom prst="rect">
            <a:avLst/>
          </a:prstGeom>
          <a:noFill/>
          <a:ln>
            <a:noFill/>
          </a:ln>
        </p:spPr>
      </p:pic>
    </p:spTree>
    <p:extLst>
      <p:ext uri="{BB962C8B-B14F-4D97-AF65-F5344CB8AC3E}">
        <p14:creationId xmlns:p14="http://schemas.microsoft.com/office/powerpoint/2010/main" val="373674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5" name="Content Placeholder 4">
            <a:extLst>
              <a:ext uri="{FF2B5EF4-FFF2-40B4-BE49-F238E27FC236}">
                <a16:creationId xmlns:a16="http://schemas.microsoft.com/office/drawing/2014/main" id="{4391B293-5649-F32B-B44F-EE8991F16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351926" y="1956270"/>
            <a:ext cx="5532599" cy="3802710"/>
          </a:xfrm>
          <a:prstGeom prst="rect">
            <a:avLst/>
          </a:prstGeom>
          <a:noFill/>
          <a:ln>
            <a:noFill/>
          </a:ln>
        </p:spPr>
      </p:pic>
    </p:spTree>
    <p:extLst>
      <p:ext uri="{BB962C8B-B14F-4D97-AF65-F5344CB8AC3E}">
        <p14:creationId xmlns:p14="http://schemas.microsoft.com/office/powerpoint/2010/main" val="409360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CC98-5CB2-4100-B954-2CD0AC75002C}"/>
              </a:ext>
            </a:extLst>
          </p:cNvPr>
          <p:cNvSpPr>
            <a:spLocks noGrp="1"/>
          </p:cNvSpPr>
          <p:nvPr>
            <p:ph type="title"/>
          </p:nvPr>
        </p:nvSpPr>
        <p:spPr/>
        <p:txBody>
          <a:bodyPr/>
          <a:lstStyle/>
          <a:p>
            <a:r>
              <a:rPr lang="en-US" dirty="0"/>
              <a:t>State chart </a:t>
            </a:r>
            <a:endParaRPr lang="en-IN" dirty="0"/>
          </a:p>
        </p:txBody>
      </p:sp>
      <p:pic>
        <p:nvPicPr>
          <p:cNvPr id="7" name="Content Placeholder 6">
            <a:extLst>
              <a:ext uri="{FF2B5EF4-FFF2-40B4-BE49-F238E27FC236}">
                <a16:creationId xmlns:a16="http://schemas.microsoft.com/office/drawing/2014/main" id="{252F2AD9-CEBE-1CA0-EB2C-A6CA7EE07488}"/>
              </a:ext>
            </a:extLst>
          </p:cNvPr>
          <p:cNvPicPr>
            <a:picLocks noGrp="1" noChangeAspect="1"/>
          </p:cNvPicPr>
          <p:nvPr>
            <p:ph idx="1"/>
          </p:nvPr>
        </p:nvPicPr>
        <p:blipFill>
          <a:blip r:embed="rId2"/>
          <a:stretch>
            <a:fillRect/>
          </a:stretch>
        </p:blipFill>
        <p:spPr>
          <a:xfrm>
            <a:off x="3727734" y="1846263"/>
            <a:ext cx="4796857" cy="4022725"/>
          </a:xfrm>
        </p:spPr>
      </p:pic>
    </p:spTree>
    <p:extLst>
      <p:ext uri="{BB962C8B-B14F-4D97-AF65-F5344CB8AC3E}">
        <p14:creationId xmlns:p14="http://schemas.microsoft.com/office/powerpoint/2010/main" val="2090257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1D20-6587-27B6-7AB6-D78CBF7A626E}"/>
              </a:ext>
            </a:extLst>
          </p:cNvPr>
          <p:cNvSpPr>
            <a:spLocks noGrp="1"/>
          </p:cNvSpPr>
          <p:nvPr>
            <p:ph type="title"/>
          </p:nvPr>
        </p:nvSpPr>
        <p:spPr/>
        <p:txBody>
          <a:bodyPr/>
          <a:lstStyle/>
          <a:p>
            <a:r>
              <a:rPr lang="en-US" dirty="0"/>
              <a:t>Collaboration Diagram</a:t>
            </a:r>
            <a:endParaRPr lang="en-IN" dirty="0"/>
          </a:p>
        </p:txBody>
      </p:sp>
      <p:pic>
        <p:nvPicPr>
          <p:cNvPr id="7" name="Content Placeholder 6">
            <a:extLst>
              <a:ext uri="{FF2B5EF4-FFF2-40B4-BE49-F238E27FC236}">
                <a16:creationId xmlns:a16="http://schemas.microsoft.com/office/drawing/2014/main" id="{1690A33C-2C9B-A30E-3D71-C931107DDEE7}"/>
              </a:ext>
            </a:extLst>
          </p:cNvPr>
          <p:cNvPicPr>
            <a:picLocks noGrp="1" noChangeAspect="1"/>
          </p:cNvPicPr>
          <p:nvPr>
            <p:ph idx="1"/>
          </p:nvPr>
        </p:nvPicPr>
        <p:blipFill>
          <a:blip r:embed="rId2"/>
          <a:stretch>
            <a:fillRect/>
          </a:stretch>
        </p:blipFill>
        <p:spPr>
          <a:xfrm>
            <a:off x="2516188" y="1871663"/>
            <a:ext cx="7219950" cy="3971925"/>
          </a:xfrm>
        </p:spPr>
      </p:pic>
    </p:spTree>
    <p:extLst>
      <p:ext uri="{BB962C8B-B14F-4D97-AF65-F5344CB8AC3E}">
        <p14:creationId xmlns:p14="http://schemas.microsoft.com/office/powerpoint/2010/main" val="247937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D1CA-8CD2-B07D-6FF3-D4DB0AD1183A}"/>
              </a:ext>
            </a:extLst>
          </p:cNvPr>
          <p:cNvSpPr>
            <a:spLocks noGrp="1"/>
          </p:cNvSpPr>
          <p:nvPr>
            <p:ph type="title"/>
          </p:nvPr>
        </p:nvSpPr>
        <p:spPr/>
        <p:txBody>
          <a:bodyPr/>
          <a:lstStyle/>
          <a:p>
            <a:r>
              <a:rPr lang="en-US" dirty="0"/>
              <a:t>Deployment Diagram</a:t>
            </a:r>
            <a:endParaRPr lang="en-IN" dirty="0"/>
          </a:p>
        </p:txBody>
      </p:sp>
      <p:pic>
        <p:nvPicPr>
          <p:cNvPr id="5" name="Content Placeholder 5">
            <a:extLst>
              <a:ext uri="{FF2B5EF4-FFF2-40B4-BE49-F238E27FC236}">
                <a16:creationId xmlns:a16="http://schemas.microsoft.com/office/drawing/2014/main" id="{F9DCBD42-9FDD-423D-55E2-805A9D390B1E}"/>
              </a:ext>
            </a:extLst>
          </p:cNvPr>
          <p:cNvPicPr>
            <a:picLocks noGrp="1" noChangeAspect="1"/>
          </p:cNvPicPr>
          <p:nvPr>
            <p:ph idx="1"/>
          </p:nvPr>
        </p:nvPicPr>
        <p:blipFill>
          <a:blip r:embed="rId2"/>
          <a:stretch>
            <a:fillRect/>
          </a:stretch>
        </p:blipFill>
        <p:spPr>
          <a:xfrm>
            <a:off x="3152664" y="1846263"/>
            <a:ext cx="5946997" cy="4022725"/>
          </a:xfrm>
        </p:spPr>
      </p:pic>
    </p:spTree>
    <p:extLst>
      <p:ext uri="{BB962C8B-B14F-4D97-AF65-F5344CB8AC3E}">
        <p14:creationId xmlns:p14="http://schemas.microsoft.com/office/powerpoint/2010/main" val="255441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D093-FFEE-6E5A-0515-FE1548FB964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3E9EEB1-97B3-270A-DB9F-AF02CAD908A2}"/>
              </a:ext>
            </a:extLst>
          </p:cNvPr>
          <p:cNvSpPr>
            <a:spLocks noGrp="1"/>
          </p:cNvSpPr>
          <p:nvPr>
            <p:ph idx="1"/>
          </p:nvPr>
        </p:nvSpPr>
        <p:spPr/>
        <p:txBody>
          <a:bodyPr>
            <a:normAutofit fontScale="92500" lnSpcReduction="20000"/>
          </a:bodyPr>
          <a:lstStyle/>
          <a:p>
            <a:pPr marL="508635" marR="442595" indent="456565" algn="just">
              <a:lnSpc>
                <a:spcPct val="150000"/>
              </a:lnSpc>
              <a:spcAft>
                <a:spcPts val="6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Sentiment analysis deals with identifying and classifying opinions or sentiments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expressed</a:t>
            </a:r>
            <a:r>
              <a:rPr lang="en-US" sz="1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Social</a:t>
            </a:r>
            <a:r>
              <a:rPr lang="en-US" sz="1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media</a:t>
            </a:r>
            <a:r>
              <a:rPr lang="en-US" sz="1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generating</a:t>
            </a:r>
            <a:r>
              <a:rPr lang="en-US" sz="1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vast</a:t>
            </a:r>
            <a:r>
              <a:rPr lang="en-US" sz="1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amount</a:t>
            </a:r>
            <a:r>
              <a:rPr lang="en-US" sz="1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sentiment</a:t>
            </a:r>
            <a:r>
              <a:rPr lang="en-US" sz="1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rich</a:t>
            </a:r>
            <a:r>
              <a:rPr lang="en-US" sz="1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the form of tweets, status updates, blog posts etc. Sentiment analysis of this user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generated data is very useful in knowing the opinion of the crowd. Twitter sentiment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analysis is difficult compared to general sentiment analysis due to the presence of slang</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words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 misspellings.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15000"/>
              </a:lnSpc>
              <a:spcBef>
                <a:spcPts val="10"/>
              </a:spcBef>
              <a:spcAft>
                <a:spcPts val="600"/>
              </a:spcAft>
              <a:buNone/>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635" marR="442595" indent="456565"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contributes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sentiment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classification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400"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helpful to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analyse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the information in the form of the number of tweets, where opinions are</a:t>
            </a:r>
            <a:r>
              <a:rPr lang="en-US" sz="1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highly unstructured and sentiment are either positive, negative or neutral. For this, we first</a:t>
            </a:r>
            <a:r>
              <a:rPr lang="en-US" sz="1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pre-process the dataset, after that extract the dataset that have some meaning.  Sentiment analysis is done for text, audio and csv data.</a:t>
            </a:r>
          </a:p>
          <a:p>
            <a:pPr marL="508635" marR="442595" indent="456565"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This dataset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called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Then</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select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list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thereafter</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apply</a:t>
            </a:r>
            <a:r>
              <a:rPr lang="en-US" sz="1400"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based classification algorithms namely: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Naïve Bayes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along with six</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other algorithms namely: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Multinomial Naïve Bayes, Bernoulli Naïve Bayes, Logistic</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Regression,</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Stochastic</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Gradient</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Descent,</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clustering,</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Linear</a:t>
            </a:r>
            <a:r>
              <a:rPr lang="en-US" sz="1400" i="1"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Support</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vector</a:t>
            </a:r>
            <a:r>
              <a:rPr lang="en-US" sz="1400" i="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clustering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used to evaluate</a:t>
            </a: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confidence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level</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z="1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sentiment.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972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9842-2591-E04F-296D-3869E601D1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A0E8FB5-3C10-331F-3A31-25710B5FE6E0}"/>
              </a:ext>
            </a:extLst>
          </p:cNvPr>
          <p:cNvPicPr>
            <a:picLocks noGrp="1" noChangeAspect="1"/>
          </p:cNvPicPr>
          <p:nvPr>
            <p:ph idx="1"/>
          </p:nvPr>
        </p:nvPicPr>
        <p:blipFill>
          <a:blip r:embed="rId2"/>
          <a:stretch>
            <a:fillRect/>
          </a:stretch>
        </p:blipFill>
        <p:spPr>
          <a:xfrm>
            <a:off x="2767421" y="1846263"/>
            <a:ext cx="6717484" cy="4022725"/>
          </a:xfrm>
          <a:prstGeom prst="rect">
            <a:avLst/>
          </a:prstGeom>
        </p:spPr>
      </p:pic>
    </p:spTree>
    <p:extLst>
      <p:ext uri="{BB962C8B-B14F-4D97-AF65-F5344CB8AC3E}">
        <p14:creationId xmlns:p14="http://schemas.microsoft.com/office/powerpoint/2010/main" val="1187686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Modules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Dataset Collection:</a:t>
            </a:r>
            <a:endParaRPr lang="en-US" dirty="0"/>
          </a:p>
          <a:p>
            <a:r>
              <a:rPr lang="en-US" dirty="0"/>
              <a:t>                        we will </a:t>
            </a:r>
            <a:r>
              <a:rPr lang="en-US"/>
              <a:t>collect emotion </a:t>
            </a:r>
            <a:r>
              <a:rPr lang="en-US" dirty="0"/>
              <a:t>dataset from Kaggle website which has positive, negative, and neutral labels with tweet features. </a:t>
            </a:r>
          </a:p>
          <a:p>
            <a:r>
              <a:rPr lang="en-US" b="1" dirty="0"/>
              <a:t>Preprocessing Module:</a:t>
            </a:r>
            <a:endParaRPr lang="en-US" dirty="0"/>
          </a:p>
          <a:p>
            <a:r>
              <a:rPr lang="en-US" b="1" dirty="0"/>
              <a:t>		</a:t>
            </a:r>
            <a:r>
              <a:rPr lang="en-US" dirty="0"/>
              <a:t>This is preprocessing module where four datasets are converted to supervised learning data and then converted to single combined dataset. This  dataset is used as input for application in the next for creating model.</a:t>
            </a:r>
          </a:p>
          <a:p>
            <a:r>
              <a:rPr lang="en-US" b="1" dirty="0"/>
              <a:t>Model training Module:</a:t>
            </a:r>
            <a:endParaRPr lang="en-US" dirty="0"/>
          </a:p>
          <a:p>
            <a:r>
              <a:rPr lang="en-US" b="1" dirty="0"/>
              <a:t> </a:t>
            </a:r>
            <a:r>
              <a:rPr lang="en-US" dirty="0"/>
              <a:t>		In this stage combined dataset is taken as in put and model is created using NLP and </a:t>
            </a:r>
            <a:r>
              <a:rPr lang="en-US" dirty="0" err="1"/>
              <a:t>Naviye</a:t>
            </a:r>
            <a:r>
              <a:rPr lang="en-US" dirty="0"/>
              <a:t> bayes classifier in three steps .</a:t>
            </a:r>
          </a:p>
          <a:p>
            <a:r>
              <a:rPr lang="en-US" dirty="0"/>
              <a:t>First data is dividing in to testing and training set and features and labels are extracted from these datasets and then data is trained and fitting is done. Then a </a:t>
            </a:r>
            <a:r>
              <a:rPr lang="en-US" dirty="0" err="1"/>
              <a:t>pkl</a:t>
            </a:r>
            <a:r>
              <a:rPr lang="en-US" dirty="0"/>
              <a:t> file  is created  which is model for this application. </a:t>
            </a:r>
          </a:p>
          <a:p>
            <a:r>
              <a:rPr lang="en-US" dirty="0"/>
              <a:t>This </a:t>
            </a:r>
            <a:r>
              <a:rPr lang="en-US" dirty="0" err="1"/>
              <a:t>pkl</a:t>
            </a:r>
            <a:r>
              <a:rPr lang="en-US" dirty="0"/>
              <a:t> file is used as model for predicting final results. </a:t>
            </a:r>
          </a:p>
          <a:p>
            <a:endParaRPr lang="en-US" dirty="0"/>
          </a:p>
        </p:txBody>
      </p:sp>
    </p:spTree>
    <p:extLst>
      <p:ext uri="{BB962C8B-B14F-4D97-AF65-F5344CB8AC3E}">
        <p14:creationId xmlns:p14="http://schemas.microsoft.com/office/powerpoint/2010/main" val="361767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7C92-83D8-4359-B20B-710CBAC60665}"/>
              </a:ext>
            </a:extLst>
          </p:cNvPr>
          <p:cNvSpPr>
            <a:spLocks noGrp="1"/>
          </p:cNvSpPr>
          <p:nvPr>
            <p:ph type="title"/>
          </p:nvPr>
        </p:nvSpPr>
        <p:spPr/>
        <p:txBody>
          <a:bodyPr>
            <a:normAutofit/>
          </a:bodyPr>
          <a:lstStyle/>
          <a:p>
            <a:r>
              <a:rPr lang="en-US" sz="3301" b="1" dirty="0">
                <a:latin typeface="Arial" pitchFamily="34" charset="0"/>
                <a:ea typeface="Malgun Gothic" panose="020B0503020000020004" pitchFamily="34" charset="-127"/>
                <a:cs typeface="Arial" pitchFamily="34" charset="0"/>
              </a:rPr>
              <a:t>Implementation</a:t>
            </a:r>
            <a:br>
              <a:rPr lang="en-US" sz="3301" b="1" dirty="0">
                <a:latin typeface="Arial" pitchFamily="34" charset="0"/>
                <a:ea typeface="Malgun Gothic" panose="020B0503020000020004" pitchFamily="34" charset="-127"/>
                <a:cs typeface="Arial" pitchFamily="34" charset="0"/>
              </a:rPr>
            </a:br>
            <a:endParaRPr lang="en-IN" dirty="0"/>
          </a:p>
        </p:txBody>
      </p:sp>
      <p:sp>
        <p:nvSpPr>
          <p:cNvPr id="11" name="TextBox 10">
            <a:extLst>
              <a:ext uri="{FF2B5EF4-FFF2-40B4-BE49-F238E27FC236}">
                <a16:creationId xmlns:a16="http://schemas.microsoft.com/office/drawing/2014/main" id="{D07300F7-E39A-4901-9AE1-DEEC9009FDB3}"/>
              </a:ext>
            </a:extLst>
          </p:cNvPr>
          <p:cNvSpPr txBox="1"/>
          <p:nvPr/>
        </p:nvSpPr>
        <p:spPr>
          <a:xfrm>
            <a:off x="2208788" y="1920086"/>
            <a:ext cx="7088446" cy="4092402"/>
          </a:xfrm>
          <a:prstGeom prst="rect">
            <a:avLst/>
          </a:prstGeom>
          <a:noFill/>
        </p:spPr>
        <p:txBody>
          <a:bodyPr wrap="square">
            <a:spAutoFit/>
          </a:bodyPr>
          <a:lstStyle/>
          <a:p>
            <a:pPr algn="just">
              <a:lnSpc>
                <a:spcPct val="150000"/>
              </a:lnSpc>
              <a:spcBef>
                <a:spcPts val="900"/>
              </a:spcBef>
              <a:spcAft>
                <a:spcPts val="750"/>
              </a:spcAft>
              <a:tabLst>
                <a:tab pos="1999354" algn="l"/>
              </a:tabLst>
            </a:pPr>
            <a:r>
              <a:rPr lang="en-US" sz="3001" dirty="0"/>
              <a:t>Algorithm Steps:</a:t>
            </a:r>
            <a:endParaRPr lang="en-IN" sz="1200" b="1"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900"/>
              </a:spcBef>
              <a:spcAft>
                <a:spcPts val="750"/>
              </a:spcAft>
              <a:tabLst>
                <a:tab pos="1999354" algn="l"/>
              </a:tabLst>
            </a:pPr>
            <a:r>
              <a:rPr lang="en-IN" sz="1200" b="1" dirty="0">
                <a:latin typeface="Times New Roman" panose="02020603050405020304" pitchFamily="18" charset="0"/>
                <a:ea typeface="Calibri" panose="020F0502020204030204" pitchFamily="34" charset="0"/>
                <a:cs typeface="Times New Roman" panose="02020603050405020304" pitchFamily="18" charset="0"/>
              </a:rPr>
              <a:t>Dataset Collection: 	</a:t>
            </a:r>
            <a:r>
              <a:rPr lang="en-IN" sz="1200" dirty="0">
                <a:latin typeface="Times New Roman" panose="02020603050405020304" pitchFamily="18" charset="0"/>
                <a:ea typeface="Calibri" panose="020F0502020204030204" pitchFamily="34" charset="0"/>
                <a:cs typeface="Times New Roman" panose="02020603050405020304" pitchFamily="18" charset="0"/>
              </a:rPr>
              <a:t>	In this step data set is collected from Kaggle website. Data set has features and labels. Features are used as input and labels for output.</a:t>
            </a:r>
          </a:p>
          <a:p>
            <a:pPr algn="just">
              <a:lnSpc>
                <a:spcPct val="150000"/>
              </a:lnSpc>
              <a:spcBef>
                <a:spcPts val="900"/>
              </a:spcBef>
              <a:spcAft>
                <a:spcPts val="750"/>
              </a:spcAft>
              <a:tabLst>
                <a:tab pos="1999354" algn="l"/>
              </a:tabLst>
            </a:pPr>
            <a:r>
              <a:rPr lang="en-IN" sz="1200" b="1" dirty="0">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900"/>
              </a:spcBef>
              <a:spcAft>
                <a:spcPts val="750"/>
              </a:spcAft>
              <a:tabLst>
                <a:tab pos="1999354" algn="l"/>
              </a:tabLst>
            </a:pPr>
            <a:r>
              <a:rPr lang="en-IN" sz="1200" dirty="0">
                <a:latin typeface="Times New Roman" panose="02020603050405020304" pitchFamily="18" charset="0"/>
                <a:ea typeface="Calibri" panose="020F0502020204030204" pitchFamily="34" charset="0"/>
                <a:cs typeface="Times New Roman" panose="02020603050405020304" pitchFamily="18" charset="0"/>
              </a:rPr>
              <a:t>In this step data is pre processed by removing unwanted data and NAN values and using features and labels which are useful to fit in to algorithm and then process data for prediction. </a:t>
            </a:r>
          </a:p>
          <a:p>
            <a:pPr>
              <a:lnSpc>
                <a:spcPct val="150000"/>
              </a:lnSpc>
              <a:spcBef>
                <a:spcPts val="900"/>
              </a:spcBef>
              <a:spcAft>
                <a:spcPts val="750"/>
              </a:spcAft>
              <a:tabLst>
                <a:tab pos="1999354" algn="l"/>
              </a:tabLst>
            </a:pPr>
            <a:r>
              <a:rPr lang="en-IN" sz="1200" b="1" dirty="0">
                <a:latin typeface="Times New Roman" panose="02020603050405020304" pitchFamily="18" charset="0"/>
                <a:ea typeface="Calibri" panose="020F0502020204030204" pitchFamily="34" charset="0"/>
                <a:cs typeface="Times New Roman" panose="02020603050405020304" pitchFamily="18" charset="0"/>
              </a:rPr>
              <a:t> Data split Test training:</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Bef>
                <a:spcPts val="900"/>
              </a:spcBef>
              <a:spcAft>
                <a:spcPts val="750"/>
              </a:spcAft>
              <a:tabLst>
                <a:tab pos="1999354" algn="l"/>
              </a:tabLst>
            </a:pPr>
            <a:r>
              <a:rPr lang="en-IN" sz="1200" dirty="0">
                <a:latin typeface="Times New Roman" panose="02020603050405020304" pitchFamily="18" charset="0"/>
                <a:ea typeface="Calibri" panose="020F0502020204030204" pitchFamily="34" charset="0"/>
                <a:cs typeface="Times New Roman" panose="02020603050405020304" pitchFamily="18" charset="0"/>
              </a:rPr>
              <a:t>In this stage data is divided in to test and train values using train test split function and store features and labels in to test train values. Train set is 30 percent of test set data which is used for checking accuracy of the dataset</a:t>
            </a:r>
            <a:r>
              <a:rPr lang="en-IN" sz="1350" dirty="0">
                <a:latin typeface="Times New Roman" panose="02020603050405020304" pitchFamily="18" charset="0"/>
                <a:ea typeface="Calibri" panose="020F0502020204030204" pitchFamily="34"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6034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FD2685-0320-4B43-8AF9-FD668F1CFA5B}"/>
              </a:ext>
            </a:extLst>
          </p:cNvPr>
          <p:cNvSpPr txBox="1"/>
          <p:nvPr/>
        </p:nvSpPr>
        <p:spPr>
          <a:xfrm>
            <a:off x="2094458" y="2285704"/>
            <a:ext cx="6974116" cy="2894447"/>
          </a:xfrm>
          <a:prstGeom prst="rect">
            <a:avLst/>
          </a:prstGeom>
          <a:noFill/>
        </p:spPr>
        <p:txBody>
          <a:bodyPr wrap="square">
            <a:spAutoFit/>
          </a:bodyPr>
          <a:lstStyle/>
          <a:p>
            <a:pPr>
              <a:lnSpc>
                <a:spcPct val="150000"/>
              </a:lnSpc>
              <a:spcBef>
                <a:spcPts val="900"/>
              </a:spcBef>
              <a:spcAft>
                <a:spcPts val="750"/>
              </a:spcAft>
              <a:tabLst>
                <a:tab pos="1999354" algn="l"/>
              </a:tabLst>
            </a:pPr>
            <a:r>
              <a:rPr lang="en-IN" sz="1350" b="1" dirty="0">
                <a:latin typeface="Times New Roman" panose="02020603050405020304" pitchFamily="18" charset="0"/>
                <a:ea typeface="Calibri" panose="020F0502020204030204" pitchFamily="34" charset="0"/>
                <a:cs typeface="Times New Roman" panose="02020603050405020304" pitchFamily="18" charset="0"/>
              </a:rPr>
              <a:t>Model Training:</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900"/>
              </a:spcBef>
              <a:spcAft>
                <a:spcPts val="750"/>
              </a:spcAft>
              <a:tabLst>
                <a:tab pos="1999354" algn="l"/>
              </a:tabLst>
            </a:pPr>
            <a:r>
              <a:rPr lang="en-IN" sz="1350" dirty="0">
                <a:latin typeface="Times New Roman" panose="02020603050405020304" pitchFamily="18" charset="0"/>
                <a:ea typeface="Calibri" panose="020F0502020204030204" pitchFamily="34" charset="0"/>
                <a:cs typeface="Times New Roman" panose="02020603050405020304" pitchFamily="18" charset="0"/>
              </a:rPr>
              <a:t>In this stage different algorithms are used to check which algorithm provides best accuracy and select one algorithm to use that for fitting features and labels and then run algorithm in this way model is trained.</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900"/>
              </a:spcBef>
              <a:spcAft>
                <a:spcPts val="750"/>
              </a:spcAft>
              <a:tabLst>
                <a:tab pos="1999354" algn="l"/>
              </a:tabLst>
            </a:pPr>
            <a:r>
              <a:rPr lang="en-IN" sz="1350" b="1" dirty="0">
                <a:latin typeface="Times New Roman" panose="02020603050405020304" pitchFamily="18" charset="0"/>
                <a:ea typeface="Calibri" panose="020F0502020204030204" pitchFamily="34" charset="0"/>
                <a:cs typeface="Times New Roman" panose="02020603050405020304" pitchFamily="18" charset="0"/>
              </a:rPr>
              <a:t>Prediction and accuracy:</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900"/>
              </a:spcBef>
              <a:spcAft>
                <a:spcPts val="750"/>
              </a:spcAft>
              <a:tabLst>
                <a:tab pos="1999354" algn="l"/>
              </a:tabLst>
            </a:pPr>
            <a:r>
              <a:rPr lang="en-IN" sz="1350" dirty="0">
                <a:latin typeface="Times New Roman" panose="02020603050405020304" pitchFamily="18" charset="0"/>
                <a:ea typeface="Calibri" panose="020F0502020204030204" pitchFamily="34" charset="0"/>
                <a:cs typeface="Times New Roman" panose="02020603050405020304" pitchFamily="18" charset="0"/>
              </a:rPr>
              <a:t>In this stage new input or test set is taken as input and given as input to predict function of the algorithm and then result of labels are as output of the algorithm.</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8990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Algorithm Navie Bayes Classifier</a:t>
            </a:r>
            <a:endParaRPr lang="en-US" dirty="0"/>
          </a:p>
        </p:txBody>
      </p:sp>
      <p:sp>
        <p:nvSpPr>
          <p:cNvPr id="3" name="Content Placeholder 2"/>
          <p:cNvSpPr>
            <a:spLocks noGrp="1"/>
          </p:cNvSpPr>
          <p:nvPr>
            <p:ph idx="1"/>
          </p:nvPr>
        </p:nvSpPr>
        <p:spPr/>
        <p:txBody>
          <a:bodyPr>
            <a:normAutofit/>
          </a:bodyPr>
          <a:lstStyle/>
          <a:p>
            <a:r>
              <a:rPr lang="en-US" dirty="0"/>
              <a:t>Step1: load dataset</a:t>
            </a:r>
          </a:p>
          <a:p>
            <a:r>
              <a:rPr lang="en-US" dirty="0"/>
              <a:t>Setp2: preprocessing data </a:t>
            </a:r>
          </a:p>
          <a:p>
            <a:r>
              <a:rPr lang="en-US" dirty="0"/>
              <a:t>Step3: load combined dataset</a:t>
            </a:r>
          </a:p>
          <a:p>
            <a:r>
              <a:rPr lang="en-US" dirty="0"/>
              <a:t>Step 4:split test and train set from dataset</a:t>
            </a:r>
          </a:p>
          <a:p>
            <a:r>
              <a:rPr lang="en-US" dirty="0"/>
              <a:t>Step 5: divide features  and labels</a:t>
            </a:r>
          </a:p>
          <a:p>
            <a:r>
              <a:rPr lang="en-US" dirty="0"/>
              <a:t>Step 6: fit train and test set </a:t>
            </a:r>
          </a:p>
          <a:p>
            <a:r>
              <a:rPr lang="en-US" dirty="0"/>
              <a:t>Step 7: collect input data and give to predict function to get (positive, </a:t>
            </a:r>
            <a:r>
              <a:rPr lang="en-US" dirty="0" err="1"/>
              <a:t>negative,neutral</a:t>
            </a:r>
            <a:r>
              <a:rPr lang="en-US" dirty="0"/>
              <a:t>) values</a:t>
            </a:r>
          </a:p>
        </p:txBody>
      </p:sp>
    </p:spTree>
    <p:extLst>
      <p:ext uri="{BB962C8B-B14F-4D97-AF65-F5344CB8AC3E}">
        <p14:creationId xmlns:p14="http://schemas.microsoft.com/office/powerpoint/2010/main" val="300210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2641-785E-4D38-A753-EACEA0FB4841}"/>
              </a:ext>
            </a:extLst>
          </p:cNvPr>
          <p:cNvSpPr>
            <a:spLocks noGrp="1"/>
          </p:cNvSpPr>
          <p:nvPr>
            <p:ph type="title"/>
          </p:nvPr>
        </p:nvSpPr>
        <p:spPr/>
        <p:txBody>
          <a:bodyPr/>
          <a:lstStyle/>
          <a:p>
            <a:r>
              <a:rPr lang="en-US" sz="3301" b="1" dirty="0">
                <a:latin typeface="Arial" pitchFamily="34" charset="0"/>
                <a:ea typeface="Malgun Gothic" panose="020B0503020000020004" pitchFamily="34" charset="-127"/>
                <a:cs typeface="Arial" pitchFamily="34" charset="0"/>
              </a:rPr>
              <a:t>Conclusion</a:t>
            </a:r>
            <a:endParaRPr lang="en-IN" dirty="0"/>
          </a:p>
        </p:txBody>
      </p:sp>
      <p:sp>
        <p:nvSpPr>
          <p:cNvPr id="3" name="Footer Placeholder 2">
            <a:extLst>
              <a:ext uri="{FF2B5EF4-FFF2-40B4-BE49-F238E27FC236}">
                <a16:creationId xmlns:a16="http://schemas.microsoft.com/office/drawing/2014/main" id="{3F1C562D-83C7-4CF7-9B3E-C636BF7DE864}"/>
              </a:ext>
            </a:extLst>
          </p:cNvPr>
          <p:cNvSpPr>
            <a:spLocks noGrp="1"/>
          </p:cNvSpPr>
          <p:nvPr>
            <p:ph type="ftr" sz="quarter" idx="11"/>
          </p:nvPr>
        </p:nvSpPr>
        <p:spPr/>
        <p:txBody>
          <a:bodyPr/>
          <a:lstStyle/>
          <a:p>
            <a:r>
              <a:rPr lang="en-US" dirty="0"/>
              <a:t> </a:t>
            </a:r>
          </a:p>
        </p:txBody>
      </p:sp>
      <p:sp>
        <p:nvSpPr>
          <p:cNvPr id="5" name="TextBox 4">
            <a:extLst>
              <a:ext uri="{FF2B5EF4-FFF2-40B4-BE49-F238E27FC236}">
                <a16:creationId xmlns:a16="http://schemas.microsoft.com/office/drawing/2014/main" id="{657F1CA6-B02C-42A7-94AD-EFFC25B8F8C6}"/>
              </a:ext>
            </a:extLst>
          </p:cNvPr>
          <p:cNvSpPr txBox="1"/>
          <p:nvPr/>
        </p:nvSpPr>
        <p:spPr>
          <a:xfrm>
            <a:off x="1212981" y="1920085"/>
            <a:ext cx="8312914"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this project we are developing sentiment analysis using </a:t>
            </a:r>
            <a:r>
              <a:rPr lang="en-US" sz="2000" dirty="0" err="1">
                <a:latin typeface="Times New Roman" panose="02020603050405020304" pitchFamily="18" charset="0"/>
                <a:cs typeface="Times New Roman" panose="02020603050405020304" pitchFamily="18" charset="0"/>
              </a:rPr>
              <a:t>using</a:t>
            </a:r>
            <a:r>
              <a:rPr lang="en-US" sz="2000" dirty="0">
                <a:latin typeface="Times New Roman" panose="02020603050405020304" pitchFamily="18" charset="0"/>
                <a:cs typeface="Times New Roman" panose="02020603050405020304" pitchFamily="18" charset="0"/>
              </a:rPr>
              <a:t> machine learning algorithm. In this project </a:t>
            </a:r>
            <a:r>
              <a:rPr lang="en-US" sz="2000" dirty="0" err="1">
                <a:latin typeface="Times New Roman" panose="02020603050405020304" pitchFamily="18" charset="0"/>
                <a:cs typeface="Times New Roman" panose="02020603050405020304" pitchFamily="18" charset="0"/>
              </a:rPr>
              <a:t>Naviye</a:t>
            </a:r>
            <a:r>
              <a:rPr lang="en-US" sz="2000" dirty="0">
                <a:latin typeface="Times New Roman" panose="02020603050405020304" pitchFamily="18" charset="0"/>
                <a:cs typeface="Times New Roman" panose="02020603050405020304" pitchFamily="18" charset="0"/>
              </a:rPr>
              <a:t> Bayes algorithm with NLP is used to predict positive negative or neutral sentiment for audio, text and csv file data.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Best accuracy algorithm is used to train and test data and prediction is shown using web page.</a:t>
            </a:r>
          </a:p>
        </p:txBody>
      </p:sp>
    </p:spTree>
    <p:extLst>
      <p:ext uri="{BB962C8B-B14F-4D97-AF65-F5344CB8AC3E}">
        <p14:creationId xmlns:p14="http://schemas.microsoft.com/office/powerpoint/2010/main" val="2841985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365C-B243-49F8-9702-A79D92C90266}"/>
              </a:ext>
            </a:extLst>
          </p:cNvPr>
          <p:cNvSpPr>
            <a:spLocks noGrp="1"/>
          </p:cNvSpPr>
          <p:nvPr>
            <p:ph type="title"/>
          </p:nvPr>
        </p:nvSpPr>
        <p:spPr/>
        <p:txBody>
          <a:bodyPr>
            <a:normAutofit/>
          </a:bodyPr>
          <a:lstStyle/>
          <a:p>
            <a:r>
              <a:rPr lang="en-IN" sz="3301" b="1" dirty="0">
                <a:latin typeface="Arial" pitchFamily="34" charset="0"/>
                <a:ea typeface="Malgun Gothic" panose="020B0503020000020004" pitchFamily="34" charset="-127"/>
                <a:cs typeface="Arial" pitchFamily="34" charset="0"/>
              </a:rPr>
              <a:t>Future scope</a:t>
            </a:r>
            <a:br>
              <a:rPr lang="en-US" sz="3301" b="1" dirty="0">
                <a:latin typeface="Arial" pitchFamily="34" charset="0"/>
                <a:ea typeface="Malgun Gothic" panose="020B0503020000020004" pitchFamily="34" charset="-127"/>
                <a:cs typeface="Arial" pitchFamily="34" charset="0"/>
              </a:rPr>
            </a:br>
            <a:endParaRPr lang="en-IN" dirty="0"/>
          </a:p>
        </p:txBody>
      </p:sp>
      <p:sp>
        <p:nvSpPr>
          <p:cNvPr id="3" name="Footer Placeholder 2">
            <a:extLst>
              <a:ext uri="{FF2B5EF4-FFF2-40B4-BE49-F238E27FC236}">
                <a16:creationId xmlns:a16="http://schemas.microsoft.com/office/drawing/2014/main" id="{EC1E9B0F-5790-4644-9B6C-9C79691CDE1D}"/>
              </a:ext>
            </a:extLst>
          </p:cNvPr>
          <p:cNvSpPr>
            <a:spLocks noGrp="1"/>
          </p:cNvSpPr>
          <p:nvPr>
            <p:ph type="ftr" sz="quarter" idx="11"/>
          </p:nvPr>
        </p:nvSpPr>
        <p:spPr/>
        <p:txBody>
          <a:bodyPr/>
          <a:lstStyle/>
          <a:p>
            <a:r>
              <a:rPr lang="en-US"/>
              <a:t>Methodist college of engineering and technology, Department CSE</a:t>
            </a:r>
          </a:p>
        </p:txBody>
      </p:sp>
      <p:sp>
        <p:nvSpPr>
          <p:cNvPr id="5" name="TextBox 4">
            <a:extLst>
              <a:ext uri="{FF2B5EF4-FFF2-40B4-BE49-F238E27FC236}">
                <a16:creationId xmlns:a16="http://schemas.microsoft.com/office/drawing/2014/main" id="{4A15873D-58D3-43CA-A365-FE73530E265F}"/>
              </a:ext>
            </a:extLst>
          </p:cNvPr>
          <p:cNvSpPr txBox="1"/>
          <p:nvPr/>
        </p:nvSpPr>
        <p:spPr>
          <a:xfrm>
            <a:off x="2380283" y="1999878"/>
            <a:ext cx="6859786" cy="670440"/>
          </a:xfrm>
          <a:prstGeom prst="rect">
            <a:avLst/>
          </a:prstGeom>
          <a:noFill/>
        </p:spPr>
        <p:txBody>
          <a:bodyPr wrap="square">
            <a:spAutoFit/>
          </a:bodyPr>
          <a:lstStyle/>
          <a:p>
            <a:pPr algn="just">
              <a:lnSpc>
                <a:spcPct val="107000"/>
              </a:lnSpc>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 In future scope we use deep learning algorithms with sentiment analysis with emotions in the tweet and improve sentiment analysis in better way.</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9996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References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lvl="0" algn="just"/>
            <a:r>
              <a:rPr lang="en-IN" sz="2000" dirty="0">
                <a:latin typeface="Times New Roman" panose="02020603050405020304" pitchFamily="18" charset="0"/>
                <a:cs typeface="Times New Roman" panose="02020603050405020304" pitchFamily="18" charset="0"/>
              </a:rPr>
              <a:t>[1] Liu, B.: Sentiment Analysis and Opinion Mining. Synthesis Lectures on Human Language Technologies. Morgan &amp; Claypool Publishers, 2012.</a:t>
            </a:r>
          </a:p>
          <a:p>
            <a:pPr lvl="0" algn="just"/>
            <a:r>
              <a:rPr lang="en-IN" sz="2000" dirty="0">
                <a:latin typeface="Times New Roman" panose="02020603050405020304" pitchFamily="18" charset="0"/>
                <a:cs typeface="Times New Roman" panose="02020603050405020304" pitchFamily="18" charset="0"/>
              </a:rPr>
              <a:t> [2] Plaza, L.—</a:t>
            </a:r>
            <a:r>
              <a:rPr lang="en-IN" sz="2000" dirty="0" err="1">
                <a:latin typeface="Times New Roman" panose="02020603050405020304" pitchFamily="18" charset="0"/>
                <a:cs typeface="Times New Roman" panose="02020603050405020304" pitchFamily="18" charset="0"/>
              </a:rPr>
              <a:t>Carillo</a:t>
            </a:r>
            <a:r>
              <a:rPr lang="en-IN" sz="2000" dirty="0">
                <a:latin typeface="Times New Roman" panose="02020603050405020304" pitchFamily="18" charset="0"/>
                <a:cs typeface="Times New Roman" panose="02020603050405020304" pitchFamily="18" charset="0"/>
              </a:rPr>
              <a:t> de </a:t>
            </a:r>
            <a:r>
              <a:rPr lang="en-IN" sz="2000" dirty="0" err="1">
                <a:latin typeface="Times New Roman" panose="02020603050405020304" pitchFamily="18" charset="0"/>
                <a:cs typeface="Times New Roman" panose="02020603050405020304" pitchFamily="18" charset="0"/>
              </a:rPr>
              <a:t>Albornoz</a:t>
            </a:r>
            <a:r>
              <a:rPr lang="en-IN" sz="2000" dirty="0">
                <a:latin typeface="Times New Roman" panose="02020603050405020304" pitchFamily="18" charset="0"/>
                <a:cs typeface="Times New Roman" panose="02020603050405020304" pitchFamily="18" charset="0"/>
              </a:rPr>
              <a:t>, J.: Sentiment Analysis in Business Intelligence: A Survey. In: </a:t>
            </a:r>
            <a:r>
              <a:rPr lang="en-IN" sz="2000" dirty="0" err="1">
                <a:latin typeface="Times New Roman" panose="02020603050405020304" pitchFamily="18" charset="0"/>
                <a:cs typeface="Times New Roman" panose="02020603050405020304" pitchFamily="18" charset="0"/>
              </a:rPr>
              <a:t>Colomo</a:t>
            </a:r>
            <a:r>
              <a:rPr lang="en-IN" sz="2000" dirty="0">
                <a:latin typeface="Times New Roman" panose="02020603050405020304" pitchFamily="18" charset="0"/>
                <a:cs typeface="Times New Roman" panose="02020603050405020304" pitchFamily="18" charset="0"/>
              </a:rPr>
              <a:t>-Palacios, R., </a:t>
            </a:r>
            <a:r>
              <a:rPr lang="en-IN" sz="2000" dirty="0" err="1">
                <a:latin typeface="Times New Roman" panose="02020603050405020304" pitchFamily="18" charset="0"/>
                <a:cs typeface="Times New Roman" panose="02020603050405020304" pitchFamily="18" charset="0"/>
              </a:rPr>
              <a:t>Varaj˜ao</a:t>
            </a:r>
            <a:r>
              <a:rPr lang="en-IN" sz="2000" dirty="0">
                <a:latin typeface="Times New Roman" panose="02020603050405020304" pitchFamily="18" charset="0"/>
                <a:cs typeface="Times New Roman" panose="02020603050405020304" pitchFamily="18" charset="0"/>
              </a:rPr>
              <a:t>, J., Soto-Acosta, P. (Eds.): Customer Relationship Management and the Social and Semantic Web: Enabling </a:t>
            </a:r>
            <a:r>
              <a:rPr lang="en-IN" sz="2000" dirty="0" err="1">
                <a:latin typeface="Times New Roman" panose="02020603050405020304" pitchFamily="18" charset="0"/>
                <a:cs typeface="Times New Roman" panose="02020603050405020304" pitchFamily="18" charset="0"/>
              </a:rPr>
              <a:t>Cliens</a:t>
            </a:r>
            <a:r>
              <a:rPr lang="en-IN" sz="2000" dirty="0">
                <a:latin typeface="Times New Roman" panose="02020603050405020304" pitchFamily="18" charset="0"/>
                <a:cs typeface="Times New Roman" panose="02020603050405020304" pitchFamily="18" charset="0"/>
              </a:rPr>
              <a:t> Conexus. Chapter 14. IGI Global, Hershey, PA, 2012, pp. 231–252. </a:t>
            </a:r>
          </a:p>
          <a:p>
            <a:pPr lvl="0" algn="just"/>
            <a:r>
              <a:rPr lang="en-IN" sz="2000" dirty="0">
                <a:latin typeface="Times New Roman" panose="02020603050405020304" pitchFamily="18" charset="0"/>
                <a:cs typeface="Times New Roman" panose="02020603050405020304" pitchFamily="18" charset="0"/>
              </a:rPr>
              <a:t>[3] Azevedo, A.—Santos, M. F.: Integration of Data Mining in Business Intelligence Systems. IGI Global, Hershey, PA, 2015,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10.4018/978-1-4666-6477-7.</a:t>
            </a:r>
          </a:p>
          <a:p>
            <a:pPr lvl="0" algn="just"/>
            <a:r>
              <a:rPr lang="en-IN" sz="2000" dirty="0">
                <a:latin typeface="Times New Roman" panose="02020603050405020304" pitchFamily="18" charset="0"/>
                <a:cs typeface="Times New Roman" panose="02020603050405020304" pitchFamily="18" charset="0"/>
              </a:rPr>
              <a:t> [4] </a:t>
            </a:r>
            <a:r>
              <a:rPr lang="en-IN" sz="2000" dirty="0" err="1">
                <a:latin typeface="Times New Roman" panose="02020603050405020304" pitchFamily="18" charset="0"/>
                <a:cs typeface="Times New Roman" panose="02020603050405020304" pitchFamily="18" charset="0"/>
              </a:rPr>
              <a:t>Bakliwal</a:t>
            </a:r>
            <a:r>
              <a:rPr lang="en-IN" sz="2000" dirty="0">
                <a:latin typeface="Times New Roman" panose="02020603050405020304" pitchFamily="18" charset="0"/>
                <a:cs typeface="Times New Roman" panose="02020603050405020304" pitchFamily="18" charset="0"/>
              </a:rPr>
              <a:t>, A.—Foster, J.—van der </a:t>
            </a:r>
            <a:r>
              <a:rPr lang="en-IN" sz="2000" dirty="0" err="1">
                <a:latin typeface="Times New Roman" panose="02020603050405020304" pitchFamily="18" charset="0"/>
                <a:cs typeface="Times New Roman" panose="02020603050405020304" pitchFamily="18" charset="0"/>
              </a:rPr>
              <a:t>Puil</a:t>
            </a:r>
            <a:r>
              <a:rPr lang="en-IN" sz="2000" dirty="0">
                <a:latin typeface="Times New Roman" panose="02020603050405020304" pitchFamily="18" charset="0"/>
                <a:cs typeface="Times New Roman" panose="02020603050405020304" pitchFamily="18" charset="0"/>
              </a:rPr>
              <a:t>, J.—O’Brien, R.—</a:t>
            </a:r>
            <a:r>
              <a:rPr lang="en-IN" sz="2000" dirty="0" err="1">
                <a:latin typeface="Times New Roman" panose="02020603050405020304" pitchFamily="18" charset="0"/>
                <a:cs typeface="Times New Roman" panose="02020603050405020304" pitchFamily="18" charset="0"/>
              </a:rPr>
              <a:t>Tounsi</a:t>
            </a:r>
            <a:r>
              <a:rPr lang="en-IN" sz="2000" dirty="0">
                <a:latin typeface="Times New Roman" panose="02020603050405020304" pitchFamily="18" charset="0"/>
                <a:cs typeface="Times New Roman" panose="02020603050405020304" pitchFamily="18" charset="0"/>
              </a:rPr>
              <a:t>, L.— Hughes, M.: Sentiment Analysis of Political Tweets: Towards an Accurate Classifier. NAACL Workshop on Language Analysis in Social Media, Atlanta, GA, 2013, pp. 49–58. </a:t>
            </a:r>
          </a:p>
          <a:p>
            <a:pPr lvl="0" algn="just"/>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Mejova</a:t>
            </a:r>
            <a:r>
              <a:rPr lang="en-IN" sz="2000" dirty="0">
                <a:latin typeface="Times New Roman" panose="02020603050405020304" pitchFamily="18" charset="0"/>
                <a:cs typeface="Times New Roman" panose="02020603050405020304" pitchFamily="18" charset="0"/>
              </a:rPr>
              <a:t>, Y.—Srinivasan, P.—Boynton, B.: GOP Primary Season on Twitter: “Popular” Political Sentiment in Social Media. Proceedings of the Sixth ACM International Conference on Web Search and Data Mining, New York, NY, 2013, pp. 517–526,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10.1145/2433396.2433463.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51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44A3-A86F-C7C1-4081-5EDCE9428100}"/>
              </a:ext>
            </a:extLst>
          </p:cNvPr>
          <p:cNvSpPr>
            <a:spLocks noGrp="1"/>
          </p:cNvSpPr>
          <p:nvPr>
            <p:ph type="title"/>
          </p:nvPr>
        </p:nvSpPr>
        <p:spPr/>
        <p:txBody>
          <a:bodyPr/>
          <a:lstStyle/>
          <a:p>
            <a:r>
              <a:rPr lang="en-US" sz="1800" b="1" cap="all" dirty="0">
                <a:effectLst/>
                <a:latin typeface="Times New Roman" panose="02020603050405020304" pitchFamily="18" charset="0"/>
                <a:ea typeface="Times New Roman" panose="02020603050405020304" pitchFamily="18" charset="0"/>
                <a:cs typeface="Gautami" panose="020B0502040204020203" pitchFamily="34" charset="0"/>
              </a:rPr>
              <a:t>Introduction</a:t>
            </a:r>
            <a:br>
              <a:rPr lang="en-IN" sz="1800" b="1" cap="all" dirty="0">
                <a:effectLst/>
                <a:latin typeface="Times New Roman" panose="02020603050405020304" pitchFamily="18" charset="0"/>
                <a:ea typeface="Times New Roman" panose="02020603050405020304" pitchFamily="18" charset="0"/>
                <a:cs typeface="Gautami" panose="020B0502040204020203" pitchFamily="34" charset="0"/>
              </a:rPr>
            </a:br>
            <a:endParaRPr lang="en-IN" dirty="0"/>
          </a:p>
        </p:txBody>
      </p:sp>
      <p:sp>
        <p:nvSpPr>
          <p:cNvPr id="3" name="Content Placeholder 2">
            <a:extLst>
              <a:ext uri="{FF2B5EF4-FFF2-40B4-BE49-F238E27FC236}">
                <a16:creationId xmlns:a16="http://schemas.microsoft.com/office/drawing/2014/main" id="{6729CB81-CC3E-8992-B976-3C11DFCD80CB}"/>
              </a:ext>
            </a:extLst>
          </p:cNvPr>
          <p:cNvSpPr>
            <a:spLocks noGrp="1"/>
          </p:cNvSpPr>
          <p:nvPr>
            <p:ph idx="1"/>
          </p:nvPr>
        </p:nvSpPr>
        <p:spPr/>
        <p:txBody>
          <a:bodyPr/>
          <a:lstStyle/>
          <a:p>
            <a:pPr algn="just"/>
            <a:r>
              <a:rPr lang="en-US" sz="1800" dirty="0">
                <a:effectLst/>
                <a:latin typeface="Times New Roman" panose="02020603050405020304" pitchFamily="18" charset="0"/>
                <a:ea typeface="Times New Roman" panose="02020603050405020304" pitchFamily="18" charset="0"/>
              </a:rPr>
              <a:t>Behind a situation, to detect the view or emotion sentiment analytics inspect and discover the feeling and aim behind a bit of work or articulation or any manner of reporting. </a:t>
            </a:r>
          </a:p>
          <a:p>
            <a:pPr algn="just"/>
            <a:r>
              <a:rPr lang="en-US" sz="1800" dirty="0">
                <a:effectLst/>
                <a:latin typeface="Times New Roman" panose="02020603050405020304" pitchFamily="18" charset="0"/>
                <a:ea typeface="Times New Roman" panose="02020603050405020304" pitchFamily="18" charset="0"/>
              </a:rPr>
              <a:t>Humans speak different languages on this earth; language is an essential tool to express our views and feelings. Whatever humans say by language sentiment is associated with that. </a:t>
            </a:r>
          </a:p>
          <a:p>
            <a:pPr algn="just"/>
            <a:r>
              <a:rPr lang="en-US" sz="1800" dirty="0">
                <a:effectLst/>
                <a:latin typeface="Times New Roman" panose="02020603050405020304" pitchFamily="18" charset="0"/>
                <a:ea typeface="Times New Roman" panose="02020603050405020304" pitchFamily="18" charset="0"/>
              </a:rPr>
              <a:t>The sentiment can be constructive or pessimistic or impartial as well . Like take an example, a restaurant business company put  on  sale  various  food  items  like  milkshakes,  burgers, sandwiches, pizza, etc.</a:t>
            </a:r>
          </a:p>
          <a:p>
            <a:pPr algn="just"/>
            <a:r>
              <a:rPr lang="en-US" sz="1800" dirty="0">
                <a:effectLst/>
                <a:latin typeface="Times New Roman" panose="02020603050405020304" pitchFamily="18" charset="0"/>
                <a:ea typeface="Times New Roman" panose="02020603050405020304" pitchFamily="18" charset="0"/>
              </a:rPr>
              <a:t> They also design a website to reach customers, right now where the customer could order any type of food according to their choice, and they can give reviews and suggestions any time, to upgrade the value of food or may they like the taste food or they hate the taste </a:t>
            </a:r>
            <a:endParaRPr lang="en-IN" dirty="0"/>
          </a:p>
        </p:txBody>
      </p:sp>
    </p:spTree>
    <p:extLst>
      <p:ext uri="{BB962C8B-B14F-4D97-AF65-F5344CB8AC3E}">
        <p14:creationId xmlns:p14="http://schemas.microsoft.com/office/powerpoint/2010/main" val="118598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a:t>
            </a:r>
            <a:endParaRPr lang="en-US" dirty="0"/>
          </a:p>
        </p:txBody>
      </p:sp>
      <p:sp>
        <p:nvSpPr>
          <p:cNvPr id="3" name="Content Placeholder 2"/>
          <p:cNvSpPr>
            <a:spLocks noGrp="1"/>
          </p:cNvSpPr>
          <p:nvPr>
            <p:ph idx="1"/>
          </p:nvPr>
        </p:nvSpPr>
        <p:spPr/>
        <p:txBody>
          <a:bodyPr>
            <a:normAutofit/>
          </a:bodyPr>
          <a:lstStyle/>
          <a:p>
            <a:pPr algn="just"/>
            <a:r>
              <a:rPr lang="en-US" sz="1800" dirty="0">
                <a:effectLst/>
                <a:latin typeface="Times New Roman" panose="02020603050405020304" pitchFamily="18" charset="0"/>
                <a:ea typeface="Times New Roman" panose="02020603050405020304" pitchFamily="18" charset="0"/>
              </a:rPr>
              <a:t>Classifying tweets into positive and negative classes using distant supervision was presented  </a:t>
            </a:r>
          </a:p>
          <a:p>
            <a:pPr algn="just"/>
            <a:r>
              <a:rPr lang="en-US" sz="1800" dirty="0">
                <a:effectLst/>
                <a:latin typeface="Times New Roman" panose="02020603050405020304" pitchFamily="18" charset="0"/>
                <a:ea typeface="Times New Roman" panose="02020603050405020304" pitchFamily="18" charset="0"/>
              </a:rPr>
              <a:t>They presented an approach for automatically classifying the sentiment of twitter messages with respect to a query term .</a:t>
            </a:r>
          </a:p>
          <a:p>
            <a:pPr algn="just"/>
            <a:r>
              <a:rPr lang="en-US" sz="1800" dirty="0">
                <a:effectLst/>
                <a:latin typeface="Times New Roman" panose="02020603050405020304" pitchFamily="18" charset="0"/>
                <a:ea typeface="Times New Roman" panose="02020603050405020304" pitchFamily="18" charset="0"/>
              </a:rPr>
              <a:t>An approach of adding semantics as additional features into training set for sentiment analysis. For each extracted entity its semantic concepts were added as an additional feature and the correlation of the representative concepts with positive / negative sentiments were calculated.</a:t>
            </a: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425022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The common objective of all these techniques is to classify hearth disease using hybrid classification techniques. However, they used only one classification and optimization technique.</a:t>
            </a:r>
          </a:p>
          <a:p>
            <a:pPr algn="just"/>
            <a:r>
              <a:rPr lang="en-IN" sz="200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2000" dirty="0">
                <a:effectLst/>
                <a:latin typeface="Times New Roman" panose="02020603050405020304" pitchFamily="18" charset="0"/>
                <a:ea typeface="Tahoma" panose="020B0604030504040204" pitchFamily="34" charset="0"/>
                <a:cs typeface="Times New Roman" panose="02020603050405020304" pitchFamily="18" charset="0"/>
              </a:rPr>
              <a:t>Numerous research work has been already done in field of sentiment analysis. But the informal tone of tweets has always been a challenge for the analysis. Because of the unbiased nature of tweets , twitter database has been in lime light for sentiment analysis of movies , products , popularity or anything of that sort</a:t>
            </a:r>
            <a:endParaRPr lang="en-IN" sz="20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184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Proposed System</a:t>
            </a:r>
            <a:endParaRPr lang="en-US" sz="4000" dirty="0"/>
          </a:p>
        </p:txBody>
      </p:sp>
      <p:sp>
        <p:nvSpPr>
          <p:cNvPr id="3" name="Content Placeholder 2"/>
          <p:cNvSpPr>
            <a:spLocks noGrp="1"/>
          </p:cNvSpPr>
          <p:nvPr>
            <p:ph idx="1"/>
          </p:nvPr>
        </p:nvSpPr>
        <p:spPr/>
        <p:txBody>
          <a:bodyPr>
            <a:normAutofit fontScale="62500" lnSpcReduction="20000"/>
          </a:bodyPr>
          <a:lstStyle/>
          <a:p>
            <a:pPr marL="342900" lvl="0" indent="-342900" algn="just">
              <a:lnSpc>
                <a:spcPct val="115000"/>
              </a:lnSpc>
              <a:buFont typeface="Symbol" panose="05050102010706020507" pitchFamily="18" charset="2"/>
              <a:buChar char=""/>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In proposed system, we will attempt to conduct sentiment analysis on “tweets” using various different text preprocessing and Naïve Bayes Classifier algorithm. We attempt to classify the polarity of the tweet where it is either positive or negative. If the tweet has both positive and negative elements, the more dominant sentiment should be picked as the final label.</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We use the dataset from Kaggle which was crawled and labeled positive/negative. The data provided comes with emoticons, usernames and hashtags which are required to be processed and converted into a standard form. We also need to extract useful features from the text such unigrams bigrams and trigrams which is a form of representation of the “tweet”. We use Naïve-Bayes Classifier to conduct sentiment analysis using the extracted features. However, just relying on an individual model did not give a high accuracy.</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266700" indent="0" algn="just">
              <a:lnSpc>
                <a:spcPct val="150000"/>
              </a:lnSpc>
              <a:spcAft>
                <a:spcPts val="800"/>
              </a:spcAft>
              <a:buNone/>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We consider text, audio and csv file as input for prediction sentiment as positive, negative or neutral.</a:t>
            </a:r>
          </a:p>
          <a:p>
            <a:endParaRPr lang="en-IN" sz="1600" dirty="0"/>
          </a:p>
        </p:txBody>
      </p:sp>
    </p:spTree>
    <p:extLst>
      <p:ext uri="{BB962C8B-B14F-4D97-AF65-F5344CB8AC3E}">
        <p14:creationId xmlns:p14="http://schemas.microsoft.com/office/powerpoint/2010/main" val="2773835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Sentiment analysis also is used to monitor and analyze social phenomena, for the spotting of potentially dangerous situations and determining the general mood of the blogosphere.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US" sz="2400" dirty="0">
                <a:effectLst/>
                <a:latin typeface="Times New Roman" panose="02020603050405020304" pitchFamily="18" charset="0"/>
                <a:ea typeface="Arial" panose="020B0604020202020204" pitchFamily="34" charset="0"/>
                <a:cs typeface="Times New Roman" panose="02020603050405020304" pitchFamily="18" charset="0"/>
              </a:rPr>
              <a:t>In political field, it is used to keep track of political view, to detect consistency and inconsistency between statements and actions at the government level. It can be used to predict election results as well!</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844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0239-9120-4D45-843F-385F300D6D17}"/>
              </a:ext>
            </a:extLst>
          </p:cNvPr>
          <p:cNvSpPr>
            <a:spLocks noGrp="1"/>
          </p:cNvSpPr>
          <p:nvPr>
            <p:ph type="title"/>
          </p:nvPr>
        </p:nvSpPr>
        <p:spPr/>
        <p:txBody>
          <a:bodyPr/>
          <a:lstStyle/>
          <a:p>
            <a:r>
              <a:rPr lang="en-US" dirty="0"/>
              <a:t>Architecture Diagram</a:t>
            </a:r>
            <a:endParaRPr lang="en-IN" dirty="0"/>
          </a:p>
        </p:txBody>
      </p:sp>
      <p:pic>
        <p:nvPicPr>
          <p:cNvPr id="3" name="image4.jpeg">
            <a:extLst>
              <a:ext uri="{FF2B5EF4-FFF2-40B4-BE49-F238E27FC236}">
                <a16:creationId xmlns:a16="http://schemas.microsoft.com/office/drawing/2014/main" id="{A764F5C3-6639-57CB-3D36-F18FA757FBE3}"/>
              </a:ext>
            </a:extLst>
          </p:cNvPr>
          <p:cNvPicPr>
            <a:picLocks noChangeAspect="1"/>
          </p:cNvPicPr>
          <p:nvPr/>
        </p:nvPicPr>
        <p:blipFill>
          <a:blip r:embed="rId2" cstate="print"/>
          <a:stretch>
            <a:fillRect/>
          </a:stretch>
        </p:blipFill>
        <p:spPr>
          <a:xfrm>
            <a:off x="3277785" y="1842433"/>
            <a:ext cx="5431155" cy="4180840"/>
          </a:xfrm>
          <a:prstGeom prst="rect">
            <a:avLst/>
          </a:prstGeom>
        </p:spPr>
      </p:pic>
    </p:spTree>
    <p:extLst>
      <p:ext uri="{BB962C8B-B14F-4D97-AF65-F5344CB8AC3E}">
        <p14:creationId xmlns:p14="http://schemas.microsoft.com/office/powerpoint/2010/main" val="423571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Hardware Requirements</a:t>
            </a:r>
          </a:p>
        </p:txBody>
      </p:sp>
      <p:sp>
        <p:nvSpPr>
          <p:cNvPr id="3" name="Content Placeholder 2"/>
          <p:cNvSpPr>
            <a:spLocks noGrp="1"/>
          </p:cNvSpPr>
          <p:nvPr>
            <p:ph idx="1"/>
          </p:nvPr>
        </p:nvSpPr>
        <p:spPr/>
        <p:txBody>
          <a:bodyPr/>
          <a:lstStyle/>
          <a:p>
            <a:pPr lvl="0" algn="just"/>
            <a:r>
              <a:rPr lang="en-US" sz="2500" dirty="0">
                <a:latin typeface="Times New Roman" pitchFamily="18" charset="0"/>
                <a:cs typeface="Times New Roman" pitchFamily="18" charset="0"/>
              </a:rPr>
              <a:t>System		 : Pentium IV 2.4 GHz.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Hard Disk 	 	: 100 GB.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Monitor		 : 15 VGA Color.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Mouse		 : Logitech. </a:t>
            </a:r>
            <a:endParaRPr lang="en-US" sz="2500" b="1" dirty="0">
              <a:latin typeface="Times New Roman" pitchFamily="18" charset="0"/>
              <a:cs typeface="Times New Roman" pitchFamily="18" charset="0"/>
            </a:endParaRPr>
          </a:p>
          <a:p>
            <a:pPr lvl="0" algn="just"/>
            <a:r>
              <a:rPr lang="en-US" sz="2500" dirty="0">
                <a:latin typeface="Times New Roman" pitchFamily="18" charset="0"/>
                <a:cs typeface="Times New Roman" pitchFamily="18" charset="0"/>
              </a:rPr>
              <a:t>RAM		 : 1 GB. </a:t>
            </a:r>
            <a:endParaRPr lang="en-US" sz="2500" b="1"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27865190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222</TotalTime>
  <Words>1801</Words>
  <Application>Microsoft Office PowerPoint</Application>
  <PresentationFormat>Widescreen</PresentationFormat>
  <Paragraphs>163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Retrospect</vt:lpstr>
      <vt:lpstr>Sentiment analysis for Microblogs using Machine learning</vt:lpstr>
      <vt:lpstr>Abstract</vt:lpstr>
      <vt:lpstr>Introduction </vt:lpstr>
      <vt:lpstr>Existing System</vt:lpstr>
      <vt:lpstr>Disadvantages</vt:lpstr>
      <vt:lpstr>Proposed System</vt:lpstr>
      <vt:lpstr>Advantages</vt:lpstr>
      <vt:lpstr>Architecture Diagram</vt:lpstr>
      <vt:lpstr>Hardware Requirements</vt:lpstr>
      <vt:lpstr>Software Requirements</vt:lpstr>
      <vt:lpstr>Project Planning – Gantt Chart</vt:lpstr>
      <vt:lpstr>Flow Diagram</vt:lpstr>
      <vt:lpstr>Use Case Diagram</vt:lpstr>
      <vt:lpstr>Class Diagram</vt:lpstr>
      <vt:lpstr>Sequence Diagram</vt:lpstr>
      <vt:lpstr>Activity Diagram</vt:lpstr>
      <vt:lpstr>State chart </vt:lpstr>
      <vt:lpstr>Collaboration Diagram</vt:lpstr>
      <vt:lpstr>Deployment Diagram</vt:lpstr>
      <vt:lpstr>PowerPoint Presentation</vt:lpstr>
      <vt:lpstr>Modules</vt:lpstr>
      <vt:lpstr>Implementation </vt:lpstr>
      <vt:lpstr>PowerPoint Presentation</vt:lpstr>
      <vt:lpstr>Algorithm Navie Bayes Classifier</vt:lpstr>
      <vt:lpstr>Conclusion</vt:lpstr>
      <vt:lpstr>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Microblogs using Machine learning</dc:title>
  <dc:creator>kasarla shanthan</dc:creator>
  <cp:lastModifiedBy>deekshithreddy0011@gmail.com</cp:lastModifiedBy>
  <cp:revision>53</cp:revision>
  <dcterms:created xsi:type="dcterms:W3CDTF">2024-02-12T09:54:51Z</dcterms:created>
  <dcterms:modified xsi:type="dcterms:W3CDTF">2024-03-27T04:48:44Z</dcterms:modified>
</cp:coreProperties>
</file>