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2" r:id="rId10"/>
    <p:sldId id="270" r:id="rId11"/>
    <p:sldId id="271" r:id="rId12"/>
    <p:sldId id="272" r:id="rId13"/>
    <p:sldId id="273" r:id="rId14"/>
    <p:sldId id="274" r:id="rId15"/>
    <p:sldId id="267" r:id="rId16"/>
    <p:sldId id="264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43BDC-69EA-4CDB-AD2C-A5EA56F2A49E}">
  <a:tblStyle styleId="{BDB43BDC-69EA-4CDB-AD2C-A5EA56F2A4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12ff65fca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12ff65fca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12ff65fc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12ff65fc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12ff65fca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12ff65fca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12ff65fca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12ff65fca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12ff65fc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12ff65fc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12ff65fca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12ff65fca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12ff65fca_0_1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12ff65fca_0_1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yufengdev/bbc-text-categorization/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Classification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NLP and Machine learning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8E25-1D90-6C1E-DF25-CBB10CEE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8003-DE49-2C6B-92FE-05808A691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We created three ensemble models by using different machine learning models</a:t>
            </a:r>
          </a:p>
          <a:p>
            <a:r>
              <a:rPr lang="en-US" sz="1600" dirty="0"/>
              <a:t>First model was created by taking maximum voting of logistic regression , KNN and Naive Bayes and we got accuracy 96.40%</a:t>
            </a:r>
          </a:p>
          <a:p>
            <a:r>
              <a:rPr lang="en-US" sz="1600" dirty="0"/>
              <a:t>Second model was created by taking maximum voting of Support vector Machine , Random Forest and Ridge Classifier and we got accuracy 96.85%</a:t>
            </a:r>
          </a:p>
          <a:p>
            <a:r>
              <a:rPr lang="en-US" sz="1600" dirty="0"/>
              <a:t>Third model was created by taking maximum voting of logistic regression ,Naive Bayes ,Support vector Machine , Random Forest and Ridge Classifier and we got accuracy 96.85%</a:t>
            </a:r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96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emble learning using the Voting Classifier | by Eryk Lewinson | Level Up  Coding">
            <a:extLst>
              <a:ext uri="{FF2B5EF4-FFF2-40B4-BE49-F238E27FC236}">
                <a16:creationId xmlns:a16="http://schemas.microsoft.com/office/drawing/2014/main" id="{2F2CAF93-DD8E-942A-7408-73C84CAC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807245"/>
            <a:ext cx="7751661" cy="34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4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CF70-DAE9-187D-B441-2E41F8F6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CF8B6-F0CF-E350-5FC4-2F2DA3D5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771650"/>
            <a:ext cx="7038900" cy="2707100"/>
          </a:xfrm>
        </p:spPr>
        <p:txBody>
          <a:bodyPr/>
          <a:lstStyle/>
          <a:p>
            <a:r>
              <a:rPr lang="en-US" sz="1600" dirty="0"/>
              <a:t>We used k-fold cross validation technique by taking k value as 5</a:t>
            </a:r>
          </a:p>
          <a:p>
            <a:r>
              <a:rPr lang="en-US" sz="1600" dirty="0"/>
              <a:t>For each learning set, the prediction function uses k-1 folds, and the rest of the folds are used for the test set.</a:t>
            </a:r>
          </a:p>
          <a:p>
            <a:r>
              <a:rPr lang="en-US" sz="1600" dirty="0"/>
              <a:t>The training data is divided in to 5 datasets and for every dataset we predicted the accuracy.</a:t>
            </a:r>
          </a:p>
          <a:p>
            <a:r>
              <a:rPr lang="en-US" sz="1600" dirty="0"/>
              <a:t>The Final accuracy was taken by average of every accuracy.</a:t>
            </a:r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pPr marL="1460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1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85C1-CF5D-CF17-3A7B-A0846422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8E3A4-6C0F-8A55-1A97-6F39EF8C5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ource-serif-pro"/>
              </a:rPr>
              <a:t>BERT is an acronym for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ource-serif-pro"/>
              </a:rPr>
              <a:t>B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ource-serif-pro"/>
              </a:rPr>
              <a:t>idirectional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ource-serif-pro"/>
              </a:rPr>
              <a:t>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ource-serif-pro"/>
              </a:rPr>
              <a:t>ncoder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ource-serif-pro"/>
              </a:rPr>
              <a:t>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ource-serif-pro"/>
              </a:rPr>
              <a:t>epresentations from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ource-serif-pro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ource-serif-pro"/>
              </a:rPr>
              <a:t>ransformers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source-serif-pro"/>
              </a:rPr>
              <a:t>BERT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ource-serif-pro"/>
              </a:rPr>
              <a:t>base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ource-serif-pro"/>
              </a:rPr>
              <a:t>, which is a BERT model consists of 12 layers of Transformer encoder.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source-serif-pro"/>
            </a:endParaRPr>
          </a:p>
          <a:p>
            <a:endParaRPr lang="en-US" sz="1400" b="0" i="0" dirty="0">
              <a:solidFill>
                <a:schemeClr val="bg1"/>
              </a:solidFill>
              <a:effectLst/>
              <a:latin typeface="source-serif-pro"/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4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84D59C-6BBD-D3E2-5F93-7035746F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285750"/>
            <a:ext cx="6022181" cy="433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8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61E0-88F0-98B7-0D6A-F0385BB6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9" y="413004"/>
            <a:ext cx="7038900" cy="914100"/>
          </a:xfrm>
        </p:spPr>
        <p:txBody>
          <a:bodyPr/>
          <a:lstStyle/>
          <a:p>
            <a:r>
              <a:rPr lang="en" dirty="0">
                <a:latin typeface="Lato"/>
                <a:ea typeface="Lato"/>
                <a:cs typeface="Lato"/>
                <a:sym typeface="Lato"/>
              </a:rPr>
              <a:t>Results: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5F576-0F39-3C2E-5A51-E0E07330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919" y="1057275"/>
            <a:ext cx="7915275" cy="3673221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43BC50-690A-FC78-E76E-48899445D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51648"/>
              </p:ext>
            </p:extLst>
          </p:nvPr>
        </p:nvGraphicFramePr>
        <p:xfrm>
          <a:off x="1100139" y="1364457"/>
          <a:ext cx="6779418" cy="3293691"/>
        </p:xfrm>
        <a:graphic>
          <a:graphicData uri="http://schemas.openxmlformats.org/drawingml/2006/table">
            <a:tbl>
              <a:tblPr firstRow="1" bandRow="1">
                <a:tableStyleId>{BDB43BDC-69EA-4CDB-AD2C-A5EA56F2A49E}</a:tableStyleId>
              </a:tblPr>
              <a:tblGrid>
                <a:gridCol w="3354385">
                  <a:extLst>
                    <a:ext uri="{9D8B030D-6E8A-4147-A177-3AD203B41FA5}">
                      <a16:colId xmlns:a16="http://schemas.microsoft.com/office/drawing/2014/main" val="3602213454"/>
                    </a:ext>
                  </a:extLst>
                </a:gridCol>
                <a:gridCol w="3425033">
                  <a:extLst>
                    <a:ext uri="{9D8B030D-6E8A-4147-A177-3AD203B41FA5}">
                      <a16:colId xmlns:a16="http://schemas.microsoft.com/office/drawing/2014/main" val="2967365731"/>
                    </a:ext>
                  </a:extLst>
                </a:gridCol>
              </a:tblGrid>
              <a:tr h="549219">
                <a:tc>
                  <a:txBody>
                    <a:bodyPr/>
                    <a:lstStyle/>
                    <a:p>
                      <a:pPr algn="ctr"/>
                      <a:endParaRPr lang="en" sz="1400" dirty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" sz="1600" dirty="0">
                          <a:solidFill>
                            <a:schemeClr val="lt1"/>
                          </a:solidFill>
                        </a:rPr>
                        <a:t>MODEL 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" sz="1400" dirty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" sz="1400" dirty="0">
                          <a:solidFill>
                            <a:schemeClr val="lt1"/>
                          </a:solidFill>
                        </a:rPr>
                        <a:t>ACCURACY RATE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2082"/>
                  </a:ext>
                </a:extLst>
              </a:tr>
              <a:tr h="366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             Logistic Regression Model</a:t>
                      </a:r>
                      <a:endParaRPr sz="1400" dirty="0">
                        <a:solidFill>
                          <a:schemeClr val="l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                  96.3%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6281512"/>
                  </a:ext>
                </a:extLst>
              </a:tr>
              <a:tr h="366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             Naive Bayes Model</a:t>
                      </a:r>
                      <a:endParaRPr sz="1400" dirty="0">
                        <a:solidFill>
                          <a:schemeClr val="l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                  90.5%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697761"/>
                  </a:ext>
                </a:extLst>
              </a:tr>
              <a:tr h="366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</a:t>
                      </a:r>
                      <a:r>
                        <a:rPr lang="en" sz="1400" dirty="0">
                          <a:solidFill>
                            <a:schemeClr val="l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KNN</a:t>
                      </a:r>
                      <a:endParaRPr sz="1400" dirty="0">
                        <a:solidFill>
                          <a:schemeClr val="l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                   95.0%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44592407"/>
                  </a:ext>
                </a:extLst>
              </a:tr>
              <a:tr h="366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</a:t>
                      </a:r>
                      <a:r>
                        <a:rPr lang="en" sz="1400" dirty="0">
                          <a:solidFill>
                            <a:schemeClr val="l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Decision Tree Model</a:t>
                      </a:r>
                      <a:endParaRPr sz="1400" dirty="0">
                        <a:solidFill>
                          <a:schemeClr val="l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                   84.7%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39213314"/>
                  </a:ext>
                </a:extLst>
              </a:tr>
              <a:tr h="366224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Ridge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       96.8%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6199"/>
                  </a:ext>
                </a:extLst>
              </a:tr>
              <a:tr h="366224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Support</a:t>
                      </a: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Vector Machine</a:t>
                      </a:r>
                      <a:endParaRPr lang="en-IN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       96.1%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33556"/>
                  </a:ext>
                </a:extLst>
              </a:tr>
              <a:tr h="366224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       95.7%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9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0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16500" y="3836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 Reference:</a:t>
            </a:r>
            <a:endParaRPr sz="3400"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DataSet: </a:t>
            </a:r>
            <a:r>
              <a:rPr lang="en" sz="15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https://www.kaggle.com/code/yufengdev/bbc-text-categorization/data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       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TF-IDF: </a:t>
            </a:r>
            <a:r>
              <a:rPr lang="en" sz="1500" u="sng" dirty="0"/>
              <a:t>https://medium.com/analytics-vidhya/tf-idf-term-frequency-technique-easiest-explanation-for-text-classification-in-nlp-with-code-8ca3912e58c3 </a:t>
            </a:r>
            <a:endParaRPr sz="1500" u="sng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LCI2020059     Sai Deepika Reddy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LCI2020078     Vivek Vardhan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LCI2020079    B.Srikanth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9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67"/>
              <a:buFont typeface="Montserrat"/>
              <a:buChar char="●"/>
            </a:pPr>
            <a:r>
              <a:rPr lang="en" sz="2066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066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9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67"/>
              <a:buFont typeface="Montserrat"/>
              <a:buChar char="●"/>
            </a:pPr>
            <a:r>
              <a:rPr lang="en" sz="2066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2066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9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67"/>
              <a:buFont typeface="Montserrat"/>
              <a:buChar char="●"/>
            </a:pPr>
            <a:r>
              <a:rPr lang="en" sz="2066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066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9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67"/>
              <a:buFont typeface="Montserrat"/>
              <a:buChar char="●"/>
            </a:pPr>
            <a:r>
              <a:rPr lang="en" sz="2066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2066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9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67"/>
              <a:buFont typeface="Montserrat"/>
              <a:buChar char="●"/>
            </a:pPr>
            <a:r>
              <a:rPr lang="en" sz="2066">
                <a:latin typeface="Montserrat"/>
                <a:ea typeface="Montserrat"/>
                <a:cs typeface="Montserrat"/>
                <a:sym typeface="Montserrat"/>
              </a:rPr>
              <a:t>Experimental Setup</a:t>
            </a:r>
            <a:endParaRPr sz="2066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9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67"/>
              <a:buFont typeface="Montserrat"/>
              <a:buChar char="●"/>
            </a:pPr>
            <a:r>
              <a:rPr lang="en" sz="2066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066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9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67"/>
              <a:buFont typeface="Montserrat"/>
              <a:buChar char="●"/>
            </a:pPr>
            <a:r>
              <a:rPr lang="en" sz="2066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Introduction:</a:t>
            </a:r>
            <a:endParaRPr sz="27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News Classification is a type of Text Classification, which is also called text tagging or Text categorization. Text Classification is the process of categorizing the text into Organized groups.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using NLP(Natural Language Processing), text classifiers can automatically analyze text and then assign a set of pre-defined tags or categories based on its content.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there are also various applications of text classification. Some of them are Sentiment Analysis, Topic Detection, Language Detection, Tagging products/ content, Differentiating between legitimate messages and spam mails, news portals and many more.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105125" y="3836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 set : BBC news dataset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We are having two columns [category and text]</a:t>
            </a:r>
            <a:endParaRPr sz="26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t="25425" r="29493" b="11700"/>
          <a:stretch/>
        </p:blipFill>
        <p:spPr>
          <a:xfrm>
            <a:off x="72425" y="1567553"/>
            <a:ext cx="8901850" cy="330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8C87-A7A8-FC11-3AFA-5E886FCE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dirty="0"/>
              <a:t>Problem Statement:</a:t>
            </a:r>
            <a:br>
              <a:rPr lang="en-IN" sz="2400" dirty="0"/>
            </a:br>
            <a:endParaRPr lang="en-IN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The problem we are going to put in is BBC news Classification.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Where our primary goal is to build a system that can accurately classify previously       unseen news  articles into the right category.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CA59-AD6E-DF27-B4EC-18ECF25D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Methodology:</a:t>
            </a:r>
            <a:br>
              <a:rPr lang="en-IN" sz="24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1BCB-31F4-BB1E-25C8-6402CB653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Step-1 Collecting the BBC news Dataset.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Step-2 Cleaning the data to get pre-processed data.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Step-3 Label Encoding the preprocessed data.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Step-4 TF-IDF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Step-5 Passing through various ML models.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Step-6 Using Ensemble Method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Step-7 Passing through K-fold cross validation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40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4AB5-8346-B585-0DF9-61997314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TF-IDF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66AD-140E-4D36-CAA7-C28F78AE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TF-IDF stands for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“Term Frequency — Inverse Document Frequency”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This is a technique to quantify words in a set of documents</a:t>
            </a:r>
            <a:endParaRPr lang="en-U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TF-IDF can be broken down into two parts 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TF (term frequency)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IDF (inverse document frequency).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Term frequency works by looking at the frequency of a 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particular term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you are concerned with relative to the document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Inverse document frequency looks at how common (or uncommon) a word is amongst the corpus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4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Experimental Setup: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l="1739" t="5207" b="4064"/>
          <a:stretch/>
        </p:blipFill>
        <p:spPr>
          <a:xfrm>
            <a:off x="1347963" y="1094542"/>
            <a:ext cx="6610075" cy="353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593</Words>
  <Application>Microsoft Office PowerPoint</Application>
  <PresentationFormat>On-screen Show (16:9)</PresentationFormat>
  <Paragraphs>85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Montserrat</vt:lpstr>
      <vt:lpstr>source-serif-pro</vt:lpstr>
      <vt:lpstr>Lato</vt:lpstr>
      <vt:lpstr>Focus</vt:lpstr>
      <vt:lpstr>News Classification</vt:lpstr>
      <vt:lpstr>Team Members</vt:lpstr>
      <vt:lpstr>OVERVIEW::</vt:lpstr>
      <vt:lpstr>Introduction:</vt:lpstr>
      <vt:lpstr>Data set : BBC news dataset We are having two columns [category and text]</vt:lpstr>
      <vt:lpstr>Problem Statement: </vt:lpstr>
      <vt:lpstr>Methodology: </vt:lpstr>
      <vt:lpstr>TF-IDF</vt:lpstr>
      <vt:lpstr>Experimental Setup:</vt:lpstr>
      <vt:lpstr>Ensemble Methods</vt:lpstr>
      <vt:lpstr>PowerPoint Presentation</vt:lpstr>
      <vt:lpstr>K-fold Cross validation</vt:lpstr>
      <vt:lpstr>Bert Model</vt:lpstr>
      <vt:lpstr>PowerPoint Presentation</vt:lpstr>
      <vt:lpstr>Results:</vt:lpstr>
      <vt:lpstr>   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Classification</dc:title>
  <cp:lastModifiedBy>srikanth banothu</cp:lastModifiedBy>
  <cp:revision>2</cp:revision>
  <dcterms:modified xsi:type="dcterms:W3CDTF">2022-11-28T07:48:06Z</dcterms:modified>
</cp:coreProperties>
</file>