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gZCy37SnQAxm+mkqzzaYSoQSOG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980774fcf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ge980774fcf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6af02f74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9" name="Google Shape;219;g116af02f74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980774fcf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ge980774fcf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980774fcf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5" name="Google Shape;235;ge980774fcf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980774fcf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3" name="Google Shape;243;ge980774fcf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980774fcf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ge980774fcf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980774fcf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9" name="Google Shape;259;ge980774fcf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ad51568f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7" name="Google Shape;267;gead51568f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80774fc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980774fc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80774fcf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980774fcf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80774fcf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980774fcf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980774fc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e980774fc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980774fcf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ge980774fcf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10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ge980774fcf_0_34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14" name="Google Shape;214;ge980774fcf_0_34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e980774fcf_0_34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Adding elements to sets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e980774fcf_0_34"/>
          <p:cNvSpPr txBox="1"/>
          <p:nvPr/>
        </p:nvSpPr>
        <p:spPr>
          <a:xfrm>
            <a:off x="1223675" y="1774350"/>
            <a:ext cx="10296300" cy="46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Char char="❖"/>
            </a:pPr>
            <a:r>
              <a:rPr b="1" lang="en-IN" sz="2000">
                <a:solidFill>
                  <a:srgbClr val="191B0E"/>
                </a:solidFill>
              </a:rPr>
              <a:t>add() : </a:t>
            </a:r>
            <a:endParaRPr b="1" sz="2000">
              <a:solidFill>
                <a:srgbClr val="191B0E"/>
              </a:solidFill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Char char="➢"/>
            </a:pPr>
            <a:r>
              <a:rPr lang="en-IN" sz="2000">
                <a:solidFill>
                  <a:srgbClr val="191B0E"/>
                </a:solidFill>
              </a:rPr>
              <a:t>Adds an element(individual and collection-immutable) to the existing set.</a:t>
            </a:r>
            <a:endParaRPr sz="2000">
              <a:solidFill>
                <a:srgbClr val="191B0E"/>
              </a:solidFill>
            </a:endParaRPr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Char char="➢"/>
            </a:pPr>
            <a:r>
              <a:rPr lang="en-IN" sz="2000">
                <a:solidFill>
                  <a:srgbClr val="191B0E"/>
                </a:solidFill>
              </a:rPr>
              <a:t>If the element already exists, the add() method does not add the element.</a:t>
            </a:r>
            <a:endParaRPr sz="20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191B0E"/>
                </a:solidFill>
              </a:rPr>
              <a:t>Eg:		</a:t>
            </a:r>
            <a:r>
              <a:rPr lang="en-IN" sz="2000">
                <a:solidFill>
                  <a:srgbClr val="191B0E"/>
                </a:solidFill>
              </a:rPr>
              <a:t>a = {'apple', 'yahoo', 'google'}</a:t>
            </a:r>
            <a:endParaRPr sz="2000">
              <a:solidFill>
                <a:srgbClr val="191B0E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91B0E"/>
                </a:solidFill>
              </a:rPr>
              <a:t>a.add('facebook')		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rgbClr val="191B0E"/>
                </a:solidFill>
              </a:rPr>
              <a:t>			None</a:t>
            </a:r>
            <a:endParaRPr sz="2000">
              <a:solidFill>
                <a:srgbClr val="191B0E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91B0E"/>
                </a:solidFill>
              </a:rPr>
              <a:t>a</a:t>
            </a:r>
            <a:r>
              <a:rPr lang="en-IN" sz="2000">
                <a:solidFill>
                  <a:srgbClr val="191B0E"/>
                </a:solidFill>
              </a:rPr>
              <a:t>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rgbClr val="191B0E"/>
                </a:solidFill>
              </a:rPr>
              <a:t>			{</a:t>
            </a:r>
            <a:r>
              <a:rPr lang="en-IN" sz="2000">
                <a:solidFill>
                  <a:srgbClr val="191B0E"/>
                </a:solidFill>
              </a:rPr>
              <a:t>'apple', 'yahoo', 'google', ‘facebook’}</a:t>
            </a:r>
            <a:endParaRPr sz="2000">
              <a:solidFill>
                <a:srgbClr val="191B0E"/>
              </a:solidFill>
            </a:endParaRPr>
          </a:p>
          <a:p>
            <a:pPr indent="45720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g116af02f74b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22" name="Google Shape;222;g116af02f74b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116af02f74b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update()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g116af02f74b_0_0"/>
          <p:cNvSpPr txBox="1"/>
          <p:nvPr/>
        </p:nvSpPr>
        <p:spPr>
          <a:xfrm>
            <a:off x="1223675" y="1309650"/>
            <a:ext cx="10296300" cy="53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rgbClr val="191B0E"/>
                </a:solidFill>
              </a:rPr>
              <a:t>update() : </a:t>
            </a:r>
            <a:r>
              <a:rPr lang="en-IN" sz="2000">
                <a:solidFill>
                  <a:srgbClr val="191B0E"/>
                </a:solidFill>
              </a:rPr>
              <a:t>updates the current set, by adding items from any iterable.</a:t>
            </a:r>
            <a:endParaRPr sz="2000">
              <a:solidFill>
                <a:srgbClr val="191B0E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 = {1, 2, 3, 4}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b = {3, 4, 5, 6}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a.update(b)  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 None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 			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{1, 2, 3, 4, 5, 6}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 = {1, 2, 3, 4}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b = “hello”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a.update(b)  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 None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 			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{1, 2, 3, 4, “h”, “e”, “l”, “o”}</a:t>
            </a:r>
            <a:endParaRPr sz="20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ge980774fcf_0_4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30" name="Google Shape;230;ge980774fcf_0_4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e980774fcf_0_4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Removing elements from a set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ge980774fcf_0_41"/>
          <p:cNvSpPr txBox="1"/>
          <p:nvPr/>
        </p:nvSpPr>
        <p:spPr>
          <a:xfrm>
            <a:off x="1223675" y="1436375"/>
            <a:ext cx="10296300" cy="4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remove() :</a:t>
            </a:r>
            <a:r>
              <a:rPr lang="en-IN" sz="2000">
                <a:solidFill>
                  <a:schemeClr val="dk1"/>
                </a:solidFill>
              </a:rPr>
              <a:t> removes the specified element from the set.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Raises  KeyError if element is not present.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discard() :</a:t>
            </a:r>
            <a:r>
              <a:rPr lang="en-IN" sz="2000">
                <a:solidFill>
                  <a:schemeClr val="dk1"/>
                </a:solidFill>
              </a:rPr>
              <a:t> Remove the specified item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Does not raise any error if the specified element is not present.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pop() : </a:t>
            </a:r>
            <a:r>
              <a:rPr lang="en-IN" sz="2000">
                <a:solidFill>
                  <a:schemeClr val="dk1"/>
                </a:solidFill>
              </a:rPr>
              <a:t>removes a random item from the set.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the removed item.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If the set is empty, it raises </a:t>
            </a:r>
            <a:r>
              <a:rPr lang="en-IN" sz="2000">
                <a:solidFill>
                  <a:srgbClr val="FF0000"/>
                </a:solidFill>
              </a:rPr>
              <a:t>KeyError</a:t>
            </a:r>
            <a:endParaRPr sz="2000">
              <a:solidFill>
                <a:srgbClr val="FF0000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Char char="❖"/>
            </a:pPr>
            <a:r>
              <a:rPr b="1" lang="en-IN" sz="2000">
                <a:solidFill>
                  <a:srgbClr val="191B0E"/>
                </a:solidFill>
              </a:rPr>
              <a:t>clear() : </a:t>
            </a:r>
            <a:r>
              <a:rPr lang="en-IN" sz="2000">
                <a:solidFill>
                  <a:srgbClr val="191B0E"/>
                </a:solidFill>
              </a:rPr>
              <a:t>Removes all the elements from the set.</a:t>
            </a:r>
            <a:endParaRPr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e980774fcf_0_65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38" name="Google Shape;238;ge980774fcf_0_65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e980774fcf_0_65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ge980774fcf_0_65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Eg: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 = {'apple', 'yahoo', 'google'}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a.remove("apple")		</a:t>
            </a:r>
            <a:r>
              <a:rPr b="1"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	None	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a</a:t>
            </a:r>
            <a:r>
              <a:rPr lang="en-IN" sz="2000">
                <a:solidFill>
                  <a:schemeClr val="dk1"/>
                </a:solidFill>
              </a:rPr>
              <a:t>						</a:t>
            </a:r>
            <a:r>
              <a:rPr b="1" lang="en-IN" sz="2000">
                <a:solidFill>
                  <a:srgbClr val="FF0000"/>
                </a:solidFill>
              </a:rPr>
              <a:t>&gt;&gt;&gt; </a:t>
            </a:r>
            <a:r>
              <a:rPr lang="en-IN" sz="2000">
                <a:solidFill>
                  <a:schemeClr val="dk1"/>
                </a:solidFill>
              </a:rPr>
              <a:t>	{</a:t>
            </a:r>
            <a:r>
              <a:rPr lang="en-IN" sz="2000">
                <a:solidFill>
                  <a:schemeClr val="dk1"/>
                </a:solidFill>
              </a:rPr>
              <a:t>'yahoo', 'google'}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</a:rPr>
              <a:t># Element must exist in the set. Otherwise python throws key Error</a:t>
            </a:r>
            <a:endParaRPr sz="20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a.discard("apple")		</a:t>
            </a:r>
            <a:r>
              <a:rPr b="1"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	None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</a:rPr>
              <a:t># If the element does not exist, Key error is not thrown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a.pop()						</a:t>
            </a:r>
            <a:r>
              <a:rPr lang="en-IN" sz="2000">
                <a:solidFill>
                  <a:srgbClr val="0000FF"/>
                </a:solidFill>
              </a:rPr>
              <a:t># Throws KeyError if the set is empty</a:t>
            </a:r>
            <a:endParaRPr sz="20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ge980774fcf_0_4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46" name="Google Shape;246;ge980774fcf_0_4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e980774fcf_0_4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isdisjoint(), issuperset(), issubset()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ge980774fcf_0_4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issubset() :</a:t>
            </a:r>
            <a:r>
              <a:rPr lang="en-IN" sz="2000">
                <a:solidFill>
                  <a:schemeClr val="dk1"/>
                </a:solidFill>
              </a:rPr>
              <a:t> returns True if all items in the base set exists in the reference set, otherwise returns False.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Eg: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x = {1, 2, 3}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a = {1, 2, 3, 30, 300}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x.issubset(a)			</a:t>
            </a:r>
            <a:r>
              <a:rPr b="1"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0000FF"/>
                </a:solidFill>
              </a:rPr>
              <a:t>True</a:t>
            </a:r>
            <a:endParaRPr sz="20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y = {2, 3, 5}</a:t>
            </a:r>
            <a:endParaRPr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y.issubset(a)			</a:t>
            </a:r>
            <a:r>
              <a:rPr b="1"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0000FF"/>
                </a:solidFill>
              </a:rPr>
              <a:t>False</a:t>
            </a:r>
            <a:endParaRPr sz="20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ge980774fcf_0_72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54" name="Google Shape;254;ge980774fcf_0_72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e980774fcf_0_72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ge980774fcf_0_72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issuperset() : </a:t>
            </a:r>
            <a:r>
              <a:rPr lang="en-IN" sz="2000">
                <a:solidFill>
                  <a:schemeClr val="dk1"/>
                </a:solidFill>
              </a:rPr>
              <a:t>returns True if all items in the specified set exists in the original set, otherwise it returns False.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Eg: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x = {1, 2, 3}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a = {1, 2, 3, 30, 300}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a.issuperset(x)			</a:t>
            </a:r>
            <a:r>
              <a:rPr b="1"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0000FF"/>
                </a:solidFill>
              </a:rPr>
              <a:t>True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x.issuperset(a)			</a:t>
            </a:r>
            <a:r>
              <a:rPr b="1"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0000FF"/>
                </a:solidFill>
              </a:rPr>
              <a:t>False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ge980774fcf_0_112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62" name="Google Shape;262;ge980774fcf_0_112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e980774fcf_0_112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ge980774fcf_0_112"/>
          <p:cNvSpPr txBox="1"/>
          <p:nvPr/>
        </p:nvSpPr>
        <p:spPr>
          <a:xfrm>
            <a:off x="1304364" y="520702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isdisjoint() :</a:t>
            </a:r>
            <a:r>
              <a:rPr lang="en-IN" sz="2000">
                <a:solidFill>
                  <a:schemeClr val="dk1"/>
                </a:solidFill>
              </a:rPr>
              <a:t> returns True if none of the items are present in both sets, otherwise it returns False.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Eg: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x1 = {1, 3, 5}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x2 = {2, 4, 6}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X3 = {2, 3, 4}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x1.isdisjoint(x2)			</a:t>
            </a:r>
            <a:r>
              <a:rPr b="1"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0000FF"/>
                </a:solidFill>
              </a:rPr>
              <a:t>True</a:t>
            </a:r>
            <a:endParaRPr sz="2000">
              <a:solidFill>
                <a:srgbClr val="0000FF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x1.isdisjoint(x3)			</a:t>
            </a:r>
            <a:r>
              <a:rPr b="1"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0000FF"/>
                </a:solidFill>
              </a:rPr>
              <a:t>False</a:t>
            </a:r>
            <a:endParaRPr sz="2000">
              <a:solidFill>
                <a:srgbClr val="0000FF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gead51568fb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70" name="Google Shape;270;gead51568fb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ead51568fb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Activity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gead51568fb_0_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Difference between pop, remove, discard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Difference between difference() and symmetric_difference()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What is the output of 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a = {'apple', 'yahoo', 'google'}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a.add({'facebook'})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</a:t>
            </a:r>
            <a:r>
              <a:rPr lang="en-IN" sz="2000">
                <a:solidFill>
                  <a:schemeClr val="dk1"/>
                </a:solidFill>
              </a:rPr>
              <a:t>[1] = 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Output of : s ={1, 2, 3, 5, 6, 7, 4}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IN" sz="2000">
                <a:solidFill>
                  <a:schemeClr val="dk1"/>
                </a:solidFill>
              </a:rPr>
              <a:t>s.add([10, 20, 30])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romanLcPeriod"/>
            </a:pPr>
            <a:r>
              <a:rPr lang="en-IN" sz="2000">
                <a:solidFill>
                  <a:schemeClr val="dk1"/>
                </a:solidFill>
              </a:rPr>
              <a:t>s.update([10, 20, 30])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SET METHODS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union(), update()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intersection(), intersection_update()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difference(), difference_update()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symmetric_difference(), symmetric_difference_update()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add(), </a:t>
            </a:r>
            <a:r>
              <a:rPr lang="en-IN" sz="2000"/>
              <a:t>clear()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pop(), remove(), discard()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 isdisjoint(), issuperset(), issubset()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union()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75" y="1312675"/>
            <a:ext cx="10296300" cy="50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900"/>
              <a:buChar char="❖"/>
            </a:pPr>
            <a:r>
              <a:rPr b="1" lang="en-IN" sz="1900">
                <a:solidFill>
                  <a:srgbClr val="191B0E"/>
                </a:solidFill>
              </a:rPr>
              <a:t>union() :</a:t>
            </a:r>
            <a:r>
              <a:rPr lang="en-IN" sz="1900">
                <a:solidFill>
                  <a:srgbClr val="191B0E"/>
                </a:solidFill>
              </a:rPr>
              <a:t> returns a set that contains all items from the original set, and all items from the specified sets.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 = {1, 2, 3, 4}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b = {3, 4, 5, 6}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a.union(b)  			</a:t>
            </a:r>
            <a:r>
              <a:rPr lang="en-IN" sz="2000">
                <a:solidFill>
                  <a:srgbClr val="FF0000"/>
                </a:solidFill>
              </a:rPr>
              <a:t>&gt;&gt;&gt;	</a:t>
            </a:r>
            <a:r>
              <a:rPr lang="en-IN" sz="2000">
                <a:solidFill>
                  <a:schemeClr val="dk1"/>
                </a:solidFill>
              </a:rPr>
              <a:t>	 {1, 2, 3, 4, 5, 6}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 = {6, 7, 8, 9}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a.union(b, c)   		</a:t>
            </a:r>
            <a:r>
              <a:rPr lang="en-IN" sz="2000">
                <a:solidFill>
                  <a:srgbClr val="FF0000"/>
                </a:solidFill>
              </a:rPr>
              <a:t>&gt;&gt;&gt; </a:t>
            </a:r>
            <a:r>
              <a:rPr lang="en-IN" sz="2000">
                <a:solidFill>
                  <a:schemeClr val="dk1"/>
                </a:solidFill>
              </a:rPr>
              <a:t>	{1, 2, 3, 4, 5, 6, 7, 8, 9}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980774fcf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980774fcf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980774fcf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intersection(), intersection_update()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980774fcf_0_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intersection() :</a:t>
            </a:r>
            <a:r>
              <a:rPr lang="en-IN" sz="2000">
                <a:solidFill>
                  <a:schemeClr val="dk1"/>
                </a:solidFill>
              </a:rPr>
              <a:t> returns a set that contains the similarity between two or more sets.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a = {1, 2, 3, 4}</a:t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b = {3, 4, 5, 6}</a:t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a.intersection(b)   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Returns a new set {3, 4}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intersection_update() :</a:t>
            </a:r>
            <a:r>
              <a:rPr lang="en-IN" sz="2000">
                <a:solidFill>
                  <a:schemeClr val="dk1"/>
                </a:solidFill>
              </a:rPr>
              <a:t> Modifies a set by retaining only elements found in both sets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 = {1, 2, 3}</a:t>
            </a:r>
            <a:endParaRPr sz="20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b = {2, 3, 4}</a:t>
            </a:r>
            <a:endParaRPr sz="20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a.intersection_update(b)    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None</a:t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</a:t>
            </a: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{2, 3}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980774fcf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980774fcf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980774fcf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difference(), difference_update()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980774fcf_0_8"/>
          <p:cNvSpPr txBox="1"/>
          <p:nvPr/>
        </p:nvSpPr>
        <p:spPr>
          <a:xfrm>
            <a:off x="1223675" y="1902025"/>
            <a:ext cx="10296300" cy="4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difference() :</a:t>
            </a:r>
            <a:r>
              <a:rPr lang="en-I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a set containing the difference between two or more sets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returned set contains items that exist only in the base set, but not in other sets.</a:t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  <a:p>
            <a:pPr indent="4572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82" name="Google Shape;182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Eg:	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 = {1, 2, 3, 4}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b = {3, 4, 5, 6}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a.difference(b)	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 	{1, 2}  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 - b         		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 	{1, 2}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rgbClr val="0000FF"/>
                </a:solidFill>
              </a:rPr>
              <a:t># Returns a new set with the elements in set a which are not in b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 = {1, 2, 3, 30, 300}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b = {10, 20, 30, 40}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 = {100, 200, 300, 400}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a.difference(b, c)  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{1, 2, 3}		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rgbClr val="0000FF"/>
                </a:solidFill>
              </a:rPr>
              <a:t># Returns a new set with the elements in set a which are not in b,c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980774fcf_0_79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90" name="Google Shape;190;ge980774fcf_0_79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980774fcf_0_79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980774fcf_0_79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Char char="❖"/>
            </a:pPr>
            <a:r>
              <a:rPr b="1" lang="en-IN" sz="2000" u="sng">
                <a:solidFill>
                  <a:srgbClr val="191B0E"/>
                </a:solidFill>
              </a:rPr>
              <a:t>difference_update</a:t>
            </a:r>
            <a:r>
              <a:rPr lang="en-IN" sz="2000" u="sng">
                <a:solidFill>
                  <a:srgbClr val="191B0E"/>
                </a:solidFill>
              </a:rPr>
              <a:t>(</a:t>
            </a:r>
            <a:r>
              <a:rPr lang="en-IN" sz="2000">
                <a:solidFill>
                  <a:srgbClr val="191B0E"/>
                </a:solidFill>
              </a:rPr>
              <a:t>) : updates the base set with the elements that are present in base set but not in other set.</a:t>
            </a:r>
            <a:endParaRPr sz="20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rgbClr val="191B0E"/>
                </a:solidFill>
              </a:rPr>
              <a:t>Eg:</a:t>
            </a:r>
            <a:endParaRPr sz="2000">
              <a:solidFill>
                <a:srgbClr val="191B0E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rgbClr val="191B0E"/>
                </a:solidFill>
              </a:rPr>
              <a:t>a = {1, 2, 3}</a:t>
            </a:r>
            <a:endParaRPr sz="2000">
              <a:solidFill>
                <a:srgbClr val="191B0E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rgbClr val="191B0E"/>
                </a:solidFill>
              </a:rPr>
              <a:t>b = {2}</a:t>
            </a:r>
            <a:endParaRPr sz="2000">
              <a:solidFill>
                <a:srgbClr val="191B0E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rgbClr val="191B0E"/>
                </a:solidFill>
              </a:rPr>
              <a:t>a.difference_update(b)  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rgbClr val="191B0E"/>
                </a:solidFill>
              </a:rPr>
              <a:t>		None</a:t>
            </a:r>
            <a:endParaRPr sz="2000">
              <a:solidFill>
                <a:srgbClr val="191B0E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rgbClr val="191B0E"/>
                </a:solidFill>
              </a:rPr>
              <a:t>a</a:t>
            </a:r>
            <a:r>
              <a:rPr lang="en-IN" sz="2000">
                <a:solidFill>
                  <a:srgbClr val="191B0E"/>
                </a:solidFill>
              </a:rPr>
              <a:t> 	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rgbClr val="191B0E"/>
                </a:solidFill>
              </a:rPr>
              <a:t>		{1, 3}</a:t>
            </a:r>
            <a:endParaRPr sz="2000">
              <a:solidFill>
                <a:srgbClr val="191B0E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000">
              <a:solidFill>
                <a:srgbClr val="191B0E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e980774fcf_0_1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8" name="Google Shape;198;ge980774fcf_0_1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980774fcf_0_1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symmetric_difference(), symmetric_difference_update()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980774fcf_0_15"/>
          <p:cNvSpPr txBox="1"/>
          <p:nvPr/>
        </p:nvSpPr>
        <p:spPr>
          <a:xfrm>
            <a:off x="1223675" y="1400175"/>
            <a:ext cx="10296300" cy="50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symmetric_difference() :</a:t>
            </a:r>
            <a:r>
              <a:rPr lang="en-IN" sz="2000">
                <a:solidFill>
                  <a:schemeClr val="dk1"/>
                </a:solidFill>
              </a:rPr>
              <a:t> returns a set that contains all items that are not common among all the sets.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 = {1, 2, 3, 4}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b = {3, 4, 5, 6}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a.symmetric_difference(b)	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 	{1, 2, 5, 6}          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 = {1, 2, 3, 30, 300}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b = {10, 20, 30, 40}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a.symmetric_difference(b)  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{1, 2, 3, 10, 20, 40, 300}		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ge980774fcf_0_58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06" name="Google Shape;206;ge980774fcf_0_58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980774fcf_0_58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e980774fcf_0_58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symmetric_difference_update() :</a:t>
            </a:r>
            <a:r>
              <a:rPr lang="en-IN" sz="2000">
                <a:solidFill>
                  <a:schemeClr val="dk1"/>
                </a:solidFill>
              </a:rPr>
              <a:t> updates the base set with the items that are not common among all the sets.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chemeClr val="dk1"/>
                </a:solidFill>
              </a:rPr>
              <a:t>a = {1, 2, 3, 4}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b = {3, 4, 5, 6}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a.symmetric_difference_update(b)	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 	None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{1, 2, 5, 6} 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