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vXPg/Ck9mJlMW8LX8WkWN8Ai8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39B858-468C-4881-B190-7FFC8D2F8143}">
  <a:tblStyle styleId="{A639B858-468C-4881-B190-7FFC8D2F81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81924f74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ge981924f74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981924f74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ge981924f74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8416255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" name="Google Shape;241;g118416255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981924f74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ge981924f74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981924f74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Google Shape;257;ge981924f74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981924f74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ge981924f74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981924f74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3" name="Google Shape;273;ge981924f74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8192520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Google Shape;281;ge98192520e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981924f74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ge981924f74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ad1224c7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4" name="Google Shape;294;gead1224c7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81924f7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81924f7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81924f7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81924f7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81924f74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81924f74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81924f7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81924f7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981924f74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ge981924f74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11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e981924f74_0_7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8" name="Google Shape;228;ge981924f74_0_7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e981924f74_0_7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items(), keys(), values()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230" name="Google Shape;230;ge981924f74_0_71"/>
          <p:cNvSpPr txBox="1"/>
          <p:nvPr/>
        </p:nvSpPr>
        <p:spPr>
          <a:xfrm>
            <a:off x="1223675" y="1371600"/>
            <a:ext cx="102963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items() :</a:t>
            </a:r>
            <a:r>
              <a:rPr lang="en-IN" sz="2000">
                <a:solidFill>
                  <a:schemeClr val="dk1"/>
                </a:solidFill>
              </a:rPr>
              <a:t> method returns a view object.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the key-value pairs of the dictionary as tuples in a list.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list will reflect any changes done to the dictionary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dictionary.items()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keys() :</a:t>
            </a:r>
            <a:r>
              <a:rPr lang="en-IN" sz="2000">
                <a:solidFill>
                  <a:schemeClr val="dk1"/>
                </a:solidFill>
              </a:rPr>
              <a:t> returns a list of all the keys present in the dictionary.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List will reflect any changes done to the dictionary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dictionary.keys()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values() :</a:t>
            </a:r>
            <a:r>
              <a:rPr lang="en-IN" sz="2000">
                <a:solidFill>
                  <a:schemeClr val="dk1"/>
                </a:solidFill>
              </a:rPr>
              <a:t> returns a list of all the values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dictionary.values()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ge981924f74_0_7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6" name="Google Shape;236;ge981924f74_0_7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e981924f74_0_7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Adding / Updating the dictionary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238" name="Google Shape;238;ge981924f74_0_7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# using key and value syntax.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d['Mysore'] = 26.5 	 # Updating the dictionary key with new value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update() : </a:t>
            </a:r>
            <a:r>
              <a:rPr lang="en-IN" sz="2000">
                <a:solidFill>
                  <a:schemeClr val="dk1"/>
                </a:solidFill>
              </a:rPr>
              <a:t>updates the existing dictionary with the specified items.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d.update({"Mysore": 26, "Cochin": 28})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d.update(Mangalore=26)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g11841625501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44" name="Google Shape;244;g11841625501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11841625501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Adding / Updating the dictionary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246" name="Google Shape;246;g11841625501_0_0"/>
          <p:cNvSpPr txBox="1"/>
          <p:nvPr/>
        </p:nvSpPr>
        <p:spPr>
          <a:xfrm>
            <a:off x="915350" y="1634500"/>
            <a:ext cx="111531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setdefault(keyname, [value]): </a:t>
            </a:r>
            <a:r>
              <a:rPr lang="en-IN" sz="2000">
                <a:solidFill>
                  <a:schemeClr val="dk1"/>
                </a:solidFill>
              </a:rPr>
              <a:t>returns the value of the item with the specified key.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If the value is not specified then it adds None as the value else the value given will be added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If the key does not exist, it will insert the key, with the specified value.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d = {'Bangalore': 25, "Chennai": 35, "Delhi": 30}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d.setdefault(“Mysore”) 	# d = {'Bangalore': 25, "Chennai": 35, "Delhi": 30, “Mysore”: None}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d.setdefault(“Kolkata”, 60) # d = {'Bangalore': 25, "Chennai": 35, "Delhi": 30, “Kolkata”: 60}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ge981924f74_0_10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52" name="Google Shape;252;ge981924f74_0_10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981924f74_0_10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fromkeys()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254" name="Google Shape;254;ge981924f74_0_104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fromkeys() :</a:t>
            </a:r>
            <a:r>
              <a:rPr lang="en-IN" sz="2000">
                <a:solidFill>
                  <a:schemeClr val="dk1"/>
                </a:solidFill>
              </a:rPr>
              <a:t> returns a dictionary with the specified keys and the specified value.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dict.fromkeys(keys, [value])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Keys  Required. An iterable specifying the keys of the new dictionary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Value  Optional. The value for all keys. Default value is None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Eg: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names = ['apple', 'google', 'yahoo', 'gmail', 'google', 'apple']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_count = dict.fromkeys(names, 0)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_count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38761D"/>
                </a:solidFill>
              </a:rPr>
              <a:t>{'apple': 0, 'google': 0, 'yahoo': 0, 'gmail': 0}</a:t>
            </a:r>
            <a:endParaRPr sz="2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ge981924f74_0_11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60" name="Google Shape;260;ge981924f74_0_11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981924f74_0_11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 Deleting the key and value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262" name="Google Shape;262;ge981924f74_0_11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pop() :</a:t>
            </a:r>
            <a:r>
              <a:rPr lang="en-IN" sz="2000">
                <a:solidFill>
                  <a:schemeClr val="dk1"/>
                </a:solidFill>
              </a:rPr>
              <a:t> removes the specified item from the dictionary.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the removed value as output.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dictionary.pop(keyname, defaultvalue)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Defaultvalue  value to return if the specified key does not exist.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popitem() :</a:t>
            </a:r>
            <a:r>
              <a:rPr lang="en-IN" sz="2000">
                <a:solidFill>
                  <a:schemeClr val="dk1"/>
                </a:solidFill>
              </a:rPr>
              <a:t> removes the item that was inserted at last into the dictionary.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the removed value as tuple.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dictionary.popitem()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ge981924f74_0_90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68" name="Google Shape;268;ge981924f74_0_90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981924f74_0_90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e981924f74_0_90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employee = {“name”: “Ram”, “age”: 30}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d.popitem()      		</a:t>
            </a:r>
            <a:r>
              <a:rPr lang="en-IN" sz="2000">
                <a:solidFill>
                  <a:srgbClr val="0000FF"/>
                </a:solidFill>
              </a:rPr>
              <a:t># Returns and deletes the last key/value pair in the dictionary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print(d.pop('age'))    </a:t>
            </a:r>
            <a:r>
              <a:rPr lang="en-IN" sz="2000">
                <a:solidFill>
                  <a:srgbClr val="0000FF"/>
                </a:solidFill>
              </a:rPr>
              <a:t># Returns and Deletes the mentioned key from the dictionary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print(d.pop(‘phone’)) 	</a:t>
            </a:r>
            <a:r>
              <a:rPr lang="en-IN" sz="2000">
                <a:solidFill>
                  <a:srgbClr val="FF0000"/>
                </a:solidFill>
              </a:rPr>
              <a:t># raises KeyError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print(d.pop(‘phone’, “Key is not present”))	</a:t>
            </a:r>
            <a:r>
              <a:rPr lang="en-IN" sz="2000">
                <a:solidFill>
                  <a:srgbClr val="0000FF"/>
                </a:solidFill>
              </a:rPr>
              <a:t># returns “Key is not present”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del employee['age']     </a:t>
            </a:r>
            <a:r>
              <a:rPr lang="en-IN" sz="2000">
                <a:solidFill>
                  <a:srgbClr val="0000FF"/>
                </a:solidFill>
              </a:rPr>
              <a:t># Deletes the Key 'age' and its value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ge981924f74_0_15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76" name="Google Shape;276;ge981924f74_0_15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e981924f74_0_15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Merging dictionaries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278" name="Google Shape;278;ge981924f74_0_15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d1 = {'fname': 'steve', 'lname': 'jobs'}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d2 = {'age': 56, 'company': 'apple'}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d3 = {**d1, **d2}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Or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3 = d1 | d2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ge98192520e_0_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84" name="Google Shape;284;ge98192520e_0_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e98192520e_0_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Sequence v/s iterables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286" name="Google Shape;286;ge98192520e_0_3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1. A sequence is an object which can be indexed.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2. All Sequences are Iterables. But all iterables are not sequences.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ge981924f74_0_121"/>
          <p:cNvGraphicFramePr/>
          <p:nvPr/>
        </p:nvGraphicFramePr>
        <p:xfrm>
          <a:off x="423900" y="135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{A639B858-468C-4881-B190-7FFC8D2F8143}</a:tableStyleId>
              </a:tblPr>
              <a:tblGrid>
                <a:gridCol w="1908575"/>
                <a:gridCol w="1908575"/>
                <a:gridCol w="1908575"/>
                <a:gridCol w="1908575"/>
                <a:gridCol w="1665675"/>
                <a:gridCol w="2151475"/>
              </a:tblGrid>
              <a:tr h="8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chemeClr val="lt1"/>
                          </a:solidFill>
                        </a:rPr>
                        <a:t>Properties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chemeClr val="lt1"/>
                          </a:solidFill>
                        </a:rPr>
                        <a:t>String 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chemeClr val="lt1"/>
                          </a:solidFill>
                        </a:rPr>
                        <a:t>List 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chemeClr val="lt1"/>
                          </a:solidFill>
                        </a:rPr>
                        <a:t>Tuple 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chemeClr val="lt1"/>
                          </a:solidFill>
                        </a:rPr>
                        <a:t>Set 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chemeClr val="lt1"/>
                          </a:solidFill>
                        </a:rPr>
                        <a:t>Dictionary </a:t>
                      </a:r>
                      <a:endParaRPr b="1"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8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rgbClr val="FEFEFE"/>
                          </a:solidFill>
                        </a:rPr>
                        <a:t>Boundary</a:t>
                      </a:r>
                      <a:endParaRPr b="1" sz="22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‘’ / “” / “‘’”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[..]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(...)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{..}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{key: value}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99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rgbClr val="FEFEFE"/>
                          </a:solidFill>
                        </a:rPr>
                        <a:t>Empty datatype</a:t>
                      </a:r>
                      <a:endParaRPr b="1" sz="22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str() / empty quotes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list() / []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tuple() / ()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set() 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dict() / {}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8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rgbClr val="FEFEFE"/>
                          </a:solidFill>
                        </a:rPr>
                        <a:t>Mutable</a:t>
                      </a:r>
                      <a:endParaRPr b="1" sz="22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rgbClr val="FF0000"/>
                          </a:solidFill>
                        </a:rPr>
                        <a:t>No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Yes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rgbClr val="FF0000"/>
                          </a:solidFill>
                        </a:rPr>
                        <a:t>No</a:t>
                      </a:r>
                      <a:endParaRPr b="1" sz="2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Yes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Yes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99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rgbClr val="FEFEFE"/>
                          </a:solidFill>
                        </a:rPr>
                        <a:t>Indexing and slicing</a:t>
                      </a:r>
                      <a:endParaRPr b="1" sz="22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chemeClr val="dk1"/>
                          </a:solidFill>
                        </a:rPr>
                        <a:t>Yes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chemeClr val="dk1"/>
                          </a:solidFill>
                        </a:rPr>
                        <a:t>Yes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chemeClr val="dk1"/>
                          </a:solidFill>
                        </a:rPr>
                        <a:t>Yes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rgbClr val="FF0000"/>
                          </a:solidFill>
                        </a:rPr>
                        <a:t>No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rgbClr val="FF0000"/>
                          </a:solidFill>
                        </a:rPr>
                        <a:t>No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93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rgbClr val="FEFEFE"/>
                          </a:solidFill>
                        </a:rPr>
                        <a:t>Duplicates </a:t>
                      </a:r>
                      <a:endParaRPr b="1" sz="22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Allowed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chemeClr val="dk1"/>
                          </a:solidFill>
                        </a:rPr>
                        <a:t>Allowed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chemeClr val="dk1"/>
                          </a:solidFill>
                        </a:rPr>
                        <a:t>Allowed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rgbClr val="FF0000"/>
                          </a:solidFill>
                        </a:rPr>
                        <a:t>Not allowed</a:t>
                      </a:r>
                      <a:endParaRPr b="1" sz="2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rgbClr val="0000FF"/>
                          </a:solidFill>
                        </a:rPr>
                        <a:t>Key duplication not possible</a:t>
                      </a:r>
                      <a:endParaRPr b="1" sz="2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99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200">
                          <a:solidFill>
                            <a:srgbClr val="FEFEFE"/>
                          </a:solidFill>
                        </a:rPr>
                        <a:t>Datatypes allowed</a:t>
                      </a:r>
                      <a:endParaRPr b="1" sz="22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002"/>
                        </a:gs>
                        <a:gs pos="100000">
                          <a:srgbClr val="795B04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All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All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/>
                        <a:t>All</a:t>
                      </a:r>
                      <a:endParaRPr b="1"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rgbClr val="0000FF"/>
                          </a:solidFill>
                        </a:rPr>
                        <a:t>Immutable/ hashable</a:t>
                      </a:r>
                      <a:endParaRPr b="1" sz="2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rgbClr val="0000FF"/>
                          </a:solidFill>
                        </a:rPr>
                        <a:t>Keys - hashable</a:t>
                      </a:r>
                      <a:endParaRPr b="1" sz="20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>
                          <a:solidFill>
                            <a:srgbClr val="0000FF"/>
                          </a:solidFill>
                        </a:rPr>
                        <a:t>Values - any</a:t>
                      </a:r>
                      <a:endParaRPr b="1" sz="2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CECD5"/>
                        </a:gs>
                        <a:gs pos="100000">
                          <a:srgbClr val="93BC8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gead1224c70_0_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97" name="Google Shape;297;gead1224c70_0_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ad1224c70_0_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 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299" name="Google Shape;299;gead1224c70_0_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points = {'a': 1, 'b': 2, 'c': 3} 		&gt;&gt;&gt;		 increment the value of b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Difference between pop() and popitem()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l</a:t>
            </a:r>
            <a:r>
              <a:rPr lang="en-IN" sz="2000">
                <a:solidFill>
                  <a:schemeClr val="dk1"/>
                </a:solidFill>
              </a:rPr>
              <a:t> = [“a”, “b”, “c”, “d”] → create a dictionary with “No value” as value for all the keys.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Merge two dictionaries.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points = {'a': 1, 'b': 2, 'c': 3}, add one more key “d” with value 4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dict_ = {“flowers”: [“Rose”, “lily”, “lotus”], </a:t>
            </a:r>
            <a:endParaRPr sz="2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“animals”: [“Cat”, “dog”]}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Add “sunflower” to the flowers list and “Lion” to the animals list.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314325" y="2349925"/>
            <a:ext cx="32577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DICTIONARIES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8000" y="753900"/>
            <a:ext cx="6554100" cy="5383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Overview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Ways of creating dictionary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Features of key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Memory allocation/ deallocation in dictionary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Converting other collections into dictionary - fromkeys()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Length of a dictionary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Indexing/slicing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Accessing values from a dictionary - get()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items(), keys(), values()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popitem(), pop()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update()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 of Python Dictionaries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Collection of key–value pairs.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Each element is associated with unique key.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Separated by comma operator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Boundary </a:t>
            </a:r>
            <a:r>
              <a:rPr lang="en-IN" sz="2000">
                <a:solidFill>
                  <a:schemeClr val="dk1"/>
                </a:solidFill>
              </a:rPr>
              <a:t>: {...}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var_name = {key1 : value1, key2 : value2,…}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Length </a:t>
            </a:r>
            <a:r>
              <a:rPr lang="en-IN" sz="2000">
                <a:solidFill>
                  <a:schemeClr val="dk1"/>
                </a:solidFill>
              </a:rPr>
              <a:t>: returns the number of keys present in the dictionary.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len(dict_variable)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does not support indexing/slicing.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81924f74_0_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81924f74_0_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81924f74_0_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Different ways of constructing a dictionary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168" name="Google Shape;168;ge981924f74_0_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 = {}				# empty dictionary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 = dict()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Using </a:t>
            </a:r>
            <a:r>
              <a:rPr b="1" lang="en-IN" sz="2000">
                <a:solidFill>
                  <a:schemeClr val="dk1"/>
                </a:solidFill>
              </a:rPr>
              <a:t> dictionary constructor</a:t>
            </a:r>
            <a:r>
              <a:rPr lang="en-IN" sz="2000">
                <a:solidFill>
                  <a:schemeClr val="dk1"/>
                </a:solidFill>
              </a:rPr>
              <a:t>		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 = dict(Bangalore=25, Chennai=35, Delhi=30)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 = dict([("Bangalore", 25), ("Chennai", 35), ("Delhi", 30)])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 = dict({'Bangalore': 25, "Chennai": 35, "Delhi": 30})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81924f74_0_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81924f74_0_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81924f74_0_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Characteristics of dictionaries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81924f74_0_9"/>
          <p:cNvSpPr txBox="1"/>
          <p:nvPr/>
        </p:nvSpPr>
        <p:spPr>
          <a:xfrm>
            <a:off x="1223675" y="2014549"/>
            <a:ext cx="10296300" cy="4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Key cannot be duplicated.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Keys will be a single element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Values can be of any datatype.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Values can be accessed through keys only.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Keys must be of immutable data type or hashable.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81924f74_0_12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81924f74_0_12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81924f74_0_12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Composite keys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184" name="Google Shape;184;ge981924f74_0_12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Dictionaries can have composite keys i.e, tuples as keys.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holidays = {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(26, 1): 'Republic Day',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(15, 8): 'Independence Day',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(21, 6): 'Yoga Day'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81924f74_0_3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981924f74_0_3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81924f74_0_3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Memory allocation/ deallocation in dictionary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81924f74_0_32"/>
          <p:cNvSpPr txBox="1"/>
          <p:nvPr/>
        </p:nvSpPr>
        <p:spPr>
          <a:xfrm>
            <a:off x="1143000" y="1342925"/>
            <a:ext cx="104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</a:t>
            </a:r>
            <a:r>
              <a:rPr lang="en-IN" sz="2000">
                <a:solidFill>
                  <a:schemeClr val="dk1"/>
                </a:solidFill>
              </a:rPr>
              <a:t>:		d = </a:t>
            </a:r>
            <a:r>
              <a:rPr lang="en-IN" sz="2000">
                <a:solidFill>
                  <a:schemeClr val="dk1"/>
                </a:solidFill>
              </a:rPr>
              <a:t>{'Bangalore': 25, "Chennai": 35, "Delhi": 30}</a:t>
            </a:r>
            <a:endParaRPr/>
          </a:p>
        </p:txBody>
      </p:sp>
      <p:sp>
        <p:nvSpPr>
          <p:cNvPr id="193" name="Google Shape;193;ge981924f74_0_32"/>
          <p:cNvSpPr/>
          <p:nvPr/>
        </p:nvSpPr>
        <p:spPr>
          <a:xfrm>
            <a:off x="4557725" y="4572000"/>
            <a:ext cx="6801000" cy="771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/>
              <a:t>     </a:t>
            </a:r>
            <a:r>
              <a:rPr b="1" lang="en-IN" sz="2100"/>
              <a:t>Bangalore            Chennai                     Delhi</a:t>
            </a:r>
            <a:endParaRPr b="1" sz="2100"/>
          </a:p>
        </p:txBody>
      </p:sp>
      <p:cxnSp>
        <p:nvCxnSpPr>
          <p:cNvPr id="194" name="Google Shape;194;ge981924f74_0_32"/>
          <p:cNvCxnSpPr/>
          <p:nvPr/>
        </p:nvCxnSpPr>
        <p:spPr>
          <a:xfrm flipH="1">
            <a:off x="6715025" y="4586300"/>
            <a:ext cx="14400" cy="80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ge981924f74_0_32"/>
          <p:cNvCxnSpPr/>
          <p:nvPr/>
        </p:nvCxnSpPr>
        <p:spPr>
          <a:xfrm flipH="1">
            <a:off x="8981975" y="4557750"/>
            <a:ext cx="14400" cy="80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ge981924f74_0_32"/>
          <p:cNvSpPr/>
          <p:nvPr/>
        </p:nvSpPr>
        <p:spPr>
          <a:xfrm>
            <a:off x="4557725" y="2586025"/>
            <a:ext cx="6801000" cy="771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/>
              <a:t>            25                          35                           30</a:t>
            </a:r>
            <a:endParaRPr b="1" sz="2100"/>
          </a:p>
        </p:txBody>
      </p:sp>
      <p:cxnSp>
        <p:nvCxnSpPr>
          <p:cNvPr id="197" name="Google Shape;197;ge981924f74_0_32"/>
          <p:cNvCxnSpPr/>
          <p:nvPr/>
        </p:nvCxnSpPr>
        <p:spPr>
          <a:xfrm flipH="1">
            <a:off x="6715025" y="2600325"/>
            <a:ext cx="14400" cy="80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ge981924f74_0_32"/>
          <p:cNvCxnSpPr/>
          <p:nvPr/>
        </p:nvCxnSpPr>
        <p:spPr>
          <a:xfrm flipH="1">
            <a:off x="8981975" y="2571775"/>
            <a:ext cx="14400" cy="80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ge981924f74_0_32"/>
          <p:cNvSpPr txBox="1"/>
          <p:nvPr/>
        </p:nvSpPr>
        <p:spPr>
          <a:xfrm>
            <a:off x="7136675" y="5534025"/>
            <a:ext cx="164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</a:t>
            </a:r>
            <a:r>
              <a:rPr b="1" lang="en-IN" sz="2000"/>
              <a:t>0x123</a:t>
            </a:r>
            <a:endParaRPr b="1" sz="2000"/>
          </a:p>
        </p:txBody>
      </p:sp>
      <p:sp>
        <p:nvSpPr>
          <p:cNvPr id="200" name="Google Shape;200;ge981924f74_0_32"/>
          <p:cNvSpPr/>
          <p:nvPr/>
        </p:nvSpPr>
        <p:spPr>
          <a:xfrm>
            <a:off x="985775" y="5534025"/>
            <a:ext cx="871500" cy="8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lt1"/>
                </a:solidFill>
              </a:rPr>
              <a:t>   d</a:t>
            </a:r>
            <a:endParaRPr b="1" sz="2500">
              <a:solidFill>
                <a:schemeClr val="lt1"/>
              </a:solidFill>
            </a:endParaRPr>
          </a:p>
        </p:txBody>
      </p:sp>
      <p:cxnSp>
        <p:nvCxnSpPr>
          <p:cNvPr id="201" name="Google Shape;201;ge981924f74_0_32"/>
          <p:cNvCxnSpPr>
            <a:stCxn id="200" idx="3"/>
          </p:cNvCxnSpPr>
          <p:nvPr/>
        </p:nvCxnSpPr>
        <p:spPr>
          <a:xfrm flipH="1" rot="10800000">
            <a:off x="1857275" y="5827275"/>
            <a:ext cx="5279400" cy="1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ge981924f74_0_32"/>
          <p:cNvCxnSpPr/>
          <p:nvPr/>
        </p:nvCxnSpPr>
        <p:spPr>
          <a:xfrm rot="10800000">
            <a:off x="5714925" y="3400575"/>
            <a:ext cx="0" cy="1200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ge981924f74_0_32"/>
          <p:cNvCxnSpPr/>
          <p:nvPr/>
        </p:nvCxnSpPr>
        <p:spPr>
          <a:xfrm rot="10800000">
            <a:off x="10230025" y="3329000"/>
            <a:ext cx="0" cy="1257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e981924f74_0_32"/>
          <p:cNvCxnSpPr>
            <a:stCxn id="193" idx="0"/>
          </p:cNvCxnSpPr>
          <p:nvPr/>
        </p:nvCxnSpPr>
        <p:spPr>
          <a:xfrm flipH="1" rot="10800000">
            <a:off x="7958225" y="3357600"/>
            <a:ext cx="14400" cy="1214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5" name="Google Shape;205;ge981924f74_0_32"/>
          <p:cNvSpPr txBox="1"/>
          <p:nvPr/>
        </p:nvSpPr>
        <p:spPr>
          <a:xfrm>
            <a:off x="1552600" y="2769525"/>
            <a:ext cx="27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Value space  ------------&gt;</a:t>
            </a:r>
            <a:endParaRPr b="1" sz="1800"/>
          </a:p>
        </p:txBody>
      </p:sp>
      <p:sp>
        <p:nvSpPr>
          <p:cNvPr id="206" name="Google Shape;206;ge981924f74_0_32"/>
          <p:cNvSpPr txBox="1"/>
          <p:nvPr/>
        </p:nvSpPr>
        <p:spPr>
          <a:xfrm>
            <a:off x="1552600" y="4726950"/>
            <a:ext cx="27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Key </a:t>
            </a:r>
            <a:r>
              <a:rPr b="1" lang="en-IN" sz="1800"/>
              <a:t>space  ------------&gt;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ge981924f74_0_3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2" name="Google Shape;212;ge981924f74_0_3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981924f74_0_3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Accessing values from a dictionary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ge981924f74_0_39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get():</a:t>
            </a:r>
            <a:r>
              <a:rPr lang="en-IN" sz="2000">
                <a:solidFill>
                  <a:schemeClr val="dk1"/>
                </a:solidFill>
              </a:rPr>
              <a:t> returns the value of the item with the specified key.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If keyname and value is not present, then it will give the second parameter[value] as value.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Eg: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 = {'Bangalore': 25, "Chennai": 35, "Delhi": 30}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d['Bangalore']					&gt;&gt;&gt;			25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d.get('Bangalore')				&gt;&gt;&gt;			25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220" name="Google Shape;220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# Accessing a key that does not exist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d[“Noida”]		&gt;&gt;&gt; 	KeyError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print(d.get('Noida'))      		&gt;&gt;&gt;    None											    </a:t>
            </a:r>
            <a:r>
              <a:rPr lang="en-IN" sz="2000">
                <a:solidFill>
                  <a:srgbClr val="FF0000"/>
                </a:solidFill>
              </a:rPr>
              <a:t># get() method does not throw an error, but returns 'None' by default if the second argument is not given.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print(d.get('Noida', 'The Key is not found in the dictionary'))  						    </a:t>
            </a:r>
            <a:endParaRPr sz="2000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00"/>
                </a:solidFill>
              </a:rPr>
              <a:t>&gt;&gt;&gt;	 </a:t>
            </a:r>
            <a:r>
              <a:rPr lang="en-IN" sz="2000">
                <a:solidFill>
                  <a:srgbClr val="0000FF"/>
                </a:solidFill>
              </a:rPr>
              <a:t>“The</a:t>
            </a:r>
            <a:r>
              <a:rPr lang="en-IN" sz="2000">
                <a:solidFill>
                  <a:srgbClr val="0000FF"/>
                </a:solidFill>
              </a:rPr>
              <a:t> Key is not found in the dictionary”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