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4" roundtripDataSignature="AMtx7misGpit1yfQWWrSLRWSRCwaHrkZ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e6f3f121c2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63" name="Google Shape;163;ge6f3f121c2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e6f3f121c2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1" name="Google Shape;171;ge6f3f121c2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f3f121c2_0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9" name="Google Shape;179;ge6f3f121c2_0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e6f3f121c2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87" name="Google Shape;187;ge6f3f121c2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e6f3f121c2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95" name="Google Shape;195;ge6f3f121c2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e6f3f121c2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03" name="Google Shape;203;ge6f3f121c2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Arial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9"/>
          <p:cNvSpPr txBox="1"/>
          <p:nvPr>
            <p:ph type="title"/>
          </p:nvPr>
        </p:nvSpPr>
        <p:spPr>
          <a:xfrm rot="5400000">
            <a:off x="6863537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p9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Arial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11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Arial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Arial"/>
              <a:buNone/>
              <a:defRPr b="1" i="0" sz="4000" u="none" cap="none" strike="noStrike">
                <a:solidFill>
                  <a:srgbClr val="FEFEF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0" name="Google Shape;120;p1"/>
          <p:cNvGrpSpPr/>
          <p:nvPr/>
        </p:nvGrpSpPr>
        <p:grpSpPr>
          <a:xfrm>
            <a:off x="-323849" y="-32901"/>
            <a:ext cx="12515851" cy="6923798"/>
            <a:chOff x="-329674" y="-51881"/>
            <a:chExt cx="12515851" cy="6923798"/>
          </a:xfrm>
        </p:grpSpPr>
        <p:sp>
          <p:nvSpPr>
            <p:cNvPr id="121" name="Google Shape;121;p1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51351" y="1788400"/>
              <a:ext cx="8035927" cy="5083517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20000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20000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"/>
          <p:cNvSpPr/>
          <p:nvPr/>
        </p:nvSpPr>
        <p:spPr>
          <a:xfrm rot="-668471">
            <a:off x="2173916" y="2448612"/>
            <a:ext cx="4418757" cy="4259609"/>
          </a:xfrm>
          <a:custGeom>
            <a:rect b="b" l="l" r="r" t="t"/>
            <a:pathLst>
              <a:path extrusionOk="0" h="4344781" w="4507111">
                <a:moveTo>
                  <a:pt x="404107" y="0"/>
                </a:moveTo>
                <a:lnTo>
                  <a:pt x="371857" y="117359"/>
                </a:lnTo>
                <a:cubicBezTo>
                  <a:pt x="333827" y="278567"/>
                  <a:pt x="311875" y="450459"/>
                  <a:pt x="307833" y="632970"/>
                </a:cubicBezTo>
                <a:cubicBezTo>
                  <a:pt x="264711" y="2579752"/>
                  <a:pt x="2253987" y="3769243"/>
                  <a:pt x="3569418" y="4141149"/>
                </a:cubicBezTo>
                <a:cubicBezTo>
                  <a:pt x="3816061" y="4210881"/>
                  <a:pt x="4114807" y="4279754"/>
                  <a:pt x="4440861" y="4332480"/>
                </a:cubicBezTo>
                <a:lnTo>
                  <a:pt x="4507111" y="4341752"/>
                </a:lnTo>
                <a:lnTo>
                  <a:pt x="4296045" y="4344781"/>
                </a:lnTo>
                <a:cubicBezTo>
                  <a:pt x="4097363" y="4343711"/>
                  <a:pt x="3912623" y="4335104"/>
                  <a:pt x="3749565" y="4321853"/>
                </a:cubicBezTo>
                <a:cubicBezTo>
                  <a:pt x="2445102" y="4215850"/>
                  <a:pt x="356405" y="3466499"/>
                  <a:pt x="36764" y="1629794"/>
                </a:cubicBezTo>
                <a:cubicBezTo>
                  <a:pt x="-63123" y="1055823"/>
                  <a:pt x="45741" y="555869"/>
                  <a:pt x="300069" y="14475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2354579" y="691977"/>
            <a:ext cx="7761923" cy="5343064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 txBox="1"/>
          <p:nvPr>
            <p:ph type="ctrTitle"/>
          </p:nvPr>
        </p:nvSpPr>
        <p:spPr>
          <a:xfrm>
            <a:off x="2616277" y="2061838"/>
            <a:ext cx="6959446" cy="166247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1" lang="en-IN" sz="4800">
                <a:solidFill>
                  <a:schemeClr val="dk1"/>
                </a:solidFill>
              </a:rPr>
              <a:t>ALPHA</a:t>
            </a:r>
            <a:endParaRPr b="1" sz="4800">
              <a:solidFill>
                <a:schemeClr val="dk1"/>
              </a:solidFill>
            </a:endParaRPr>
          </a:p>
        </p:txBody>
      </p:sp>
      <p:sp>
        <p:nvSpPr>
          <p:cNvPr id="143" name="Google Shape;143;p1"/>
          <p:cNvSpPr txBox="1"/>
          <p:nvPr>
            <p:ph idx="1" type="subTitle"/>
          </p:nvPr>
        </p:nvSpPr>
        <p:spPr>
          <a:xfrm>
            <a:off x="3388938" y="3783690"/>
            <a:ext cx="5414125" cy="11967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IN" sz="2000"/>
              <a:t>PYTHON - SESSION 12</a:t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"/>
          <p:cNvSpPr/>
          <p:nvPr/>
        </p:nvSpPr>
        <p:spPr>
          <a:xfrm rot="-263873">
            <a:off x="296272" y="1026251"/>
            <a:ext cx="7298578" cy="5088488"/>
          </a:xfrm>
          <a:custGeom>
            <a:rect b="b" l="l" r="r" t="t"/>
            <a:pathLst>
              <a:path extrusionOk="0" h="5450297" w="7817532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 rot="-2700000">
            <a:off x="3554541" y="-619573"/>
            <a:ext cx="9016699" cy="8033868"/>
          </a:xfrm>
          <a:custGeom>
            <a:rect b="b" l="l" r="r" t="t"/>
            <a:pathLst>
              <a:path extrusionOk="0" h="8033868" w="9016699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"/>
          <p:cNvSpPr txBox="1"/>
          <p:nvPr>
            <p:ph type="title"/>
          </p:nvPr>
        </p:nvSpPr>
        <p:spPr>
          <a:xfrm>
            <a:off x="500076" y="2349925"/>
            <a:ext cx="2749500" cy="2456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IN" sz="3200"/>
              <a:t>OPERATORS</a:t>
            </a:r>
            <a:endParaRPr b="1" sz="3200"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5637999" y="1897703"/>
            <a:ext cx="6554001" cy="423986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Arithmetic operators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Relational operator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Logical operator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Bitwise operator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Assignment operator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Identity Operator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-IN" sz="2000"/>
              <a:t>Membership operator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3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58" name="Google Shape;158;p3"/>
            <p:cNvSpPr/>
            <p:nvPr/>
          </p:nvSpPr>
          <p:spPr>
            <a:xfrm rot="10800000">
              <a:off x="94131" y="705971"/>
              <a:ext cx="1129553" cy="1129553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Arithmetic Operators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223675" y="1428750"/>
            <a:ext cx="10296300" cy="51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Addition(+)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Subtraction(-)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Multiplication(*)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Division(/)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Modulus(%)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Exponent or power(**)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Floor(//) :</a:t>
            </a:r>
            <a:r>
              <a:rPr lang="en-IN" sz="2000">
                <a:solidFill>
                  <a:schemeClr val="dk1"/>
                </a:solidFill>
              </a:rPr>
              <a:t> performs division and rounds off the quotient to the nearest value.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If both operands +ve  rounds off to the nearest lower value.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Eg : 7//2   3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If a</a:t>
            </a:r>
            <a:r>
              <a:rPr lang="en-IN" sz="2000">
                <a:solidFill>
                  <a:schemeClr val="dk1"/>
                </a:solidFill>
              </a:rPr>
              <a:t>ny one operand –ve  rounds off to nearest lower value with “ - “ sign.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>
                <a:solidFill>
                  <a:schemeClr val="dk1"/>
                </a:solidFill>
              </a:rPr>
              <a:t>	eg : -7//2  -4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ge6f3f121c2_0_1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66" name="Google Shape;166;ge6f3f121c2_0_1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e6f3f121c2_0_1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Relational Operators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e6f3f121c2_0_1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Greater than(&gt;)		:</a:t>
            </a:r>
            <a:r>
              <a:rPr lang="en-IN" sz="2000">
                <a:solidFill>
                  <a:schemeClr val="dk1"/>
                </a:solidFill>
              </a:rPr>
              <a:t> True if left operand is greater than the right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Less than(&lt;)		: </a:t>
            </a:r>
            <a:r>
              <a:rPr lang="en-IN" sz="2000">
                <a:solidFill>
                  <a:schemeClr val="dk1"/>
                </a:solidFill>
              </a:rPr>
              <a:t>True if left operand is less than the right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Equal to(==)</a:t>
            </a:r>
            <a:r>
              <a:rPr lang="en-IN" sz="2000">
                <a:solidFill>
                  <a:schemeClr val="dk1"/>
                </a:solidFill>
              </a:rPr>
              <a:t>		</a:t>
            </a:r>
            <a:r>
              <a:rPr b="1" lang="en-IN" sz="2000">
                <a:solidFill>
                  <a:schemeClr val="dk1"/>
                </a:solidFill>
              </a:rPr>
              <a:t>:</a:t>
            </a:r>
            <a:r>
              <a:rPr lang="en-IN" sz="2000">
                <a:solidFill>
                  <a:schemeClr val="dk1"/>
                </a:solidFill>
              </a:rPr>
              <a:t> True if both operands are equal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Not equal to (!=)	:</a:t>
            </a:r>
            <a:r>
              <a:rPr lang="en-IN" sz="2000">
                <a:solidFill>
                  <a:schemeClr val="dk1"/>
                </a:solidFill>
              </a:rPr>
              <a:t> True if operands are not equal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Greater than or equal to(&gt;=)	:</a:t>
            </a:r>
            <a:r>
              <a:rPr lang="en-IN" sz="2000">
                <a:solidFill>
                  <a:schemeClr val="dk1"/>
                </a:solidFill>
              </a:rPr>
              <a:t> True if left operand is greater than or equal to the right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Less than or equal to(&lt;=)		: </a:t>
            </a:r>
            <a:r>
              <a:rPr lang="en-IN" sz="2000">
                <a:solidFill>
                  <a:schemeClr val="dk1"/>
                </a:solidFill>
              </a:rPr>
              <a:t>True if left operand is less than or equal to the right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ge6f3f121c2_0_8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74" name="Google Shape;174;ge6f3f121c2_0_8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ge6f3f121c2_0_8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Logical operators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ge6f3f121c2_0_8"/>
          <p:cNvSpPr txBox="1"/>
          <p:nvPr/>
        </p:nvSpPr>
        <p:spPr>
          <a:xfrm>
            <a:off x="1223675" y="1835524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and :</a:t>
            </a:r>
            <a:r>
              <a:rPr lang="en-IN" sz="2000">
                <a:solidFill>
                  <a:schemeClr val="dk1"/>
                </a:solidFill>
              </a:rPr>
              <a:t> </a:t>
            </a:r>
            <a:r>
              <a:rPr lang="en-IN" sz="2000">
                <a:solidFill>
                  <a:schemeClr val="dk1"/>
                </a:solidFill>
              </a:rPr>
              <a:t>Returns True value if both operands evaluate to true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Returns False value if any one of the operands evaluates to False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or : </a:t>
            </a:r>
            <a:r>
              <a:rPr lang="en-IN" sz="2000">
                <a:solidFill>
                  <a:schemeClr val="dk1"/>
                </a:solidFill>
              </a:rPr>
              <a:t>Returns True value if any one of the operands evaluate to true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-IN" sz="2000">
                <a:solidFill>
                  <a:schemeClr val="dk1"/>
                </a:solidFill>
              </a:rPr>
              <a:t>Returns False value if both the operands evaluates to False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not : </a:t>
            </a:r>
            <a:r>
              <a:rPr lang="en-IN" sz="2000">
                <a:solidFill>
                  <a:schemeClr val="dk1"/>
                </a:solidFill>
              </a:rPr>
              <a:t>Reverses the result, returns False if the result is true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ge6f3f121c2_0_15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82" name="Google Shape;182;ge6f3f121c2_0_15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e6f3f121c2_0_15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Bitwise operators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ge6f3f121c2_0_15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Bitwise AND(&amp;) :</a:t>
            </a:r>
            <a:r>
              <a:rPr lang="en-IN" sz="2000">
                <a:solidFill>
                  <a:schemeClr val="dk1"/>
                </a:solidFill>
              </a:rPr>
              <a:t> Sets each bit to 1 if both bits are 1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Bitwise OR(|)	 :</a:t>
            </a:r>
            <a:r>
              <a:rPr lang="en-IN" sz="2000">
                <a:solidFill>
                  <a:schemeClr val="dk1"/>
                </a:solidFill>
              </a:rPr>
              <a:t> Sets each bit to 1 if one of two bits is 1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Bitwise XOR(^) : </a:t>
            </a:r>
            <a:r>
              <a:rPr lang="en-IN" sz="2000">
                <a:solidFill>
                  <a:schemeClr val="dk1"/>
                </a:solidFill>
              </a:rPr>
              <a:t>Sets the output as 1 if any one bit is 1 else sets it to 0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Bitwise NOT(~) :</a:t>
            </a:r>
            <a:r>
              <a:rPr lang="en-IN" sz="2000">
                <a:solidFill>
                  <a:schemeClr val="dk1"/>
                </a:solidFill>
              </a:rPr>
              <a:t> Inverts all the bits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Bitwise right shift or Zero fill left shift(&lt;&lt;) :</a:t>
            </a:r>
            <a:r>
              <a:rPr lang="en-IN" sz="2000">
                <a:solidFill>
                  <a:schemeClr val="dk1"/>
                </a:solidFill>
              </a:rPr>
              <a:t> Shift left by pushing zeros in from the right and let the leftmost bits fall off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Bitwise left shift or Signed right shift(&gt;&gt;) :</a:t>
            </a:r>
            <a:r>
              <a:rPr lang="en-IN" sz="2000">
                <a:solidFill>
                  <a:schemeClr val="dk1"/>
                </a:solidFill>
              </a:rPr>
              <a:t> Shift right by pushing copies of the leftmost bit in from the left, and let the rightmost bits fall off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ge6f3f121c2_0_22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0" name="Google Shape;190;ge6f3f121c2_0_22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e6f3f121c2_0_22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Assignment Operators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ge6f3f121c2_0_22"/>
          <p:cNvSpPr txBox="1"/>
          <p:nvPr/>
        </p:nvSpPr>
        <p:spPr>
          <a:xfrm>
            <a:off x="1223675" y="1835524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Equals(=) :</a:t>
            </a:r>
            <a:r>
              <a:rPr lang="en-IN" sz="2000">
                <a:solidFill>
                  <a:schemeClr val="dk1"/>
                </a:solidFill>
              </a:rPr>
              <a:t> Assign value of right side of expression to left side operand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Eg: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x = x + 5 	can be written as 	x += 5		 # compound assignment operator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ge6f3f121c2_0_29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198" name="Google Shape;198;ge6f3f121c2_0_29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ge6f3f121c2_0_29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b="1" lang="en-IN" sz="3600">
                  <a:solidFill>
                    <a:schemeClr val="lt1"/>
                  </a:solidFill>
                </a:rPr>
                <a:t>Identity operators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ge6f3f121c2_0_29"/>
          <p:cNvSpPr txBox="1"/>
          <p:nvPr/>
        </p:nvSpPr>
        <p:spPr>
          <a:xfrm>
            <a:off x="1223684" y="1634490"/>
            <a:ext cx="10296300" cy="47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used to check if two values are located on the same part of the memory.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used to compare the objects, not if they are equal, but if they are actually the same object, with the same memory location.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is :</a:t>
            </a:r>
            <a:r>
              <a:rPr lang="en-IN" sz="2000">
                <a:solidFill>
                  <a:schemeClr val="dk1"/>
                </a:solidFill>
              </a:rPr>
              <a:t> Returns True if both variables are pointing to </a:t>
            </a:r>
            <a:r>
              <a:rPr lang="en-IN" sz="2000">
                <a:solidFill>
                  <a:schemeClr val="dk1"/>
                </a:solidFill>
              </a:rPr>
              <a:t>the same id</a:t>
            </a:r>
            <a:r>
              <a:rPr lang="en-IN" sz="2000">
                <a:solidFill>
                  <a:schemeClr val="dk1"/>
                </a:solidFill>
              </a:rPr>
              <a:t>	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x is y	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is not :</a:t>
            </a:r>
            <a:r>
              <a:rPr lang="en-IN" sz="2000">
                <a:solidFill>
                  <a:schemeClr val="dk1"/>
                </a:solidFill>
              </a:rPr>
              <a:t> Returns True if both variables are not pointing to the same id	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dk1"/>
                </a:solidFill>
              </a:rPr>
              <a:t>x is not y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ge6f3f121c2_0_36"/>
          <p:cNvGrpSpPr/>
          <p:nvPr/>
        </p:nvGrpSpPr>
        <p:grpSpPr>
          <a:xfrm>
            <a:off x="0" y="0"/>
            <a:ext cx="12192000" cy="1835524"/>
            <a:chOff x="0" y="0"/>
            <a:chExt cx="12192000" cy="1835524"/>
          </a:xfrm>
        </p:grpSpPr>
        <p:sp>
          <p:nvSpPr>
            <p:cNvPr id="206" name="Google Shape;206;ge6f3f121c2_0_36"/>
            <p:cNvSpPr/>
            <p:nvPr/>
          </p:nvSpPr>
          <p:spPr>
            <a:xfrm rot="10800000">
              <a:off x="94184" y="706024"/>
              <a:ext cx="1129500" cy="11295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rnd" cmpd="sng" w="15875">
              <a:solidFill>
                <a:srgbClr val="C0FEF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ge6f3f121c2_0_36"/>
            <p:cNvSpPr/>
            <p:nvPr/>
          </p:nvSpPr>
          <p:spPr>
            <a:xfrm>
              <a:off x="0" y="0"/>
              <a:ext cx="12192000" cy="1143000"/>
            </a:xfrm>
            <a:prstGeom prst="rect">
              <a:avLst/>
            </a:prstGeom>
            <a:solidFill>
              <a:schemeClr val="accent1"/>
            </a:solidFill>
            <a:ln cap="rnd" cmpd="sng" w="158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</a:pPr>
              <a:r>
                <a:rPr lang="en-IN" sz="4400">
                  <a:solidFill>
                    <a:schemeClr val="lt1"/>
                  </a:solidFill>
                </a:rPr>
                <a:t>Membership operators</a:t>
              </a:r>
              <a:endPara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" name="Google Shape;208;ge6f3f121c2_0_36"/>
          <p:cNvSpPr txBox="1"/>
          <p:nvPr/>
        </p:nvSpPr>
        <p:spPr>
          <a:xfrm>
            <a:off x="1223675" y="1835525"/>
            <a:ext cx="10296300" cy="45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lang="en-IN" sz="2000">
                <a:solidFill>
                  <a:schemeClr val="dk1"/>
                </a:solidFill>
              </a:rPr>
              <a:t>used to test if an </a:t>
            </a:r>
            <a:r>
              <a:rPr lang="en-IN" sz="2000">
                <a:solidFill>
                  <a:schemeClr val="dk1"/>
                </a:solidFill>
              </a:rPr>
              <a:t>element</a:t>
            </a:r>
            <a:r>
              <a:rPr lang="en-IN" sz="2000">
                <a:solidFill>
                  <a:schemeClr val="dk1"/>
                </a:solidFill>
              </a:rPr>
              <a:t> is present in an iterable.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In :</a:t>
            </a:r>
            <a:r>
              <a:rPr lang="en-IN" sz="2000">
                <a:solidFill>
                  <a:schemeClr val="dk1"/>
                </a:solidFill>
              </a:rPr>
              <a:t> Evaluates to true if it finds the element in the specified iterable and false otherwise.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➢"/>
            </a:pPr>
            <a:r>
              <a:rPr b="1" lang="en-IN" sz="2000">
                <a:solidFill>
                  <a:schemeClr val="dk1"/>
                </a:solidFill>
              </a:rPr>
              <a:t>not in :</a:t>
            </a:r>
            <a:r>
              <a:rPr lang="en-IN" sz="2000">
                <a:solidFill>
                  <a:schemeClr val="dk1"/>
                </a:solidFill>
              </a:rPr>
              <a:t> Evaluates to true if it does not find the element in the specified iterable and false otherwise.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2021-07-15T11:23:26Z</dcterms:created>
  <dc:creator>TYSS</dc:creator>
</cp:coreProperties>
</file>