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jTIVxBYlOlWWUJvuP3q7E5jy4z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860e468d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1" name="Google Shape;211;ge860e468d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9924f8205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ge9924f8205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9924f8205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1" name="Google Shape;171;ge9924f8205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9924f8205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9" name="Google Shape;179;ge9924f8205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9924f8205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7" name="Google Shape;187;ge9924f8205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9924f8205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5" name="Google Shape;195;ge9924f8205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3" name="Google Shape;20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"/>
              <a:buNone/>
              <a:defRPr b="1" sz="4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9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"/>
          <p:cNvGrpSpPr/>
          <p:nvPr/>
        </p:nvGrpSpPr>
        <p:grpSpPr>
          <a:xfrm>
            <a:off x="-323849" y="-32901"/>
            <a:ext cx="12515851" cy="6923798"/>
            <a:chOff x="-329674" y="-51881"/>
            <a:chExt cx="12515851" cy="6923798"/>
          </a:xfrm>
        </p:grpSpPr>
        <p:sp>
          <p:nvSpPr>
            <p:cNvPr id="121" name="Google Shape;121;p1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"/>
          <p:cNvSpPr/>
          <p:nvPr/>
        </p:nvSpPr>
        <p:spPr>
          <a:xfrm rot="-668471">
            <a:off x="2173916" y="2448612"/>
            <a:ext cx="4418757" cy="4259609"/>
          </a:xfrm>
          <a:custGeom>
            <a:rect b="b" l="l" r="r" t="t"/>
            <a:pathLst>
              <a:path extrusionOk="0" h="4344781" w="450711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2354579" y="691977"/>
            <a:ext cx="7761923" cy="5343064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 txBox="1"/>
          <p:nvPr>
            <p:ph type="ctrTitle"/>
          </p:nvPr>
        </p:nvSpPr>
        <p:spPr>
          <a:xfrm>
            <a:off x="2616277" y="2061838"/>
            <a:ext cx="6959446" cy="166247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IN" sz="4800">
                <a:solidFill>
                  <a:schemeClr val="dk1"/>
                </a:solidFill>
              </a:rPr>
              <a:t>ALPHA</a:t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3388938" y="3783690"/>
            <a:ext cx="5414125" cy="11967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IN" sz="2000"/>
              <a:t>PYTHON - SESSION 13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ge860e468d0_0_0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14" name="Google Shape;214;ge860e468d0_0_0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ge860e468d0_0_0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Activity 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ge860e468d0_0_0"/>
          <p:cNvSpPr txBox="1"/>
          <p:nvPr/>
        </p:nvSpPr>
        <p:spPr>
          <a:xfrm>
            <a:off x="1223675" y="1835525"/>
            <a:ext cx="10296300" cy="48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Program to print even and odd numbers.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f</a:t>
            </a:r>
            <a:r>
              <a:rPr lang="en-IN" sz="2000">
                <a:solidFill>
                  <a:schemeClr val="dk1"/>
                </a:solidFill>
              </a:rPr>
              <a:t>ind greatest of 3 numbers, a =10, b = 13, c = 9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Take the user input and convert the lowercase character into uppercase letter or vice versa.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Take the user input </a:t>
            </a:r>
            <a:r>
              <a:rPr lang="en-IN" sz="2000">
                <a:solidFill>
                  <a:schemeClr val="dk1"/>
                </a:solidFill>
              </a:rPr>
              <a:t>character </a:t>
            </a:r>
            <a:r>
              <a:rPr lang="en-IN" sz="2000">
                <a:solidFill>
                  <a:schemeClr val="dk1"/>
                </a:solidFill>
              </a:rPr>
              <a:t>and check if it is a vowel or not. If the character is vowel, then create a dictionary along with its ascii value.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 rot="-263873">
            <a:off x="296272" y="1026251"/>
            <a:ext cx="7298578" cy="5088488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 rot="-2700000">
            <a:off x="3554541" y="-619573"/>
            <a:ext cx="9016699" cy="8033868"/>
          </a:xfrm>
          <a:custGeom>
            <a:rect b="b" l="l" r="r" t="t"/>
            <a:pathLst>
              <a:path extrusionOk="0" h="8033868" w="9016699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 txBox="1"/>
          <p:nvPr>
            <p:ph type="title"/>
          </p:nvPr>
        </p:nvSpPr>
        <p:spPr>
          <a:xfrm>
            <a:off x="300050" y="2349925"/>
            <a:ext cx="3228900" cy="2456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3200"/>
              <a:t>CONDITIONAL STATEMENTS</a:t>
            </a:r>
            <a:endParaRPr b="1" sz="3200"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5637900" y="1685925"/>
            <a:ext cx="6554100" cy="4523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-IN" sz="2200"/>
              <a:t>if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-IN" sz="2200"/>
              <a:t>if else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-IN" sz="2200"/>
              <a:t>elif 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-IN" sz="2200"/>
              <a:t>inline conditional statements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-IN" sz="2200"/>
              <a:t>ord()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-IN" sz="2200"/>
              <a:t>chr()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3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58" name="Google Shape;158;p3"/>
            <p:cNvSpPr/>
            <p:nvPr/>
          </p:nvSpPr>
          <p:spPr>
            <a:xfrm rot="10800000">
              <a:off x="94131" y="705971"/>
              <a:ext cx="1129553" cy="112955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Overview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3"/>
          <p:cNvSpPr txBox="1"/>
          <p:nvPr/>
        </p:nvSpPr>
        <p:spPr>
          <a:xfrm>
            <a:off x="1223684" y="1634490"/>
            <a:ext cx="10296408" cy="4777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Conditional statements in programming languages decides the direction of flow of program execution.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Types : 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IN" sz="2000">
                <a:solidFill>
                  <a:schemeClr val="dk1"/>
                </a:solidFill>
              </a:rPr>
              <a:t>if statements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IN" sz="2000">
                <a:solidFill>
                  <a:schemeClr val="dk1"/>
                </a:solidFill>
              </a:rPr>
              <a:t>if-else statements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IN" sz="2000">
                <a:solidFill>
                  <a:schemeClr val="dk1"/>
                </a:solidFill>
              </a:rPr>
              <a:t>e</a:t>
            </a:r>
            <a:r>
              <a:rPr lang="en-IN" sz="2000">
                <a:solidFill>
                  <a:schemeClr val="dk1"/>
                </a:solidFill>
              </a:rPr>
              <a:t>lif statements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IN" sz="2000">
                <a:solidFill>
                  <a:schemeClr val="dk1"/>
                </a:solidFill>
              </a:rPr>
              <a:t>Nested if-else statement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ge9924f8205_0_1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66" name="Google Shape;166;ge9924f8205_0_1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e9924f8205_0_1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if statement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ge9924f8205_0_1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Syntax : </a:t>
            </a:r>
            <a:r>
              <a:rPr lang="en-IN" sz="2000">
                <a:solidFill>
                  <a:schemeClr val="dk1"/>
                </a:solidFill>
              </a:rPr>
              <a:t>	if condition: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	statement 1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	statement 2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	……..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	statement n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Eg :</a:t>
            </a:r>
            <a:r>
              <a:rPr lang="en-IN" sz="2000">
                <a:solidFill>
                  <a:schemeClr val="dk1"/>
                </a:solidFill>
              </a:rPr>
              <a:t>  a = 3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</a:t>
            </a:r>
            <a:r>
              <a:rPr lang="en-IN" sz="2000">
                <a:solidFill>
                  <a:schemeClr val="dk1"/>
                </a:solidFill>
              </a:rPr>
              <a:t>if</a:t>
            </a:r>
            <a:r>
              <a:rPr lang="en-IN" sz="2000">
                <a:solidFill>
                  <a:schemeClr val="dk1"/>
                </a:solidFill>
              </a:rPr>
              <a:t> a&gt;2: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    print(“entered the block”)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ge9924f8205_0_8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74" name="Google Shape;174;ge9924f8205_0_8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e9924f8205_0_8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Inline if conditional statement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ge9924f8205_0_8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Syntax :</a:t>
            </a:r>
            <a:r>
              <a:rPr lang="en-IN" sz="2000">
                <a:solidFill>
                  <a:schemeClr val="dk1"/>
                </a:solidFill>
              </a:rPr>
              <a:t>  if(condition) : statement 1 ;statement 2 ; …….; statement n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Eg :</a:t>
            </a:r>
            <a:r>
              <a:rPr lang="en-IN" sz="2000">
                <a:solidFill>
                  <a:schemeClr val="dk1"/>
                </a:solidFill>
              </a:rPr>
              <a:t> a = 3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if(a&gt;2) : print(“greater”) ; print(“done execution”)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ge9924f8205_0_15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82" name="Google Shape;182;ge9924f8205_0_15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e9924f8205_0_15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i</a:t>
              </a:r>
              <a:r>
                <a:rPr b="1" lang="en-IN" sz="3600">
                  <a:solidFill>
                    <a:schemeClr val="lt1"/>
                  </a:solidFill>
                </a:rPr>
                <a:t>f-else condtion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ge9924f8205_0_15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Syntax :</a:t>
            </a:r>
            <a:r>
              <a:rPr lang="en-IN" sz="2000">
                <a:solidFill>
                  <a:schemeClr val="dk1"/>
                </a:solidFill>
              </a:rPr>
              <a:t>  	if (condition):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		## True block ##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       	else: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		## False block ##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Eg :</a:t>
            </a:r>
            <a:r>
              <a:rPr lang="en-IN" sz="2000">
                <a:solidFill>
                  <a:schemeClr val="dk1"/>
                </a:solidFill>
              </a:rPr>
              <a:t> 	a=input()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if(a != 9):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print(“not equal”)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else: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print(“equal”)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ge9924f8205_0_49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90" name="Google Shape;190;ge9924f8205_0_49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e9924f8205_0_49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Inline if-else conditional statement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ge9924f8205_0_49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Syntax :</a:t>
            </a:r>
            <a:r>
              <a:rPr lang="en-IN" sz="2000">
                <a:solidFill>
                  <a:schemeClr val="dk1"/>
                </a:solidFill>
              </a:rPr>
              <a:t>  True statement if(condition) else False statement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Eg :</a:t>
            </a:r>
            <a:r>
              <a:rPr lang="en-IN" sz="2000">
                <a:solidFill>
                  <a:schemeClr val="dk1"/>
                </a:solidFill>
              </a:rPr>
              <a:t> a = 3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</a:t>
            </a:r>
            <a:r>
              <a:rPr lang="en-IN" sz="2000">
                <a:solidFill>
                  <a:schemeClr val="dk1"/>
                </a:solidFill>
              </a:rPr>
              <a:t>print(“greater” </a:t>
            </a:r>
            <a:r>
              <a:rPr lang="en-IN" sz="2000">
                <a:solidFill>
                  <a:schemeClr val="dk1"/>
                </a:solidFill>
              </a:rPr>
              <a:t>if(a&gt;2) else“done execution”)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ge9924f8205_0_56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98" name="Google Shape;198;ge9924f8205_0_56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e9924f8205_0_56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el</a:t>
              </a:r>
              <a:r>
                <a:rPr b="1" lang="en-IN" sz="3600">
                  <a:solidFill>
                    <a:schemeClr val="lt1"/>
                  </a:solidFill>
                </a:rPr>
                <a:t>if conditional statement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ge9924f8205_0_56"/>
          <p:cNvSpPr txBox="1"/>
          <p:nvPr/>
        </p:nvSpPr>
        <p:spPr>
          <a:xfrm>
            <a:off x="1223675" y="1357325"/>
            <a:ext cx="10296300" cy="53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700"/>
              <a:buChar char="➢"/>
            </a:pPr>
            <a:r>
              <a:rPr b="1" lang="en-IN" sz="1700">
                <a:solidFill>
                  <a:srgbClr val="191B0E"/>
                </a:solidFill>
              </a:rPr>
              <a:t>Syntax :</a:t>
            </a:r>
            <a:r>
              <a:rPr lang="en-IN" sz="1700">
                <a:solidFill>
                  <a:srgbClr val="191B0E"/>
                </a:solidFill>
              </a:rPr>
              <a:t>   if (condition):</a:t>
            </a:r>
            <a:endParaRPr sz="1700">
              <a:solidFill>
                <a:srgbClr val="191B0E"/>
              </a:solidFill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solidFill>
                  <a:srgbClr val="191B0E"/>
                </a:solidFill>
              </a:rPr>
              <a:t>  				statement</a:t>
            </a:r>
            <a:endParaRPr sz="1700">
              <a:solidFill>
                <a:srgbClr val="191B0E"/>
              </a:solidFill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solidFill>
                  <a:srgbClr val="191B0E"/>
                </a:solidFill>
              </a:rPr>
              <a:t>  			elif (condition):</a:t>
            </a:r>
            <a:endParaRPr sz="1700">
              <a:solidFill>
                <a:srgbClr val="191B0E"/>
              </a:solidFill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solidFill>
                  <a:srgbClr val="191B0E"/>
                </a:solidFill>
              </a:rPr>
              <a:t>  				statement</a:t>
            </a:r>
            <a:endParaRPr sz="1700">
              <a:solidFill>
                <a:srgbClr val="191B0E"/>
              </a:solidFill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solidFill>
                  <a:srgbClr val="191B0E"/>
                </a:solidFill>
              </a:rPr>
              <a:t>  			else:</a:t>
            </a:r>
            <a:endParaRPr sz="1700">
              <a:solidFill>
                <a:srgbClr val="191B0E"/>
              </a:solidFill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solidFill>
                  <a:srgbClr val="191B0E"/>
                </a:solidFill>
              </a:rPr>
              <a:t>   				Statement</a:t>
            </a:r>
            <a:endParaRPr sz="1700">
              <a:solidFill>
                <a:srgbClr val="191B0E"/>
              </a:solidFill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191B0E"/>
              </a:solidFill>
            </a:endParaRPr>
          </a:p>
          <a:p>
            <a:pPr indent="-33655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700"/>
              <a:buChar char="➢"/>
            </a:pPr>
            <a:r>
              <a:rPr b="1" lang="en-IN" sz="1700">
                <a:solidFill>
                  <a:srgbClr val="191B0E"/>
                </a:solidFill>
              </a:rPr>
              <a:t>Eg</a:t>
            </a:r>
            <a:r>
              <a:rPr lang="en-IN" sz="1700">
                <a:solidFill>
                  <a:srgbClr val="191B0E"/>
                </a:solidFill>
              </a:rPr>
              <a:t> :		a=input()</a:t>
            </a:r>
            <a:endParaRPr sz="1700">
              <a:solidFill>
                <a:srgbClr val="191B0E"/>
              </a:solidFill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solidFill>
                  <a:srgbClr val="191B0E"/>
                </a:solidFill>
              </a:rPr>
              <a:t>  			if(a != 9):</a:t>
            </a:r>
            <a:endParaRPr sz="1700">
              <a:solidFill>
                <a:srgbClr val="191B0E"/>
              </a:solidFill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solidFill>
                  <a:srgbClr val="191B0E"/>
                </a:solidFill>
              </a:rPr>
              <a:t>  				print(“not equal”)</a:t>
            </a:r>
            <a:endParaRPr sz="1700">
              <a:solidFill>
                <a:srgbClr val="191B0E"/>
              </a:solidFill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solidFill>
                  <a:srgbClr val="191B0E"/>
                </a:solidFill>
              </a:rPr>
              <a:t>  			</a:t>
            </a:r>
            <a:r>
              <a:rPr lang="en-IN" sz="1700">
                <a:solidFill>
                  <a:srgbClr val="191B0E"/>
                </a:solidFill>
              </a:rPr>
              <a:t>elif</a:t>
            </a:r>
            <a:r>
              <a:rPr lang="en-IN" sz="1700">
                <a:solidFill>
                  <a:srgbClr val="191B0E"/>
                </a:solidFill>
              </a:rPr>
              <a:t> a&gt;9:</a:t>
            </a:r>
            <a:endParaRPr sz="1700">
              <a:solidFill>
                <a:srgbClr val="191B0E"/>
              </a:solidFill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solidFill>
                  <a:srgbClr val="191B0E"/>
                </a:solidFill>
              </a:rPr>
              <a:t>    				print(“ greater”)</a:t>
            </a:r>
            <a:endParaRPr sz="1700">
              <a:solidFill>
                <a:srgbClr val="191B0E"/>
              </a:solidFill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solidFill>
                  <a:srgbClr val="191B0E"/>
                </a:solidFill>
              </a:rPr>
              <a:t>  			else:</a:t>
            </a:r>
            <a:endParaRPr sz="1700">
              <a:solidFill>
                <a:srgbClr val="191B0E"/>
              </a:solidFill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solidFill>
                  <a:srgbClr val="191B0E"/>
                </a:solidFill>
              </a:rPr>
              <a:t>  				print(“equal”)</a:t>
            </a:r>
            <a:endParaRPr sz="1700">
              <a:solidFill>
                <a:srgbClr val="191B0E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4"/>
          <p:cNvGrpSpPr/>
          <p:nvPr/>
        </p:nvGrpSpPr>
        <p:grpSpPr>
          <a:xfrm>
            <a:off x="0" y="0"/>
            <a:ext cx="1304363" cy="6858000"/>
            <a:chOff x="0" y="0"/>
            <a:chExt cx="1304363" cy="6858000"/>
          </a:xfrm>
        </p:grpSpPr>
        <p:sp>
          <p:nvSpPr>
            <p:cNvPr id="206" name="Google Shape;206;p4"/>
            <p:cNvSpPr/>
            <p:nvPr/>
          </p:nvSpPr>
          <p:spPr>
            <a:xfrm rot="5400000">
              <a:off x="437028" y="5990665"/>
              <a:ext cx="793377" cy="941294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0" y="0"/>
              <a:ext cx="793376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4"/>
          <p:cNvSpPr txBox="1"/>
          <p:nvPr/>
        </p:nvSpPr>
        <p:spPr>
          <a:xfrm>
            <a:off x="1304364" y="520590"/>
            <a:ext cx="10142960" cy="5816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ord() 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IN" sz="2000">
                <a:solidFill>
                  <a:schemeClr val="dk1"/>
                </a:solidFill>
              </a:rPr>
              <a:t>returns ASCII value of the specified character.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IN" sz="2000">
                <a:solidFill>
                  <a:schemeClr val="dk1"/>
                </a:solidFill>
              </a:rPr>
              <a:t>Eg : ord(“A”) 	&gt;&gt;&gt;		 65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chr()  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IN" sz="2000">
                <a:solidFill>
                  <a:schemeClr val="dk1"/>
                </a:solidFill>
              </a:rPr>
              <a:t>returns the character of specified ASCII value.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IN" sz="2000">
                <a:solidFill>
                  <a:schemeClr val="dk1"/>
                </a:solidFill>
              </a:rPr>
              <a:t>Eg:  chr(65)		&gt;&gt;&gt;		“A”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2021-07-15T11:23:26Z</dcterms:created>
  <dc:creator>TYSS</dc:creator>
</cp:coreProperties>
</file>