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zUEOu4B6P1AMoVwGDprKmeUrX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86385cc5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2" name="Google Shape;232;ge86385cc5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9a592fdb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9a592fdb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9a592fdb7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9a592fdb7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9a592fdb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9a592fdb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9a592fdb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ge9a592fdb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6fc73256b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ge6fc73256b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e8baa517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4" name="Google Shape;224;ge8baa5176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18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ge86385cc56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5" name="Google Shape;235;ge86385cc56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e86385cc56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ge86385cc56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function to count the number of positional and keyword arguments passed to 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Write a function to print message “Hai Everyone” if the user input is not present and if the user input is present print the user input.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function takes variable number of positional arguments as input. How to check if the arguments that are passed are more than 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685800" y="2349925"/>
            <a:ext cx="27144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FUNCTIONS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472100" y="675850"/>
            <a:ext cx="6586500" cy="5633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Definition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Types of functions - built in and user defined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syntax for user defined functions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return statement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"Calling a function using,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1. Positional arguments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2. Keyword arguments.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3. Combination of both positional and keyword  arguments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4. keywords and positional only arguments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5. Variable positional arguments- *args</a:t>
            </a:r>
            <a:endParaRPr/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6. Variable keyword arguments - **kwargs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"Default parameters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Function annotations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-IN"/>
              <a:t>Functions as first class parameters.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Functions 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function is a block of code which only runs when it is called.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Functions help break our program into smaller chunks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As a program grows larger and larger, functions make it more organized and manageable.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Function avoids repetition and makes the code reusable.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9a592fdb7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9a592fdb7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9a592fdb7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Creating a function</a:t>
              </a:r>
              <a:endParaRPr b="1" sz="3600">
                <a:solidFill>
                  <a:schemeClr val="lt1"/>
                </a:solidFill>
              </a:endParaRPr>
            </a:p>
          </p:txBody>
        </p:sp>
      </p:grpSp>
      <p:sp>
        <p:nvSpPr>
          <p:cNvPr id="168" name="Google Shape;168;ge9a592fdb7_0_15"/>
          <p:cNvSpPr txBox="1"/>
          <p:nvPr/>
        </p:nvSpPr>
        <p:spPr>
          <a:xfrm>
            <a:off x="1223675" y="1634500"/>
            <a:ext cx="10296300" cy="5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def func_name(parameters):	←— function definition/declaration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 1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statement 2	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……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return data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func_name(arguments)			←— function call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func_name :	name of the function.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Parameters :	variables used in the function.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return :		data to be returned to the caller.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9a592fdb7_0_7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9a592fdb7_0_7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9a592fdb7_0_7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</a:t>
              </a:r>
              <a:r>
                <a:rPr b="1" lang="en-IN" sz="3600">
                  <a:solidFill>
                    <a:schemeClr val="lt1"/>
                  </a:solidFill>
                </a:rPr>
                <a:t>eturn statement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9a592fdb7_0_7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Statement used to get or return the values from a function to the caller.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return statement is used to exit a function and go back to the place from where it was called.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statements after the return statements will not be executed once return statement is executed.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can return single or multiple data.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:</a:t>
            </a:r>
            <a:r>
              <a:rPr lang="en-IN" sz="2000">
                <a:solidFill>
                  <a:schemeClr val="dk1"/>
                </a:solidFill>
              </a:rPr>
              <a:t>	return data </a:t>
            </a:r>
            <a:endParaRPr sz="2000">
              <a:solidFill>
                <a:schemeClr val="dk1"/>
              </a:solidFill>
            </a:endParaRPr>
          </a:p>
          <a:p>
            <a:pPr indent="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    </a:t>
            </a:r>
            <a:r>
              <a:rPr b="1" lang="en-IN" sz="2000">
                <a:solidFill>
                  <a:schemeClr val="dk1"/>
                </a:solidFill>
              </a:rPr>
              <a:t>or</a:t>
            </a:r>
            <a:r>
              <a:rPr lang="en-I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return data1,data2  	----------&gt;	returns tuple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9a592fdb7_0_6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9a592fdb7_0_6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9a592fdb7_0_6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Memory management in functions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9a592fdb7_0_66"/>
          <p:cNvSpPr txBox="1"/>
          <p:nvPr/>
        </p:nvSpPr>
        <p:spPr>
          <a:xfrm>
            <a:off x="1223675" y="2136000"/>
            <a:ext cx="2571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d</a:t>
            </a:r>
            <a:r>
              <a:rPr lang="en-IN" sz="2600"/>
              <a:t>ef spam(a, b):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	</a:t>
            </a:r>
            <a:r>
              <a:rPr lang="en-IN" sz="2600"/>
              <a:t>c</a:t>
            </a:r>
            <a:r>
              <a:rPr lang="en-IN" sz="2600"/>
              <a:t> = a + b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	</a:t>
            </a:r>
            <a:r>
              <a:rPr lang="en-IN" sz="2600"/>
              <a:t>r</a:t>
            </a:r>
            <a:r>
              <a:rPr lang="en-IN" sz="2600"/>
              <a:t>eturn c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z</a:t>
            </a:r>
            <a:r>
              <a:rPr lang="en-IN" sz="2600"/>
              <a:t> = spam(1, 2)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/>
              <a:t>	</a:t>
            </a:r>
            <a:endParaRPr sz="2600"/>
          </a:p>
        </p:txBody>
      </p:sp>
      <p:sp>
        <p:nvSpPr>
          <p:cNvPr id="185" name="Google Shape;185;ge9a592fdb7_0_66"/>
          <p:cNvSpPr/>
          <p:nvPr/>
        </p:nvSpPr>
        <p:spPr>
          <a:xfrm>
            <a:off x="542925" y="2371725"/>
            <a:ext cx="6807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e9a592fdb7_0_66"/>
          <p:cNvSpPr/>
          <p:nvPr/>
        </p:nvSpPr>
        <p:spPr>
          <a:xfrm>
            <a:off x="895350" y="2747213"/>
            <a:ext cx="6807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e9a592fdb7_0_66"/>
          <p:cNvSpPr/>
          <p:nvPr/>
        </p:nvSpPr>
        <p:spPr>
          <a:xfrm>
            <a:off x="542925" y="3901900"/>
            <a:ext cx="6807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e9a592fdb7_0_66"/>
          <p:cNvSpPr/>
          <p:nvPr/>
        </p:nvSpPr>
        <p:spPr>
          <a:xfrm>
            <a:off x="4514850" y="1557350"/>
            <a:ext cx="7015200" cy="478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9" name="Google Shape;189;ge9a592fdb7_0_66"/>
          <p:cNvSpPr/>
          <p:nvPr/>
        </p:nvSpPr>
        <p:spPr>
          <a:xfrm>
            <a:off x="5357825" y="2186000"/>
            <a:ext cx="2229000" cy="3528900"/>
          </a:xfrm>
          <a:prstGeom prst="rect">
            <a:avLst/>
          </a:prstGeom>
          <a:gradFill>
            <a:gsLst>
              <a:gs pos="0">
                <a:srgbClr val="F5CD8E"/>
              </a:gs>
              <a:gs pos="100000">
                <a:srgbClr val="E1971F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e9a592fdb7_0_66"/>
          <p:cNvSpPr/>
          <p:nvPr/>
        </p:nvSpPr>
        <p:spPr>
          <a:xfrm>
            <a:off x="8924925" y="2136000"/>
            <a:ext cx="2229000" cy="3528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e9a592fdb7_0_66"/>
          <p:cNvSpPr/>
          <p:nvPr/>
        </p:nvSpPr>
        <p:spPr>
          <a:xfrm>
            <a:off x="5500700" y="4181300"/>
            <a:ext cx="1971600" cy="13053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Main        	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			z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         </a:t>
            </a:r>
            <a:endParaRPr sz="2000"/>
          </a:p>
        </p:txBody>
      </p:sp>
      <p:sp>
        <p:nvSpPr>
          <p:cNvPr id="192" name="Google Shape;192;ge9a592fdb7_0_66"/>
          <p:cNvSpPr txBox="1"/>
          <p:nvPr/>
        </p:nvSpPr>
        <p:spPr>
          <a:xfrm>
            <a:off x="5972175" y="1714500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STACK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3" name="Google Shape;193;ge9a592fdb7_0_66"/>
          <p:cNvSpPr txBox="1"/>
          <p:nvPr/>
        </p:nvSpPr>
        <p:spPr>
          <a:xfrm>
            <a:off x="9525000" y="1714500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HEAP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4" name="Google Shape;194;ge9a592fdb7_0_66"/>
          <p:cNvSpPr txBox="1"/>
          <p:nvPr/>
        </p:nvSpPr>
        <p:spPr>
          <a:xfrm>
            <a:off x="7429650" y="1124225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</a:t>
            </a:r>
            <a:r>
              <a:rPr b="1" lang="en-IN" sz="1800">
                <a:solidFill>
                  <a:schemeClr val="dk1"/>
                </a:solidFill>
              </a:rPr>
              <a:t>RAM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95" name="Google Shape;195;ge9a592fdb7_0_66"/>
          <p:cNvSpPr/>
          <p:nvPr/>
        </p:nvSpPr>
        <p:spPr>
          <a:xfrm>
            <a:off x="9286875" y="2609300"/>
            <a:ext cx="528600" cy="4617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1</a:t>
            </a:r>
            <a:endParaRPr sz="2000"/>
          </a:p>
        </p:txBody>
      </p:sp>
      <p:sp>
        <p:nvSpPr>
          <p:cNvPr id="196" name="Google Shape;196;ge9a592fdb7_0_66"/>
          <p:cNvSpPr/>
          <p:nvPr/>
        </p:nvSpPr>
        <p:spPr>
          <a:xfrm>
            <a:off x="10301375" y="4419675"/>
            <a:ext cx="528600" cy="4617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2</a:t>
            </a:r>
            <a:endParaRPr sz="2000"/>
          </a:p>
        </p:txBody>
      </p:sp>
      <p:sp>
        <p:nvSpPr>
          <p:cNvPr id="197" name="Google Shape;197;ge9a592fdb7_0_66"/>
          <p:cNvSpPr/>
          <p:nvPr/>
        </p:nvSpPr>
        <p:spPr>
          <a:xfrm>
            <a:off x="5486525" y="2747300"/>
            <a:ext cx="1971600" cy="13053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spam()</a:t>
            </a:r>
            <a:r>
              <a:rPr lang="en-IN" sz="2000"/>
              <a:t>      	a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         	</a:t>
            </a:r>
            <a:endParaRPr sz="2000"/>
          </a:p>
        </p:txBody>
      </p:sp>
      <p:cxnSp>
        <p:nvCxnSpPr>
          <p:cNvPr id="198" name="Google Shape;198;ge9a592fdb7_0_66"/>
          <p:cNvCxnSpPr>
            <a:endCxn id="195" idx="1"/>
          </p:cNvCxnSpPr>
          <p:nvPr/>
        </p:nvCxnSpPr>
        <p:spPr>
          <a:xfrm flipH="1" rot="10800000">
            <a:off x="7129575" y="2840150"/>
            <a:ext cx="2157300" cy="146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ge9a592fdb7_0_66"/>
          <p:cNvCxnSpPr/>
          <p:nvPr/>
        </p:nvCxnSpPr>
        <p:spPr>
          <a:xfrm>
            <a:off x="7072325" y="3343275"/>
            <a:ext cx="3229200" cy="1257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ge9a592fdb7_0_66"/>
          <p:cNvSpPr/>
          <p:nvPr/>
        </p:nvSpPr>
        <p:spPr>
          <a:xfrm>
            <a:off x="10182000" y="3347475"/>
            <a:ext cx="528600" cy="461700"/>
          </a:xfrm>
          <a:prstGeom prst="roundRect">
            <a:avLst>
              <a:gd fmla="val 16667" name="adj"/>
            </a:avLst>
          </a:prstGeom>
          <a:solidFill>
            <a:srgbClr val="FEFEFE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3</a:t>
            </a:r>
            <a:endParaRPr sz="2000"/>
          </a:p>
        </p:txBody>
      </p:sp>
      <p:sp>
        <p:nvSpPr>
          <p:cNvPr id="201" name="Google Shape;201;ge9a592fdb7_0_66"/>
          <p:cNvSpPr txBox="1"/>
          <p:nvPr/>
        </p:nvSpPr>
        <p:spPr>
          <a:xfrm>
            <a:off x="6810250" y="3409300"/>
            <a:ext cx="47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c</a:t>
            </a:r>
            <a:endParaRPr sz="2000"/>
          </a:p>
        </p:txBody>
      </p:sp>
      <p:cxnSp>
        <p:nvCxnSpPr>
          <p:cNvPr id="202" name="Google Shape;202;ge9a592fdb7_0_66"/>
          <p:cNvCxnSpPr>
            <a:stCxn id="201" idx="3"/>
            <a:endCxn id="200" idx="1"/>
          </p:cNvCxnSpPr>
          <p:nvPr/>
        </p:nvCxnSpPr>
        <p:spPr>
          <a:xfrm flipH="1" rot="10800000">
            <a:off x="7286650" y="3578200"/>
            <a:ext cx="2895300" cy="77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ge9a592fdb7_0_66"/>
          <p:cNvCxnSpPr>
            <a:endCxn id="200" idx="2"/>
          </p:cNvCxnSpPr>
          <p:nvPr/>
        </p:nvCxnSpPr>
        <p:spPr>
          <a:xfrm flipH="1" rot="10800000">
            <a:off x="7086600" y="3809175"/>
            <a:ext cx="3359700" cy="90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e9a592fdb7_0_66"/>
          <p:cNvCxnSpPr>
            <a:stCxn id="200" idx="1"/>
          </p:cNvCxnSpPr>
          <p:nvPr/>
        </p:nvCxnSpPr>
        <p:spPr>
          <a:xfrm flipH="1">
            <a:off x="7058100" y="3578325"/>
            <a:ext cx="3123900" cy="11079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ge9a592fdb7_0_66"/>
          <p:cNvSpPr/>
          <p:nvPr/>
        </p:nvSpPr>
        <p:spPr>
          <a:xfrm>
            <a:off x="895350" y="3136800"/>
            <a:ext cx="680700" cy="24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64D7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ge9a592fdb7_0_2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1" name="Google Shape;211;ge9a592fdb7_0_2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e9a592fdb7_0_2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 of arguments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e9a592fdb7_0_2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Calling a function using,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Positional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Keyword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</a:t>
            </a:r>
            <a:r>
              <a:rPr lang="en-IN" sz="2000">
                <a:solidFill>
                  <a:schemeClr val="dk1"/>
                </a:solidFill>
              </a:rPr>
              <a:t>mbination of both positional and keyword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keywords and positional only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Variable positional arguments- *args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Variable keyword arguments - **kwargs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ge6fc73256b_0_1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19" name="Google Shape;219;ge6fc73256b_0_1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e6fc73256b_0_1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Default parameter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ge6fc73256b_0_1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Default values indicate that the function argument will take that value if no argument value is passed during function call.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default value is assigned by using assignment (=) operator.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ge8baa51768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27" name="Google Shape;227;ge8baa51768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e8baa51768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Function annotations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9" name="Google Shape;229;ge8baa51768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Annotations are only type hints. But it does not enforce type check!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def add(a: int, b: int) -&gt; int: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 return a + b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