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1" roundtripDataSignature="AMtx7mgQ5RJ231Nww5Nx5uZDSvxgQyZS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701147e3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701147e3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701147e3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701147e3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12929" y="758352"/>
            <a:ext cx="7758901" cy="5341291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19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542925" y="2349925"/>
            <a:ext cx="32433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RECURSIONS</a:t>
            </a:r>
            <a:endParaRPr sz="32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Definition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Conventions to create recursive function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Maximum depth of recursion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Examples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Overview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84" y="1634490"/>
            <a:ext cx="10296408" cy="4777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It is function which calls itself until the condition is being satisfied.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Used to avoid loops in some cases.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4"/>
          <p:cNvGrpSpPr/>
          <p:nvPr/>
        </p:nvGrpSpPr>
        <p:grpSpPr>
          <a:xfrm>
            <a:off x="0" y="0"/>
            <a:ext cx="1304363" cy="6858000"/>
            <a:chOff x="0" y="0"/>
            <a:chExt cx="1304363" cy="6858000"/>
          </a:xfrm>
        </p:grpSpPr>
        <p:sp>
          <p:nvSpPr>
            <p:cNvPr id="166" name="Google Shape;166;p4"/>
            <p:cNvSpPr/>
            <p:nvPr/>
          </p:nvSpPr>
          <p:spPr>
            <a:xfrm rot="5400000">
              <a:off x="437028" y="5990665"/>
              <a:ext cx="793377" cy="941294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0" y="0"/>
              <a:ext cx="793376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p4"/>
          <p:cNvSpPr txBox="1"/>
          <p:nvPr/>
        </p:nvSpPr>
        <p:spPr>
          <a:xfrm>
            <a:off x="1304364" y="520590"/>
            <a:ext cx="10142960" cy="581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Python</a:t>
            </a:r>
            <a:r>
              <a:rPr lang="en-IN" sz="2000">
                <a:solidFill>
                  <a:schemeClr val="dk1"/>
                </a:solidFill>
              </a:rPr>
              <a:t> recursion limit can be found out with a function from the sys module called getrecursionlimit():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&gt;&gt;&gt; from sys import getrecursionlimit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&gt;&gt;&gt; getrecursionlimit()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1000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We can change it with setrecursionlimit():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&gt;&gt;&gt; from sys import setrecursionlimit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&gt;&gt;&gt; setrecursionlimit(2000)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&gt;&gt;&gt; getrecursionlimit()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2000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701147e32_0_7"/>
          <p:cNvGrpSpPr/>
          <p:nvPr/>
        </p:nvGrpSpPr>
        <p:grpSpPr>
          <a:xfrm>
            <a:off x="0" y="0"/>
            <a:ext cx="1304363" cy="6858123"/>
            <a:chOff x="0" y="0"/>
            <a:chExt cx="1304363" cy="6858123"/>
          </a:xfrm>
        </p:grpSpPr>
        <p:sp>
          <p:nvSpPr>
            <p:cNvPr id="174" name="Google Shape;174;ge701147e32_0_7"/>
            <p:cNvSpPr/>
            <p:nvPr/>
          </p:nvSpPr>
          <p:spPr>
            <a:xfrm rot="5400000">
              <a:off x="436913" y="5990673"/>
              <a:ext cx="793500" cy="941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701147e32_0_7"/>
            <p:cNvSpPr/>
            <p:nvPr/>
          </p:nvSpPr>
          <p:spPr>
            <a:xfrm>
              <a:off x="0" y="0"/>
              <a:ext cx="793500" cy="6858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701147e32_0_7"/>
          <p:cNvSpPr txBox="1"/>
          <p:nvPr/>
        </p:nvSpPr>
        <p:spPr>
          <a:xfrm>
            <a:off x="1304375" y="1000124"/>
            <a:ext cx="10143000" cy="53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Recursive functions typically follow this pattern: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There are one or more base cases that are directly solvable without the need for further recursion.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Each recursive call moves the solution progressively closer to a base case.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e701147e32_0_29"/>
          <p:cNvSpPr/>
          <p:nvPr/>
        </p:nvSpPr>
        <p:spPr>
          <a:xfrm>
            <a:off x="4514850" y="657225"/>
            <a:ext cx="7429500" cy="6043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2" name="Google Shape;182;ge701147e32_0_29"/>
          <p:cNvSpPr/>
          <p:nvPr/>
        </p:nvSpPr>
        <p:spPr>
          <a:xfrm>
            <a:off x="4857750" y="1169000"/>
            <a:ext cx="3229200" cy="5374800"/>
          </a:xfrm>
          <a:prstGeom prst="rect">
            <a:avLst/>
          </a:prstGeom>
          <a:gradFill>
            <a:gsLst>
              <a:gs pos="0">
                <a:srgbClr val="F5CD8E"/>
              </a:gs>
              <a:gs pos="100000">
                <a:srgbClr val="E1971F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e701147e32_0_29"/>
          <p:cNvSpPr/>
          <p:nvPr/>
        </p:nvSpPr>
        <p:spPr>
          <a:xfrm>
            <a:off x="8924925" y="1118925"/>
            <a:ext cx="2229000" cy="45459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e701147e32_0_29"/>
          <p:cNvSpPr/>
          <p:nvPr/>
        </p:nvSpPr>
        <p:spPr>
          <a:xfrm>
            <a:off x="4972050" y="4657725"/>
            <a:ext cx="3029100" cy="8289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fact(3)</a:t>
            </a:r>
            <a:r>
              <a:rPr lang="en-IN" sz="2000"/>
              <a:t>       	</a:t>
            </a:r>
            <a:endParaRPr sz="20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        </a:t>
            </a:r>
            <a:endParaRPr sz="2000"/>
          </a:p>
        </p:txBody>
      </p:sp>
      <p:sp>
        <p:nvSpPr>
          <p:cNvPr id="185" name="Google Shape;185;ge701147e32_0_29"/>
          <p:cNvSpPr txBox="1"/>
          <p:nvPr/>
        </p:nvSpPr>
        <p:spPr>
          <a:xfrm>
            <a:off x="5893700" y="657225"/>
            <a:ext cx="11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STACK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86" name="Google Shape;186;ge701147e32_0_29"/>
          <p:cNvSpPr txBox="1"/>
          <p:nvPr/>
        </p:nvSpPr>
        <p:spPr>
          <a:xfrm>
            <a:off x="9446625" y="657225"/>
            <a:ext cx="11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HEAP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87" name="Google Shape;187;ge701147e32_0_29"/>
          <p:cNvSpPr txBox="1"/>
          <p:nvPr/>
        </p:nvSpPr>
        <p:spPr>
          <a:xfrm>
            <a:off x="7429650" y="109825"/>
            <a:ext cx="118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lt1"/>
                </a:solidFill>
              </a:rPr>
              <a:t>STA</a:t>
            </a:r>
            <a:r>
              <a:rPr b="1" lang="en-IN" sz="1800">
                <a:solidFill>
                  <a:schemeClr val="dk1"/>
                </a:solidFill>
              </a:rPr>
              <a:t>RAM</a:t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88" name="Google Shape;188;ge701147e32_0_29"/>
          <p:cNvSpPr txBox="1"/>
          <p:nvPr/>
        </p:nvSpPr>
        <p:spPr>
          <a:xfrm>
            <a:off x="871550" y="862500"/>
            <a:ext cx="33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def fact(n):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if n == 0: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return  1           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else: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return n * fact(n - 1) </a:t>
            </a:r>
            <a:endParaRPr sz="20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fact(3)  </a:t>
            </a:r>
            <a:endParaRPr/>
          </a:p>
        </p:txBody>
      </p:sp>
      <p:sp>
        <p:nvSpPr>
          <p:cNvPr id="189" name="Google Shape;189;ge701147e32_0_29"/>
          <p:cNvSpPr/>
          <p:nvPr/>
        </p:nvSpPr>
        <p:spPr>
          <a:xfrm>
            <a:off x="4957800" y="2266975"/>
            <a:ext cx="3029100" cy="8289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fact(1</a:t>
            </a:r>
            <a:r>
              <a:rPr lang="en-IN" sz="2000"/>
              <a:t>)                          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			</a:t>
            </a:r>
            <a:endParaRPr sz="2000"/>
          </a:p>
        </p:txBody>
      </p:sp>
      <p:sp>
        <p:nvSpPr>
          <p:cNvPr id="190" name="Google Shape;190;ge701147e32_0_29"/>
          <p:cNvSpPr/>
          <p:nvPr/>
        </p:nvSpPr>
        <p:spPr>
          <a:xfrm>
            <a:off x="4957800" y="3462350"/>
            <a:ext cx="3029100" cy="8289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fact</a:t>
            </a:r>
            <a:r>
              <a:rPr lang="en-IN" sz="2000"/>
              <a:t>(2)                         n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            </a:t>
            </a:r>
            <a:endParaRPr sz="2000"/>
          </a:p>
        </p:txBody>
      </p:sp>
      <p:sp>
        <p:nvSpPr>
          <p:cNvPr id="191" name="Google Shape;191;ge701147e32_0_29"/>
          <p:cNvSpPr/>
          <p:nvPr/>
        </p:nvSpPr>
        <p:spPr>
          <a:xfrm>
            <a:off x="10029725" y="4912525"/>
            <a:ext cx="847800" cy="461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3 * 2</a:t>
            </a:r>
            <a:endParaRPr b="1" sz="2000"/>
          </a:p>
        </p:txBody>
      </p:sp>
      <p:sp>
        <p:nvSpPr>
          <p:cNvPr id="192" name="Google Shape;192;ge701147e32_0_29"/>
          <p:cNvSpPr/>
          <p:nvPr/>
        </p:nvSpPr>
        <p:spPr>
          <a:xfrm>
            <a:off x="4957800" y="1278500"/>
            <a:ext cx="3029100" cy="8289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fact(0)                        n </a:t>
            </a:r>
            <a:endParaRPr sz="2000"/>
          </a:p>
        </p:txBody>
      </p:sp>
      <p:sp>
        <p:nvSpPr>
          <p:cNvPr id="193" name="Google Shape;193;ge701147e32_0_29"/>
          <p:cNvSpPr/>
          <p:nvPr/>
        </p:nvSpPr>
        <p:spPr>
          <a:xfrm>
            <a:off x="10196500" y="1278500"/>
            <a:ext cx="528600" cy="461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 1</a:t>
            </a:r>
            <a:endParaRPr b="1" sz="2000"/>
          </a:p>
        </p:txBody>
      </p:sp>
      <p:cxnSp>
        <p:nvCxnSpPr>
          <p:cNvPr id="194" name="Google Shape;194;ge701147e32_0_29"/>
          <p:cNvCxnSpPr>
            <a:stCxn id="192" idx="3"/>
            <a:endCxn id="193" idx="1"/>
          </p:cNvCxnSpPr>
          <p:nvPr/>
        </p:nvCxnSpPr>
        <p:spPr>
          <a:xfrm flipH="1" rot="10800000">
            <a:off x="7986900" y="1509350"/>
            <a:ext cx="2209500" cy="183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ge701147e32_0_29"/>
          <p:cNvCxnSpPr>
            <a:stCxn id="193" idx="1"/>
          </p:cNvCxnSpPr>
          <p:nvPr/>
        </p:nvCxnSpPr>
        <p:spPr>
          <a:xfrm flipH="1">
            <a:off x="7743700" y="1509350"/>
            <a:ext cx="2452800" cy="1333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6" name="Google Shape;196;ge701147e32_0_29"/>
          <p:cNvSpPr/>
          <p:nvPr/>
        </p:nvSpPr>
        <p:spPr>
          <a:xfrm>
            <a:off x="10029725" y="2784875"/>
            <a:ext cx="847800" cy="461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 1 * 1</a:t>
            </a:r>
            <a:endParaRPr b="1" sz="2000"/>
          </a:p>
        </p:txBody>
      </p:sp>
      <p:cxnSp>
        <p:nvCxnSpPr>
          <p:cNvPr id="197" name="Google Shape;197;ge701147e32_0_29"/>
          <p:cNvCxnSpPr>
            <a:stCxn id="189" idx="3"/>
          </p:cNvCxnSpPr>
          <p:nvPr/>
        </p:nvCxnSpPr>
        <p:spPr>
          <a:xfrm>
            <a:off x="7986900" y="2681425"/>
            <a:ext cx="2042700" cy="34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ge701147e32_0_29"/>
          <p:cNvCxnSpPr/>
          <p:nvPr/>
        </p:nvCxnSpPr>
        <p:spPr>
          <a:xfrm flipH="1">
            <a:off x="7743600" y="3028950"/>
            <a:ext cx="2314800" cy="10431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99" name="Google Shape;199;ge701147e32_0_29"/>
          <p:cNvSpPr/>
          <p:nvPr/>
        </p:nvSpPr>
        <p:spPr>
          <a:xfrm>
            <a:off x="10058400" y="4072025"/>
            <a:ext cx="847800" cy="4617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/>
              <a:t> 2 * 1</a:t>
            </a:r>
            <a:endParaRPr b="1" sz="2000"/>
          </a:p>
        </p:txBody>
      </p:sp>
      <p:cxnSp>
        <p:nvCxnSpPr>
          <p:cNvPr id="200" name="Google Shape;200;ge701147e32_0_29"/>
          <p:cNvCxnSpPr>
            <a:stCxn id="190" idx="3"/>
            <a:endCxn id="199" idx="1"/>
          </p:cNvCxnSpPr>
          <p:nvPr/>
        </p:nvCxnSpPr>
        <p:spPr>
          <a:xfrm>
            <a:off x="7986900" y="3876800"/>
            <a:ext cx="2071500" cy="426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" name="Google Shape;201;ge701147e32_0_29"/>
          <p:cNvCxnSpPr>
            <a:stCxn id="199" idx="1"/>
          </p:cNvCxnSpPr>
          <p:nvPr/>
        </p:nvCxnSpPr>
        <p:spPr>
          <a:xfrm flipH="1">
            <a:off x="7743900" y="4302875"/>
            <a:ext cx="2314500" cy="926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2" name="Google Shape;202;ge701147e32_0_29"/>
          <p:cNvSpPr/>
          <p:nvPr/>
        </p:nvSpPr>
        <p:spPr>
          <a:xfrm>
            <a:off x="4957800" y="5664825"/>
            <a:ext cx="3029100" cy="828900"/>
          </a:xfrm>
          <a:prstGeom prst="rect">
            <a:avLst/>
          </a:prstGeom>
          <a:gradFill>
            <a:gsLst>
              <a:gs pos="0">
                <a:srgbClr val="F2F2F2"/>
              </a:gs>
              <a:gs pos="100000">
                <a:srgbClr val="A6A6A6"/>
              </a:gs>
            </a:gsLst>
            <a:lin ang="5400012" scaled="0"/>
          </a:gra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/>
              <a:t>Main        	</a:t>
            </a:r>
            <a:endParaRPr sz="20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/>
              <a:t>    fact()              </a:t>
            </a:r>
            <a:endParaRPr sz="2000"/>
          </a:p>
        </p:txBody>
      </p:sp>
      <p:cxnSp>
        <p:nvCxnSpPr>
          <p:cNvPr id="203" name="Google Shape;203;ge701147e32_0_29"/>
          <p:cNvCxnSpPr>
            <a:stCxn id="184" idx="3"/>
            <a:endCxn id="191" idx="1"/>
          </p:cNvCxnSpPr>
          <p:nvPr/>
        </p:nvCxnSpPr>
        <p:spPr>
          <a:xfrm>
            <a:off x="8001150" y="5072175"/>
            <a:ext cx="2028600" cy="71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ge701147e32_0_29"/>
          <p:cNvCxnSpPr>
            <a:stCxn id="191" idx="1"/>
          </p:cNvCxnSpPr>
          <p:nvPr/>
        </p:nvCxnSpPr>
        <p:spPr>
          <a:xfrm flipH="1">
            <a:off x="7672325" y="5143375"/>
            <a:ext cx="2357400" cy="943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5" name="Google Shape;205;ge701147e32_0_29"/>
          <p:cNvSpPr/>
          <p:nvPr/>
        </p:nvSpPr>
        <p:spPr>
          <a:xfrm>
            <a:off x="285750" y="1028700"/>
            <a:ext cx="5286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e701147e32_0_29"/>
          <p:cNvSpPr/>
          <p:nvPr/>
        </p:nvSpPr>
        <p:spPr>
          <a:xfrm>
            <a:off x="285750" y="3785000"/>
            <a:ext cx="5286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e701147e32_0_29"/>
          <p:cNvSpPr/>
          <p:nvPr/>
        </p:nvSpPr>
        <p:spPr>
          <a:xfrm>
            <a:off x="814350" y="1509350"/>
            <a:ext cx="5286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e701147e32_0_29"/>
          <p:cNvSpPr/>
          <p:nvPr/>
        </p:nvSpPr>
        <p:spPr>
          <a:xfrm>
            <a:off x="814350" y="2406850"/>
            <a:ext cx="528600" cy="18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e701147e32_0_29"/>
          <p:cNvSpPr txBox="1"/>
          <p:nvPr/>
        </p:nvSpPr>
        <p:spPr>
          <a:xfrm>
            <a:off x="6224400" y="2538575"/>
            <a:ext cx="151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1</a:t>
            </a:r>
            <a:r>
              <a:rPr lang="en-IN" sz="2000">
                <a:solidFill>
                  <a:schemeClr val="dk1"/>
                </a:solidFill>
              </a:rPr>
              <a:t> * fact(1-1)</a:t>
            </a:r>
            <a:endParaRPr/>
          </a:p>
        </p:txBody>
      </p:sp>
      <p:sp>
        <p:nvSpPr>
          <p:cNvPr id="210" name="Google Shape;210;ge701147e32_0_29"/>
          <p:cNvSpPr txBox="1"/>
          <p:nvPr/>
        </p:nvSpPr>
        <p:spPr>
          <a:xfrm>
            <a:off x="6296000" y="3746963"/>
            <a:ext cx="151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2</a:t>
            </a:r>
            <a:r>
              <a:rPr lang="en-IN" sz="2000">
                <a:solidFill>
                  <a:schemeClr val="dk1"/>
                </a:solidFill>
              </a:rPr>
              <a:t> * fact(2-1)</a:t>
            </a:r>
            <a:endParaRPr/>
          </a:p>
        </p:txBody>
      </p:sp>
      <p:sp>
        <p:nvSpPr>
          <p:cNvPr id="211" name="Google Shape;211;ge701147e32_0_29"/>
          <p:cNvSpPr txBox="1"/>
          <p:nvPr/>
        </p:nvSpPr>
        <p:spPr>
          <a:xfrm>
            <a:off x="6296000" y="4993600"/>
            <a:ext cx="1519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3 * fact(3-1)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6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