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m49W/SDBHqHTlCty+JT7lHqG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e2925072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ge6e2925072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6e293b2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ge6e293b2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6e293b25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ge6e293b25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af6f788d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5" name="Google Shape;255;geaf6f788d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af48a7dd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ge8af48a7dd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af48a7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ge8af48a7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af48a7d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ge8af48a7d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af48a7d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ge8af48a7d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e2925072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ge6e2925072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6e2925072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ge6e2925072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2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e6e2925072_1_2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5" name="Google Shape;215;ge6e2925072_1_2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e6e2925072_1_2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Memory management in variables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ge6e2925072_1_25"/>
          <p:cNvSpPr/>
          <p:nvPr/>
        </p:nvSpPr>
        <p:spPr>
          <a:xfrm>
            <a:off x="1982400" y="1835525"/>
            <a:ext cx="8358300" cy="4272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6e2925072_1_25"/>
          <p:cNvSpPr/>
          <p:nvPr/>
        </p:nvSpPr>
        <p:spPr>
          <a:xfrm>
            <a:off x="6724050" y="2357450"/>
            <a:ext cx="2933400" cy="34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e6e2925072_1_25"/>
          <p:cNvSpPr/>
          <p:nvPr/>
        </p:nvSpPr>
        <p:spPr>
          <a:xfrm>
            <a:off x="2643800" y="2357450"/>
            <a:ext cx="2933400" cy="34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6e2925072_1_25"/>
          <p:cNvSpPr/>
          <p:nvPr/>
        </p:nvSpPr>
        <p:spPr>
          <a:xfrm>
            <a:off x="8224250" y="4098725"/>
            <a:ext cx="642900" cy="6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</a:rPr>
              <a:t> 10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1" name="Google Shape;221;ge6e2925072_1_25"/>
          <p:cNvSpPr/>
          <p:nvPr/>
        </p:nvSpPr>
        <p:spPr>
          <a:xfrm>
            <a:off x="7581350" y="2844700"/>
            <a:ext cx="642900" cy="6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</a:rPr>
              <a:t> 15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22" name="Google Shape;222;ge6e2925072_1_25"/>
          <p:cNvCxnSpPr>
            <a:endCxn id="220" idx="1"/>
          </p:cNvCxnSpPr>
          <p:nvPr/>
        </p:nvCxnSpPr>
        <p:spPr>
          <a:xfrm flipH="1" rot="10800000">
            <a:off x="5277350" y="4406825"/>
            <a:ext cx="2946900" cy="49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e6e2925072_1_25"/>
          <p:cNvCxnSpPr>
            <a:endCxn id="220" idx="2"/>
          </p:cNvCxnSpPr>
          <p:nvPr/>
        </p:nvCxnSpPr>
        <p:spPr>
          <a:xfrm flipH="1" rot="10800000">
            <a:off x="5277500" y="4714925"/>
            <a:ext cx="3268200" cy="72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ge6e2925072_1_25"/>
          <p:cNvSpPr txBox="1"/>
          <p:nvPr/>
        </p:nvSpPr>
        <p:spPr>
          <a:xfrm>
            <a:off x="2156525" y="1435325"/>
            <a:ext cx="771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							</a:t>
            </a:r>
            <a:r>
              <a:rPr b="1" lang="en-IN" sz="1500"/>
              <a:t>RAM</a:t>
            </a:r>
            <a:endParaRPr b="1" sz="1500"/>
          </a:p>
        </p:txBody>
      </p:sp>
      <p:sp>
        <p:nvSpPr>
          <p:cNvPr id="225" name="Google Shape;225;ge6e2925072_1_25"/>
          <p:cNvSpPr txBox="1"/>
          <p:nvPr/>
        </p:nvSpPr>
        <p:spPr>
          <a:xfrm>
            <a:off x="2973575" y="1896388"/>
            <a:ext cx="20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r>
              <a:rPr b="1" lang="en-IN"/>
              <a:t>STACK</a:t>
            </a:r>
            <a:endParaRPr b="1"/>
          </a:p>
        </p:txBody>
      </p:sp>
      <p:sp>
        <p:nvSpPr>
          <p:cNvPr id="226" name="Google Shape;226;ge6e2925072_1_25"/>
          <p:cNvSpPr txBox="1"/>
          <p:nvPr/>
        </p:nvSpPr>
        <p:spPr>
          <a:xfrm>
            <a:off x="7849200" y="1969000"/>
            <a:ext cx="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HEAP</a:t>
            </a:r>
            <a:endParaRPr b="1"/>
          </a:p>
        </p:txBody>
      </p:sp>
      <p:cxnSp>
        <p:nvCxnSpPr>
          <p:cNvPr id="227" name="Google Shape;227;ge6e2925072_1_25"/>
          <p:cNvCxnSpPr>
            <a:endCxn id="221" idx="1"/>
          </p:cNvCxnSpPr>
          <p:nvPr/>
        </p:nvCxnSpPr>
        <p:spPr>
          <a:xfrm flipH="1" rot="10800000">
            <a:off x="5143550" y="3152800"/>
            <a:ext cx="2437800" cy="170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ge6e2925072_1_25"/>
          <p:cNvSpPr/>
          <p:nvPr/>
        </p:nvSpPr>
        <p:spPr>
          <a:xfrm>
            <a:off x="2973575" y="4527350"/>
            <a:ext cx="2437800" cy="1178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6e2925072_1_25"/>
          <p:cNvSpPr txBox="1"/>
          <p:nvPr/>
        </p:nvSpPr>
        <p:spPr>
          <a:xfrm>
            <a:off x="3053950" y="4893500"/>
            <a:ext cx="89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main</a:t>
            </a:r>
            <a:endParaRPr sz="1700"/>
          </a:p>
        </p:txBody>
      </p:sp>
      <p:sp>
        <p:nvSpPr>
          <p:cNvPr id="230" name="Google Shape;230;ge6e2925072_1_25"/>
          <p:cNvSpPr txBox="1"/>
          <p:nvPr/>
        </p:nvSpPr>
        <p:spPr>
          <a:xfrm>
            <a:off x="4915550" y="4661300"/>
            <a:ext cx="3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</a:t>
            </a:r>
            <a:endParaRPr/>
          </a:p>
        </p:txBody>
      </p:sp>
      <p:sp>
        <p:nvSpPr>
          <p:cNvPr id="231" name="Google Shape;231;ge6e2925072_1_25"/>
          <p:cNvSpPr txBox="1"/>
          <p:nvPr/>
        </p:nvSpPr>
        <p:spPr>
          <a:xfrm>
            <a:off x="4915550" y="5212075"/>
            <a:ext cx="3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x</a:t>
            </a:r>
            <a:endParaRPr/>
          </a:p>
        </p:txBody>
      </p:sp>
      <p:sp>
        <p:nvSpPr>
          <p:cNvPr id="232" name="Google Shape;232;ge6e2925072_1_25"/>
          <p:cNvSpPr/>
          <p:nvPr/>
        </p:nvSpPr>
        <p:spPr>
          <a:xfrm>
            <a:off x="8438550" y="5156900"/>
            <a:ext cx="562500" cy="49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 </a:t>
            </a:r>
            <a:r>
              <a:rPr lang="en-IN" sz="1600">
                <a:solidFill>
                  <a:schemeClr val="lt1"/>
                </a:solidFill>
              </a:rPr>
              <a:t>20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33" name="Google Shape;233;ge6e2925072_1_25"/>
          <p:cNvCxnSpPr>
            <a:stCxn id="231" idx="3"/>
            <a:endCxn id="232" idx="1"/>
          </p:cNvCxnSpPr>
          <p:nvPr/>
        </p:nvCxnSpPr>
        <p:spPr>
          <a:xfrm flipH="1" rot="10800000">
            <a:off x="5277350" y="5404675"/>
            <a:ext cx="31611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e6e2925072_1_25"/>
          <p:cNvSpPr txBox="1"/>
          <p:nvPr/>
        </p:nvSpPr>
        <p:spPr>
          <a:xfrm>
            <a:off x="10444175" y="3771575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0000"/>
                </a:solidFill>
              </a:rPr>
              <a:t>Garbage collector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5" name="Google Shape;235;ge6e2925072_1_25"/>
          <p:cNvSpPr txBox="1"/>
          <p:nvPr/>
        </p:nvSpPr>
        <p:spPr>
          <a:xfrm>
            <a:off x="10340700" y="2952700"/>
            <a:ext cx="19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FF0000"/>
                </a:solidFill>
              </a:rPr>
              <a:t>Reference count = 0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36" name="Google Shape;236;ge6e2925072_1_25"/>
          <p:cNvCxnSpPr>
            <a:endCxn id="220" idx="3"/>
          </p:cNvCxnSpPr>
          <p:nvPr/>
        </p:nvCxnSpPr>
        <p:spPr>
          <a:xfrm flipH="1">
            <a:off x="8867150" y="3971525"/>
            <a:ext cx="1577100" cy="43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ge6e293b252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42" name="Google Shape;242;ge6e293b252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e6e293b252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print()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ge6e293b252_0_0"/>
          <p:cNvSpPr txBox="1"/>
          <p:nvPr/>
        </p:nvSpPr>
        <p:spPr>
          <a:xfrm>
            <a:off x="1223675" y="1339450"/>
            <a:ext cx="10296300" cy="5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S</a:t>
            </a:r>
            <a:r>
              <a:rPr lang="en-IN" sz="2000">
                <a:solidFill>
                  <a:schemeClr val="dk1"/>
                </a:solidFill>
              </a:rPr>
              <a:t>tandard function used to print the output to the console.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Syntax : print(value1, value2, …,)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Parameters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end </a:t>
            </a:r>
            <a:r>
              <a:rPr lang="en-IN" sz="2000">
                <a:solidFill>
                  <a:schemeClr val="dk1"/>
                </a:solidFill>
              </a:rPr>
              <a:t>: used to append(add at the end) any string at the end of the output of the print statement in python.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print(values,end=“string”)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IN" sz="2000">
                <a:solidFill>
                  <a:schemeClr val="dk1"/>
                </a:solidFill>
              </a:rPr>
              <a:t>Default value : “\n”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IN" sz="2000">
                <a:solidFill>
                  <a:schemeClr val="dk1"/>
                </a:solidFill>
              </a:rPr>
              <a:t>no need to explicitly specify the parameter end as '\n‘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sep </a:t>
            </a:r>
            <a:r>
              <a:rPr lang="en-IN" sz="2000">
                <a:solidFill>
                  <a:schemeClr val="dk1"/>
                </a:solidFill>
              </a:rPr>
              <a:t>: adds the specified string in between the values to be printed.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print(values,sep=“string”)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Eg : print(1,2,sep=“#”)    o/p : 1#2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ge6e293b252_0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50" name="Google Shape;250;ge6e293b252_0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6e293b252_0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input()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ge6e293b252_0_7"/>
          <p:cNvSpPr txBox="1"/>
          <p:nvPr/>
        </p:nvSpPr>
        <p:spPr>
          <a:xfrm>
            <a:off x="1223675" y="2099700"/>
            <a:ext cx="102963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Takes the user's input at the runtime.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input() function always reads the input as a string, even if it comprises of digits.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input() or input(“string”)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eaf6f788dc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58" name="Google Shape;258;geaf6f788dc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af6f788dc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eaf6f788dc_0_0"/>
          <p:cNvSpPr txBox="1"/>
          <p:nvPr/>
        </p:nvSpPr>
        <p:spPr>
          <a:xfrm>
            <a:off x="1223675" y="1285875"/>
            <a:ext cx="102963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Is python compiled or interpreter language?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Is python object oriented language?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How does memory allocation takes place in python?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 = “Ram”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b</a:t>
            </a:r>
            <a:r>
              <a:rPr lang="en-IN" sz="2000">
                <a:solidFill>
                  <a:schemeClr val="dk1"/>
                </a:solidFill>
              </a:rPr>
              <a:t> = 10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print(“My name is “, a)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print(“I am “, b, “years old”)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Write the output of </a:t>
            </a:r>
            <a:r>
              <a:rPr lang="en-IN" sz="2000">
                <a:solidFill>
                  <a:schemeClr val="dk1"/>
                </a:solidFill>
              </a:rPr>
              <a:t>the</a:t>
            </a:r>
            <a:r>
              <a:rPr lang="en-IN" sz="2000">
                <a:solidFill>
                  <a:schemeClr val="dk1"/>
                </a:solidFill>
              </a:rPr>
              <a:t> above code and also Write a code to get the output in single line and separated by  2 dollar symbols.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print(“True”.isidentifier())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*a = 10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print(*a)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af48a7dd_0_1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8af48a7dd_0_128"/>
          <p:cNvSpPr/>
          <p:nvPr/>
        </p:nvSpPr>
        <p:spPr>
          <a:xfrm rot="-267455">
            <a:off x="298463" y="1022503"/>
            <a:ext cx="7292363" cy="5084155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8af48a7dd_0_128"/>
          <p:cNvSpPr/>
          <p:nvPr/>
        </p:nvSpPr>
        <p:spPr>
          <a:xfrm rot="-2700000">
            <a:off x="3555386" y="-622000"/>
            <a:ext cx="9021713" cy="8038336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8af48a7dd_0_128"/>
          <p:cNvSpPr txBox="1"/>
          <p:nvPr>
            <p:ph type="title"/>
          </p:nvPr>
        </p:nvSpPr>
        <p:spPr>
          <a:xfrm>
            <a:off x="522375" y="2349925"/>
            <a:ext cx="30807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IDENTIFIERS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&amp;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KEYWORDS</a:t>
            </a:r>
            <a:endParaRPr sz="3200"/>
          </a:p>
        </p:txBody>
      </p:sp>
      <p:sp>
        <p:nvSpPr>
          <p:cNvPr id="152" name="Google Shape;152;ge8af48a7dd_0_128"/>
          <p:cNvSpPr txBox="1"/>
          <p:nvPr>
            <p:ph idx="1" type="body"/>
          </p:nvPr>
        </p:nvSpPr>
        <p:spPr>
          <a:xfrm>
            <a:off x="5638000" y="1553776"/>
            <a:ext cx="6554100" cy="4583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Identifiers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IN" sz="2000"/>
              <a:t>Definition - identifiers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IN" sz="2000"/>
              <a:t>Conventions to create an identifier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IN" sz="2000"/>
              <a:t>Rules to create an identifier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Keywords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IN" sz="2000"/>
              <a:t>Definition - keywords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IN" sz="2000"/>
              <a:t>List of keywords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IN" sz="2000"/>
              <a:t>check if a string is a keyword or not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>
            <p:ph type="title"/>
          </p:nvPr>
        </p:nvSpPr>
        <p:spPr>
          <a:xfrm>
            <a:off x="575975" y="2349925"/>
            <a:ext cx="29199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VARIABLES</a:t>
            </a:r>
            <a:endParaRPr b="1" sz="3200"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5638000" y="2349925"/>
            <a:ext cx="6554100" cy="3801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Definition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Syntax for variable creation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Memory allocation of variables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input() and print()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Naming convention for variables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e8af48a7dd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7" name="Google Shape;167;ge8af48a7dd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8af48a7dd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Identifiers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ge8af48a7dd_0_0"/>
          <p:cNvSpPr txBox="1"/>
          <p:nvPr/>
        </p:nvSpPr>
        <p:spPr>
          <a:xfrm>
            <a:off x="1223675" y="2277076"/>
            <a:ext cx="10296300" cy="4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User-defined names to represent a variable, function, class, module or any other object.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i.e., if you assign some name to a programmable entity in python, then it is nothing but technically called an identifier.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check whether a Python identifier is valid or not : “string”.isidientifier()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e8af48a7dd_0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5" name="Google Shape;175;ge8af48a7dd_0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e8af48a7dd_0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Rules to create identifiers</a:t>
              </a:r>
              <a:endParaRPr b="1" i="0" sz="2800" u="none" cap="none" strike="noStrike">
                <a:solidFill>
                  <a:schemeClr val="lt1"/>
                </a:solidFill>
              </a:endParaRPr>
            </a:p>
          </p:txBody>
        </p:sp>
      </p:grpSp>
      <p:sp>
        <p:nvSpPr>
          <p:cNvPr id="177" name="Google Shape;177;ge8af48a7dd_0_7"/>
          <p:cNvSpPr txBox="1"/>
          <p:nvPr/>
        </p:nvSpPr>
        <p:spPr>
          <a:xfrm>
            <a:off x="1263850" y="1607350"/>
            <a:ext cx="10296300" cy="5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Identifier names can start with alphabets or underscore(“_”).                                                                    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contain alpha-numerals but should not start with numbers.                             	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Special symbols [@,#,$,%,^,&amp;,*,whitespace] are not allowed except underscore(‘_’).                                                                                                                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Keywords cannot be used as variables.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Python doc says that you can have an identifier with unlimited length [max 79 characters]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PEP8( Python Enhancement Proposal) </a:t>
            </a:r>
            <a:r>
              <a:rPr lang="en-IN" sz="2000">
                <a:solidFill>
                  <a:schemeClr val="dk1"/>
                </a:solidFill>
              </a:rPr>
              <a:t>: Document that provides guidelines and best practices on how to write python code.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ge8af48a7dd_0_1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3" name="Google Shape;183;ge8af48a7dd_0_1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8af48a7dd_0_1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KEYWORDS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e8af48a7dd_0_14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Special words which are reserved and have special meaning.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 Python, keywords are case sensitive.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As of Python 3.10, there are 35 keywords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We cannot assign any value to the keywords.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get all the keywords :   1. help(“keywords”)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      			   2. import keyword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          			 keyword.kwlist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check whether a string is keyword or not : keyword.iskeyword(“string")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1" name="Google Shape;191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Python Variables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"/>
          <p:cNvSpPr txBox="1"/>
          <p:nvPr/>
        </p:nvSpPr>
        <p:spPr>
          <a:xfrm>
            <a:off x="1223675" y="2099700"/>
            <a:ext cx="102963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variable represents an entity whose values can change as and when required.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the name given to a memory location which holds the actual value.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variable can hold objects of different types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All Variables should be in Lower Case. If there are more than one word in the Variable,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then we separate with under scores. And this is PYTHON CONVENTION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ge6e2925072_2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9" name="Google Shape;199;ge6e2925072_2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e6e2925072_2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Rules to create a variable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ge6e2925072_2_7"/>
          <p:cNvSpPr txBox="1"/>
          <p:nvPr/>
        </p:nvSpPr>
        <p:spPr>
          <a:xfrm>
            <a:off x="1237050" y="1580550"/>
            <a:ext cx="10296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There are some rules we need to follow while giving a name for a Python variable.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/>
              <a:t>Rule-1</a:t>
            </a:r>
            <a:r>
              <a:rPr lang="en-IN" sz="2000"/>
              <a:t>: You should start variable name with an alphabet or underscore(_) character.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/>
              <a:t>Rule-2:</a:t>
            </a:r>
            <a:r>
              <a:rPr lang="en-IN" sz="2000"/>
              <a:t> A variable name can only contain A-Z,a-z,0-9 and underscore(_).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/>
              <a:t>Rule-3</a:t>
            </a:r>
            <a:r>
              <a:rPr lang="en-IN" sz="2000"/>
              <a:t>: You cannot start the variable name with a number.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/>
              <a:t>Rule-4:</a:t>
            </a:r>
            <a:r>
              <a:rPr lang="en-IN" sz="2000"/>
              <a:t> You cannot use special characters with the variable name such as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$,%,#,&amp;,@.-,^ etc.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/>
              <a:t>Rule-5:</a:t>
            </a:r>
            <a:r>
              <a:rPr lang="en-IN" sz="2000"/>
              <a:t> Variable names are case sensitive. For example abc and Abc are two different variables.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/>
              <a:t>Rule-6:</a:t>
            </a:r>
            <a:r>
              <a:rPr lang="en-IN" sz="2000"/>
              <a:t> Do not use </a:t>
            </a:r>
            <a:r>
              <a:rPr lang="en-IN" sz="2000"/>
              <a:t>reserved</a:t>
            </a:r>
            <a:r>
              <a:rPr lang="en-IN" sz="2000"/>
              <a:t> keyword as a variable name for example keywords like class, for, def, del, is, else, try, from, etc.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e6e2925072_1_1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7" name="Google Shape;207;ge6e2925072_1_1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6e2925072_1_1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Syntax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ge6e2925072_1_18"/>
          <p:cNvSpPr txBox="1"/>
          <p:nvPr/>
        </p:nvSpPr>
        <p:spPr>
          <a:xfrm>
            <a:off x="1223675" y="2099700"/>
            <a:ext cx="102963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variable_name = value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Eg: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 = 10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x = a		#  id(x) == id(a)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 = 15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x = 20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id() : returns the memory location of an object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