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0" roundtripDataSignature="AMtx7mjcsEAiv7lYCvDiY7sJ/59Pj4q0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0"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46" name="Google Shape;14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54" name="Google Shape;15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7c836ff3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62" name="Google Shape;162;gf7c836ff3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7c836ff30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170" name="Google Shape;170;gf7c836ff30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6"/>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p:txBody>
      </p:sp>
      <p:sp>
        <p:nvSpPr>
          <p:cNvPr id="19" name="Google Shape;19;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5"/>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5"/>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2" name="Google Shape;82;p15"/>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83" name="Google Shape;83;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6"/>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6"/>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200"/>
              <a:buFont typeface="Arial"/>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6"/>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90" name="Google Shape;90;p16"/>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1" name="Google Shape;91;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7"/>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7"/>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Arial"/>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8" name="Google Shape;98;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8"/>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5" name="Google Shape;105;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9"/>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9"/>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9"/>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2" name="Google Shape;112;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6" name="Google Shape;26;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9"/>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5" name="Google Shape;35;p9"/>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lnSpc>
                <a:spcPct val="100000"/>
              </a:lnSpc>
              <a:spcBef>
                <a:spcPts val="0"/>
              </a:spcBef>
              <a:spcAft>
                <a:spcPts val="0"/>
              </a:spcAft>
              <a:buClr>
                <a:srgbClr val="FEFEFE"/>
              </a:buClr>
              <a:buSzPts val="4800"/>
              <a:buFont typeface="Arial"/>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37" name="Google Shape;37;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0"/>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2" name="Google Shape;42;p1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0"/>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4" name="Google Shape;44;p10"/>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5" name="Google Shape;45;p1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11"/>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0" name="Google Shape;50;p1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0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2" name="Google Shape;52;p11"/>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3" name="Google Shape;53;p11"/>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4" name="Google Shape;54;p11"/>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5" name="Google Shape;55;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2"/>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0" name="Google Shape;60;p1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3"/>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13"/>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68" name="Google Shape;68;p13"/>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9" name="Google Shape;69;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4"/>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Aria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sp>
      <p:sp>
        <p:nvSpPr>
          <p:cNvPr id="75" name="Google Shape;75;p14"/>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76" name="Google Shape;76;p14"/>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4"/>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Arial"/>
              <a:buNone/>
              <a:defRPr b="1" i="0" sz="4000" u="none" cap="none" strike="noStrike">
                <a:solidFill>
                  <a:srgbClr val="FEFEFE"/>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5"/>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Arial"/>
                <a:ea typeface="Arial"/>
                <a:cs typeface="Arial"/>
                <a:sym typeface="Arial"/>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Arial"/>
                <a:ea typeface="Arial"/>
                <a:cs typeface="Arial"/>
                <a:sym typeface="Arial"/>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Arial"/>
                <a:ea typeface="Arial"/>
                <a:cs typeface="Arial"/>
                <a:sym typeface="Arial"/>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Arial"/>
                <a:ea typeface="Arial"/>
                <a:cs typeface="Arial"/>
                <a:sym typeface="Arial"/>
              </a:defRPr>
            </a:lvl9pPr>
          </a:lstStyle>
          <a:p/>
        </p:txBody>
      </p:sp>
      <p:sp>
        <p:nvSpPr>
          <p:cNvPr id="12" name="Google Shape;12;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3" name="Google Shape;13;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9pPr>
          </a:lstStyle>
          <a:p/>
        </p:txBody>
      </p:sp>
      <p:sp>
        <p:nvSpPr>
          <p:cNvPr id="14" name="Google Shape;14;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120" name="Google Shape;120;p1"/>
          <p:cNvGrpSpPr/>
          <p:nvPr/>
        </p:nvGrpSpPr>
        <p:grpSpPr>
          <a:xfrm>
            <a:off x="-323849" y="-32901"/>
            <a:ext cx="12515851" cy="6923798"/>
            <a:chOff x="-329674" y="-51881"/>
            <a:chExt cx="12515851" cy="6923798"/>
          </a:xfrm>
        </p:grpSpPr>
        <p:sp>
          <p:nvSpPr>
            <p:cNvPr id="121" name="Google Shape;121;p1"/>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1"/>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1"/>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1"/>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5" name="Google Shape;125;p1"/>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1"/>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1"/>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1"/>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1"/>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0" name="Google Shape;130;p1"/>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1"/>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1"/>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lt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1"/>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1"/>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1"/>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6" name="Google Shape;136;p1"/>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7" name="Google Shape;137;p1"/>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8" name="Google Shape;138;p1"/>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lt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1"/>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lt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0" name="Google Shape;140;p1"/>
          <p:cNvSpPr/>
          <p:nvPr/>
        </p:nvSpPr>
        <p:spPr>
          <a:xfrm rot="-668471">
            <a:off x="2173916" y="2448612"/>
            <a:ext cx="4418757" cy="4259609"/>
          </a:xfrm>
          <a:custGeom>
            <a:rect b="b" l="l" r="r" t="t"/>
            <a:pathLst>
              <a:path extrusionOk="0" h="4344781" w="450711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1"/>
          <p:cNvSpPr/>
          <p:nvPr/>
        </p:nvSpPr>
        <p:spPr>
          <a:xfrm>
            <a:off x="2354579" y="691977"/>
            <a:ext cx="7761923" cy="5343064"/>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2" name="Google Shape;142;p1"/>
          <p:cNvSpPr txBox="1"/>
          <p:nvPr>
            <p:ph type="ctrTitle"/>
          </p:nvPr>
        </p:nvSpPr>
        <p:spPr>
          <a:xfrm>
            <a:off x="2616277" y="2061838"/>
            <a:ext cx="6959446" cy="1662475"/>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4800"/>
              <a:buFont typeface="Arial"/>
              <a:buNone/>
            </a:pPr>
            <a:r>
              <a:rPr b="1" lang="en-IN" sz="4800">
                <a:solidFill>
                  <a:schemeClr val="dk1"/>
                </a:solidFill>
              </a:rPr>
              <a:t>ALPHA</a:t>
            </a:r>
            <a:endParaRPr b="1" sz="4800">
              <a:solidFill>
                <a:schemeClr val="dk1"/>
              </a:solidFill>
            </a:endParaRPr>
          </a:p>
        </p:txBody>
      </p:sp>
      <p:sp>
        <p:nvSpPr>
          <p:cNvPr id="143" name="Google Shape;143;p1"/>
          <p:cNvSpPr txBox="1"/>
          <p:nvPr>
            <p:ph idx="1" type="subTitle"/>
          </p:nvPr>
        </p:nvSpPr>
        <p:spPr>
          <a:xfrm>
            <a:off x="3388938" y="3783690"/>
            <a:ext cx="5414125" cy="1196717"/>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b="1" lang="en-IN" sz="2000"/>
              <a:t>PYTHON - SESSION 57</a:t>
            </a:r>
            <a:endParaRPr b="1" sz="2000"/>
          </a:p>
          <a:p>
            <a:pPr indent="0" lvl="0" marL="0" rtl="0" algn="l">
              <a:lnSpc>
                <a:spcPct val="100000"/>
              </a:lnSpc>
              <a:spcBef>
                <a:spcPts val="0"/>
              </a:spcBef>
              <a:spcAft>
                <a:spcPts val="0"/>
              </a:spcAft>
              <a:buSzPts val="2000"/>
              <a:buNone/>
            </a:pPr>
            <a:r>
              <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9" name="Google Shape;149;p2"/>
          <p:cNvSpPr/>
          <p:nvPr/>
        </p:nvSpPr>
        <p:spPr>
          <a:xfrm rot="-263873">
            <a:off x="296272" y="1026251"/>
            <a:ext cx="7298578" cy="5088488"/>
          </a:xfrm>
          <a:custGeom>
            <a:rect b="b" l="l" r="r" t="t"/>
            <a:pathLst>
              <a:path extrusionOk="0" h="5450297" w="7817532">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p2"/>
          <p:cNvSpPr/>
          <p:nvPr/>
        </p:nvSpPr>
        <p:spPr>
          <a:xfrm rot="-2700000">
            <a:off x="3554541" y="-619573"/>
            <a:ext cx="9016699" cy="8033868"/>
          </a:xfrm>
          <a:custGeom>
            <a:rect b="b" l="l" r="r" t="t"/>
            <a:pathLst>
              <a:path extrusionOk="0" h="8033868" w="9016699">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p2"/>
          <p:cNvSpPr txBox="1"/>
          <p:nvPr>
            <p:ph type="title"/>
          </p:nvPr>
        </p:nvSpPr>
        <p:spPr>
          <a:xfrm>
            <a:off x="807720" y="2349925"/>
            <a:ext cx="2441894" cy="2456442"/>
          </a:xfrm>
          <a:prstGeom prst="rect">
            <a:avLst/>
          </a:prstGeom>
          <a:noFill/>
          <a:ln>
            <a:noFill/>
          </a:ln>
          <a:effectLst>
            <a:outerShdw blurRad="50800">
              <a:srgbClr val="000000">
                <a:alpha val="60000"/>
              </a:srgbClr>
            </a:outerShdw>
          </a:effectLst>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IN" sz="3200"/>
              <a:t>OS MODULE</a:t>
            </a:r>
            <a:endParaRPr b="1"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grpSp>
        <p:nvGrpSpPr>
          <p:cNvPr id="156" name="Google Shape;156;p3"/>
          <p:cNvGrpSpPr/>
          <p:nvPr/>
        </p:nvGrpSpPr>
        <p:grpSpPr>
          <a:xfrm>
            <a:off x="0" y="0"/>
            <a:ext cx="12192000" cy="1835524"/>
            <a:chOff x="0" y="0"/>
            <a:chExt cx="12192000" cy="1835524"/>
          </a:xfrm>
        </p:grpSpPr>
        <p:sp>
          <p:nvSpPr>
            <p:cNvPr id="157" name="Google Shape;157;p3"/>
            <p:cNvSpPr/>
            <p:nvPr/>
          </p:nvSpPr>
          <p:spPr>
            <a:xfrm rot="10800000">
              <a:off x="94131" y="705971"/>
              <a:ext cx="1129553" cy="1129553"/>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3"/>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Methods related to directory</a:t>
              </a:r>
              <a:endParaRPr b="1" i="0" sz="3600" u="none" cap="none" strike="noStrike">
                <a:solidFill>
                  <a:schemeClr val="lt1"/>
                </a:solidFill>
                <a:latin typeface="Arial"/>
                <a:ea typeface="Arial"/>
                <a:cs typeface="Arial"/>
                <a:sym typeface="Arial"/>
              </a:endParaRPr>
            </a:p>
          </p:txBody>
        </p:sp>
      </p:grpSp>
      <p:sp>
        <p:nvSpPr>
          <p:cNvPr id="159" name="Google Shape;159;p3"/>
          <p:cNvSpPr txBox="1"/>
          <p:nvPr/>
        </p:nvSpPr>
        <p:spPr>
          <a:xfrm>
            <a:off x="1223684" y="1634490"/>
            <a:ext cx="10296408" cy="4777740"/>
          </a:xfrm>
          <a:prstGeom prst="rect">
            <a:avLst/>
          </a:prstGeom>
          <a:noFill/>
          <a:ln>
            <a:noFill/>
          </a:ln>
        </p:spPr>
        <p:txBody>
          <a:bodyPr anchorCtr="0" anchor="t" bIns="0" lIns="91425" spcFirstLastPara="1" rIns="91425" wrap="square" tIns="45700">
            <a:noAutofit/>
          </a:bodyPr>
          <a:lstStyle/>
          <a:p>
            <a:pPr indent="-368300" lvl="0" marL="457200" marR="0" rtl="0" algn="l">
              <a:lnSpc>
                <a:spcPct val="200000"/>
              </a:lnSpc>
              <a:spcBef>
                <a:spcPts val="0"/>
              </a:spcBef>
              <a:spcAft>
                <a:spcPts val="0"/>
              </a:spcAft>
              <a:buClr>
                <a:schemeClr val="dk1"/>
              </a:buClr>
              <a:buSzPts val="2200"/>
              <a:buFont typeface="Arial"/>
              <a:buAutoNum type="arabicPeriod"/>
            </a:pPr>
            <a:r>
              <a:rPr b="1" lang="en-IN" sz="2200">
                <a:solidFill>
                  <a:schemeClr val="dk1"/>
                </a:solidFill>
              </a:rPr>
              <a:t>getcwd() :</a:t>
            </a:r>
            <a:r>
              <a:rPr lang="en-IN" sz="2200">
                <a:solidFill>
                  <a:schemeClr val="dk1"/>
                </a:solidFill>
              </a:rPr>
              <a:t> get current working directory.</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mkdir(dir_name) :</a:t>
            </a:r>
            <a:r>
              <a:rPr lang="en-IN" sz="2200">
                <a:solidFill>
                  <a:schemeClr val="dk1"/>
                </a:solidFill>
              </a:rPr>
              <a:t> creating a new directory.</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chdir(dir_name) :</a:t>
            </a:r>
            <a:r>
              <a:rPr lang="en-IN" sz="2200">
                <a:solidFill>
                  <a:schemeClr val="dk1"/>
                </a:solidFill>
              </a:rPr>
              <a:t> changing the directory.</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rmdir(dir_name) :</a:t>
            </a:r>
            <a:r>
              <a:rPr lang="en-IN" sz="2200">
                <a:solidFill>
                  <a:schemeClr val="dk1"/>
                </a:solidFill>
              </a:rPr>
              <a:t> removing directory.</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listdir() : </a:t>
            </a:r>
            <a:r>
              <a:rPr lang="en-IN" sz="2200">
                <a:solidFill>
                  <a:schemeClr val="dk1"/>
                </a:solidFill>
              </a:rPr>
              <a:t>used to get the list of all files and directories in the specified directory. If we don’t specify any directory, then the list of files and directories in the current working directory will be returned.</a:t>
            </a:r>
            <a:endParaRPr sz="2200">
              <a:solidFill>
                <a:schemeClr val="dk1"/>
              </a:solidFill>
            </a:endParaRPr>
          </a:p>
          <a:p>
            <a:pPr indent="0" lvl="0" marL="0" marR="0" rtl="0" algn="l">
              <a:lnSpc>
                <a:spcPct val="200000"/>
              </a:lnSpc>
              <a:spcBef>
                <a:spcPts val="0"/>
              </a:spcBef>
              <a:spcAft>
                <a:spcPts val="0"/>
              </a:spcAft>
              <a:buNone/>
            </a:pPr>
            <a:r>
              <a:t/>
            </a:r>
            <a:endParaRPr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grpSp>
        <p:nvGrpSpPr>
          <p:cNvPr id="164" name="Google Shape;164;gf7c836ff30_0_0"/>
          <p:cNvGrpSpPr/>
          <p:nvPr/>
        </p:nvGrpSpPr>
        <p:grpSpPr>
          <a:xfrm>
            <a:off x="0" y="0"/>
            <a:ext cx="12192000" cy="1835524"/>
            <a:chOff x="0" y="0"/>
            <a:chExt cx="12192000" cy="1835524"/>
          </a:xfrm>
        </p:grpSpPr>
        <p:sp>
          <p:nvSpPr>
            <p:cNvPr id="165" name="Google Shape;165;gf7c836ff30_0_0"/>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6" name="Google Shape;166;gf7c836ff30_0_0"/>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Methods related to files</a:t>
              </a:r>
              <a:endParaRPr b="1" i="0" sz="3600" u="none" cap="none" strike="noStrike">
                <a:solidFill>
                  <a:schemeClr val="lt1"/>
                </a:solidFill>
                <a:latin typeface="Arial"/>
                <a:ea typeface="Arial"/>
                <a:cs typeface="Arial"/>
                <a:sym typeface="Arial"/>
              </a:endParaRPr>
            </a:p>
          </p:txBody>
        </p:sp>
      </p:grpSp>
      <p:sp>
        <p:nvSpPr>
          <p:cNvPr id="167" name="Google Shape;167;gf7c836ff30_0_0"/>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368300" lvl="0" marL="457200" marR="0" rtl="0" algn="l">
              <a:lnSpc>
                <a:spcPct val="200000"/>
              </a:lnSpc>
              <a:spcBef>
                <a:spcPts val="0"/>
              </a:spcBef>
              <a:spcAft>
                <a:spcPts val="0"/>
              </a:spcAft>
              <a:buClr>
                <a:schemeClr val="dk1"/>
              </a:buClr>
              <a:buSzPts val="2200"/>
              <a:buFont typeface="Arial"/>
              <a:buAutoNum type="arabicPeriod"/>
            </a:pPr>
            <a:r>
              <a:rPr b="1" lang="en-IN" sz="2200">
                <a:solidFill>
                  <a:schemeClr val="dk1"/>
                </a:solidFill>
              </a:rPr>
              <a:t>popen(file_name, mode) :</a:t>
            </a:r>
            <a:r>
              <a:rPr lang="en-IN" sz="2200">
                <a:solidFill>
                  <a:schemeClr val="dk1"/>
                </a:solidFill>
              </a:rPr>
              <a:t> similar to open(), provides a pipe/gateway and accesses the file directly</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rename(old_name, new_name) :</a:t>
            </a:r>
            <a:r>
              <a:rPr lang="en-IN" sz="2200">
                <a:solidFill>
                  <a:schemeClr val="dk1"/>
                </a:solidFill>
              </a:rPr>
              <a:t>  renames the file with new name.</a:t>
            </a:r>
            <a:endParaRPr sz="2200">
              <a:solidFill>
                <a:schemeClr val="dk1"/>
              </a:solidFill>
            </a:endParaRPr>
          </a:p>
          <a:p>
            <a:pPr indent="-368300" lvl="0" marL="457200" marR="0" rtl="0" algn="l">
              <a:lnSpc>
                <a:spcPct val="200000"/>
              </a:lnSpc>
              <a:spcBef>
                <a:spcPts val="0"/>
              </a:spcBef>
              <a:spcAft>
                <a:spcPts val="0"/>
              </a:spcAft>
              <a:buClr>
                <a:schemeClr val="dk1"/>
              </a:buClr>
              <a:buSzPts val="2200"/>
              <a:buAutoNum type="arabicPeriod"/>
            </a:pPr>
            <a:r>
              <a:rPr b="1" lang="en-IN" sz="2200">
                <a:solidFill>
                  <a:schemeClr val="dk1"/>
                </a:solidFill>
              </a:rPr>
              <a:t>remove()</a:t>
            </a:r>
            <a:r>
              <a:rPr lang="en-IN" sz="2200">
                <a:solidFill>
                  <a:schemeClr val="dk1"/>
                </a:solidFill>
              </a:rPr>
              <a:t> : used to remove or delete a file path. This method can not remove or delete a directory. If the specified path is a directory then OSError will be raised by the method.</a:t>
            </a:r>
            <a:endParaRPr sz="2200">
              <a:solidFill>
                <a:schemeClr val="dk1"/>
              </a:solidFill>
            </a:endParaRPr>
          </a:p>
          <a:p>
            <a:pPr indent="0" lvl="0" marL="0" marR="0" rtl="0" algn="l">
              <a:lnSpc>
                <a:spcPct val="200000"/>
              </a:lnSpc>
              <a:spcBef>
                <a:spcPts val="0"/>
              </a:spcBef>
              <a:spcAft>
                <a:spcPts val="0"/>
              </a:spcAft>
              <a:buNone/>
            </a:pPr>
            <a:r>
              <a:t/>
            </a:r>
            <a:endParaRPr sz="2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grpSp>
        <p:nvGrpSpPr>
          <p:cNvPr id="172" name="Google Shape;172;gf7c836ff30_0_7"/>
          <p:cNvGrpSpPr/>
          <p:nvPr/>
        </p:nvGrpSpPr>
        <p:grpSpPr>
          <a:xfrm>
            <a:off x="0" y="0"/>
            <a:ext cx="12192000" cy="1835524"/>
            <a:chOff x="0" y="0"/>
            <a:chExt cx="12192000" cy="1835524"/>
          </a:xfrm>
        </p:grpSpPr>
        <p:sp>
          <p:nvSpPr>
            <p:cNvPr id="173" name="Google Shape;173;gf7c836ff30_0_7"/>
            <p:cNvSpPr/>
            <p:nvPr/>
          </p:nvSpPr>
          <p:spPr>
            <a:xfrm rot="10800000">
              <a:off x="94184" y="706024"/>
              <a:ext cx="1129500" cy="1129500"/>
            </a:xfrm>
            <a:prstGeom prst="triangle">
              <a:avLst>
                <a:gd fmla="val 50000" name="adj"/>
              </a:avLst>
            </a:prstGeom>
            <a:solidFill>
              <a:schemeClr val="accent1"/>
            </a:solidFill>
            <a:ln cap="rnd" cmpd="sng" w="15875">
              <a:solidFill>
                <a:srgbClr val="C0FE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4" name="Google Shape;174;gf7c836ff30_0_7"/>
            <p:cNvSpPr/>
            <p:nvPr/>
          </p:nvSpPr>
          <p:spPr>
            <a:xfrm>
              <a:off x="0" y="0"/>
              <a:ext cx="12192000" cy="1143000"/>
            </a:xfrm>
            <a:prstGeom prst="rect">
              <a:avLst/>
            </a:prstGeom>
            <a:solidFill>
              <a:schemeClr val="accent1"/>
            </a:solidFill>
            <a:ln cap="rnd" cmpd="sng" w="158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3600"/>
                <a:buFont typeface="Arial"/>
                <a:buNone/>
              </a:pPr>
              <a:r>
                <a:rPr b="1" lang="en-IN" sz="3600">
                  <a:solidFill>
                    <a:schemeClr val="lt1"/>
                  </a:solidFill>
                </a:rPr>
                <a:t>Path related methods</a:t>
              </a:r>
              <a:endParaRPr b="1" i="0" sz="3600" u="none" cap="none" strike="noStrike">
                <a:solidFill>
                  <a:schemeClr val="lt1"/>
                </a:solidFill>
                <a:latin typeface="Arial"/>
                <a:ea typeface="Arial"/>
                <a:cs typeface="Arial"/>
                <a:sym typeface="Arial"/>
              </a:endParaRPr>
            </a:p>
          </p:txBody>
        </p:sp>
      </p:grpSp>
      <p:sp>
        <p:nvSpPr>
          <p:cNvPr id="175" name="Google Shape;175;gf7c836ff30_0_7"/>
          <p:cNvSpPr txBox="1"/>
          <p:nvPr/>
        </p:nvSpPr>
        <p:spPr>
          <a:xfrm>
            <a:off x="1223684" y="1634490"/>
            <a:ext cx="10296300" cy="4777800"/>
          </a:xfrm>
          <a:prstGeom prst="rect">
            <a:avLst/>
          </a:prstGeom>
          <a:noFill/>
          <a:ln>
            <a:noFill/>
          </a:ln>
        </p:spPr>
        <p:txBody>
          <a:bodyPr anchorCtr="0" anchor="t" bIns="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1" lang="en-IN" sz="2000">
                <a:solidFill>
                  <a:schemeClr val="dk1"/>
                </a:solidFill>
              </a:rPr>
              <a:t>os.path.exists():</a:t>
            </a:r>
            <a:endParaRPr b="1"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This method will check whether a file exists or not by passing the name of the file as a parameter.</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OS module has a sub-module named PATH by using which we can perform many more functions.</a:t>
            </a:r>
            <a:endParaRPr sz="2000">
              <a:solidFill>
                <a:schemeClr val="dk1"/>
              </a:solidFill>
            </a:endParaRPr>
          </a:p>
          <a:p>
            <a:pPr indent="0" lvl="0" marL="0" marR="0" rtl="0" algn="l">
              <a:lnSpc>
                <a:spcPct val="150000"/>
              </a:lnSpc>
              <a:spcBef>
                <a:spcPts val="0"/>
              </a:spcBef>
              <a:spcAft>
                <a:spcPts val="0"/>
              </a:spcAft>
              <a:buNone/>
            </a:pPr>
            <a:r>
              <a:t/>
            </a:r>
            <a:endParaRPr sz="2000">
              <a:solidFill>
                <a:schemeClr val="dk1"/>
              </a:solidFill>
            </a:endParaRPr>
          </a:p>
          <a:p>
            <a:pPr indent="0" lvl="0" marL="0" marR="0" rtl="0" algn="l">
              <a:lnSpc>
                <a:spcPct val="150000"/>
              </a:lnSpc>
              <a:spcBef>
                <a:spcPts val="0"/>
              </a:spcBef>
              <a:spcAft>
                <a:spcPts val="0"/>
              </a:spcAft>
              <a:buNone/>
            </a:pPr>
            <a:r>
              <a:rPr b="1" lang="en-IN" sz="2000">
                <a:solidFill>
                  <a:schemeClr val="dk1"/>
                </a:solidFill>
              </a:rPr>
              <a:t>os.path.getsize(): </a:t>
            </a:r>
            <a:endParaRPr b="1"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In this method, python will give us the size of the file in bytes.</a:t>
            </a:r>
            <a:endParaRPr sz="2000">
              <a:solidFill>
                <a:schemeClr val="dk1"/>
              </a:solidFill>
            </a:endParaRPr>
          </a:p>
          <a:p>
            <a:pPr indent="-355600" lvl="0" marL="457200" marR="0" rtl="0" algn="l">
              <a:lnSpc>
                <a:spcPct val="150000"/>
              </a:lnSpc>
              <a:spcBef>
                <a:spcPts val="0"/>
              </a:spcBef>
              <a:spcAft>
                <a:spcPts val="0"/>
              </a:spcAft>
              <a:buClr>
                <a:schemeClr val="dk1"/>
              </a:buClr>
              <a:buSzPts val="2000"/>
              <a:buChar char="➢"/>
            </a:pPr>
            <a:r>
              <a:rPr lang="en-IN" sz="2000">
                <a:solidFill>
                  <a:schemeClr val="dk1"/>
                </a:solidFill>
              </a:rPr>
              <a:t>To use this method we need to pass the name of the file as a parameter.</a:t>
            </a:r>
            <a:endParaRPr sz="2000">
              <a:solidFill>
                <a:schemeClr val="dk1"/>
              </a:solidFill>
            </a:endParaRPr>
          </a:p>
          <a:p>
            <a:pPr indent="0" lvl="0" marL="0" marR="0" rtl="0" algn="l">
              <a:lnSpc>
                <a:spcPct val="150000"/>
              </a:lnSpc>
              <a:spcBef>
                <a:spcPts val="0"/>
              </a:spcBef>
              <a:spcAft>
                <a:spcPts val="0"/>
              </a:spcAft>
              <a:buNone/>
            </a:pPr>
            <a:r>
              <a:t/>
            </a:r>
            <a:endParaRPr sz="20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50000"/>
              </a:lnSpc>
              <a:spcBef>
                <a:spcPts val="0"/>
              </a:spcBef>
              <a:spcAft>
                <a:spcPts val="0"/>
              </a:spcAft>
              <a:buClr>
                <a:srgbClr val="000000"/>
              </a:buClr>
              <a:buSzPts val="2000"/>
              <a:buFont typeface="Arial"/>
              <a:buNone/>
            </a:pPr>
            <a:r>
              <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2021-07-15T11:23:26Z</dcterms:created>
  <dc:creator>TYSS</dc:creator>
</cp:coreProperties>
</file>