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hKDkriAOqCLhF/EfnxURH7sLjL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d25619c6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e9d25619c6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d256175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d256175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9d256175e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0" name="Google Shape;190;ge9d256175e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9d256175e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8" name="Google Shape;218;ge9d256175e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30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300050" y="2349925"/>
            <a:ext cx="33006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DECORATORS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Definition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Why do we need decorators?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Types - inbuilt &amp; user defined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Steps to create user defined decorators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Working procedure of user defined decorators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Parameterized decorators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e9d25619c6_0_4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58" name="Google Shape;158;ge9d25619c6_0_4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9d25619c6_0_4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9d25619c6_0_4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</a:rPr>
              <a:t>F</a:t>
            </a:r>
            <a:r>
              <a:rPr b="1" lang="en-IN" sz="2200">
                <a:solidFill>
                  <a:schemeClr val="dk1"/>
                </a:solidFill>
              </a:rPr>
              <a:t>irst class objects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First Class objects are the one which is treated as any other object in Python like strings, lists dicts etc.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You can pass a function to another function, you can return a function from another function, just like any other functions.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Decorator is a function, which takes another function as an argument, adds some extra functionality, and returns another function without altering the source code of original function.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Decorators - 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decorator takes in a function, adds some functionality and returns it.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This is also called metaprogramming because a part of the program tries to modify another part of the program at compile time.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single decorator can decorate any number of functions.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74" name="Google Shape;174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Types: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Built in decorators : @classmethod, @staticmethod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User defined decorator : created by users.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d256175e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d256175e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d256175e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General structure of a decorator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d256175e_0_1"/>
          <p:cNvSpPr txBox="1"/>
          <p:nvPr/>
        </p:nvSpPr>
        <p:spPr>
          <a:xfrm>
            <a:off x="3514725" y="1835525"/>
            <a:ext cx="40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d</a:t>
            </a:r>
            <a:r>
              <a:rPr b="1" lang="en-IN" sz="2000"/>
              <a:t>ef outer(func):</a:t>
            </a:r>
            <a:endParaRPr b="1" sz="2000"/>
          </a:p>
        </p:txBody>
      </p:sp>
      <p:sp>
        <p:nvSpPr>
          <p:cNvPr id="185" name="Google Shape;185;ge9d256175e_0_1"/>
          <p:cNvSpPr txBox="1"/>
          <p:nvPr/>
        </p:nvSpPr>
        <p:spPr>
          <a:xfrm>
            <a:off x="4167200" y="2473700"/>
            <a:ext cx="40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def inner(*args, **kwargs):</a:t>
            </a:r>
            <a:endParaRPr b="1" sz="2000"/>
          </a:p>
        </p:txBody>
      </p:sp>
      <p:sp>
        <p:nvSpPr>
          <p:cNvPr id="186" name="Google Shape;186;ge9d256175e_0_1"/>
          <p:cNvSpPr txBox="1"/>
          <p:nvPr/>
        </p:nvSpPr>
        <p:spPr>
          <a:xfrm>
            <a:off x="3648100" y="3811950"/>
            <a:ext cx="40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r</a:t>
            </a:r>
            <a:r>
              <a:rPr b="1" lang="en-IN" sz="2000"/>
              <a:t>eturn inner</a:t>
            </a:r>
            <a:endParaRPr b="1" sz="2000"/>
          </a:p>
        </p:txBody>
      </p:sp>
      <p:sp>
        <p:nvSpPr>
          <p:cNvPr id="187" name="Google Shape;187;ge9d256175e_0_1"/>
          <p:cNvSpPr txBox="1"/>
          <p:nvPr/>
        </p:nvSpPr>
        <p:spPr>
          <a:xfrm>
            <a:off x="4948250" y="3142825"/>
            <a:ext cx="40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func</a:t>
            </a:r>
            <a:r>
              <a:rPr b="1" lang="en-IN" sz="2000"/>
              <a:t>(*args, **kwargs)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ge9d256175e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3" name="Google Shape;193;ge9d256175e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e9d256175e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Working procedure of a decorator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ge9d256175e_0_8"/>
          <p:cNvSpPr txBox="1"/>
          <p:nvPr/>
        </p:nvSpPr>
        <p:spPr>
          <a:xfrm>
            <a:off x="785825" y="1171575"/>
            <a:ext cx="3457500" cy="52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ef spam(func):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ef wrapper():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print(“in wrapper”)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func()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r</a:t>
            </a:r>
            <a:r>
              <a:rPr lang="en-IN" sz="2000">
                <a:solidFill>
                  <a:schemeClr val="dk1"/>
                </a:solidFill>
              </a:rPr>
              <a:t>eturn wrapper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@spam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ef add():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print(“in function”)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add()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6" name="Google Shape;196;ge9d256175e_0_8"/>
          <p:cNvSpPr txBox="1"/>
          <p:nvPr/>
        </p:nvSpPr>
        <p:spPr>
          <a:xfrm>
            <a:off x="2285900" y="4329125"/>
            <a:ext cx="36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</a:rPr>
              <a:t>a</a:t>
            </a:r>
            <a:r>
              <a:rPr lang="en-IN" sz="2000">
                <a:solidFill>
                  <a:srgbClr val="0000FF"/>
                </a:solidFill>
              </a:rPr>
              <a:t>dd  </a:t>
            </a:r>
            <a:r>
              <a:rPr lang="en-IN" sz="2000">
                <a:solidFill>
                  <a:srgbClr val="0000FF"/>
                </a:solidFill>
              </a:rPr>
              <a:t>=</a:t>
            </a:r>
            <a:r>
              <a:rPr lang="en-IN" sz="2000">
                <a:solidFill>
                  <a:srgbClr val="0000FF"/>
                </a:solidFill>
              </a:rPr>
              <a:t> spam(add)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197" name="Google Shape;197;ge9d256175e_0_8"/>
          <p:cNvSpPr/>
          <p:nvPr/>
        </p:nvSpPr>
        <p:spPr>
          <a:xfrm>
            <a:off x="2071675" y="4475375"/>
            <a:ext cx="442800" cy="2001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e9d256175e_0_8"/>
          <p:cNvSpPr/>
          <p:nvPr/>
        </p:nvSpPr>
        <p:spPr>
          <a:xfrm>
            <a:off x="7572300" y="1285875"/>
            <a:ext cx="3329100" cy="24003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 spam(func)</a:t>
            </a:r>
            <a:r>
              <a:rPr lang="en-IN"/>
              <a:t>	</a:t>
            </a:r>
            <a:endParaRPr/>
          </a:p>
        </p:txBody>
      </p:sp>
      <p:sp>
        <p:nvSpPr>
          <p:cNvPr id="199" name="Google Shape;199;ge9d256175e_0_8"/>
          <p:cNvSpPr/>
          <p:nvPr/>
        </p:nvSpPr>
        <p:spPr>
          <a:xfrm>
            <a:off x="8458200" y="1932375"/>
            <a:ext cx="2000100" cy="13572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w</a:t>
            </a:r>
            <a:r>
              <a:rPr lang="en-IN" sz="2000"/>
              <a:t>rapper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</a:t>
            </a:r>
            <a:endParaRPr sz="2000"/>
          </a:p>
        </p:txBody>
      </p:sp>
      <p:sp>
        <p:nvSpPr>
          <p:cNvPr id="200" name="Google Shape;200;ge9d256175e_0_8"/>
          <p:cNvSpPr/>
          <p:nvPr/>
        </p:nvSpPr>
        <p:spPr>
          <a:xfrm>
            <a:off x="7572300" y="4814875"/>
            <a:ext cx="3329100" cy="13572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add()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01" name="Google Shape;201;ge9d256175e_0_8"/>
          <p:cNvSpPr txBox="1"/>
          <p:nvPr/>
        </p:nvSpPr>
        <p:spPr>
          <a:xfrm>
            <a:off x="8572800" y="2807150"/>
            <a:ext cx="20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func() / add()</a:t>
            </a:r>
            <a:endParaRPr sz="2000"/>
          </a:p>
        </p:txBody>
      </p:sp>
      <p:sp>
        <p:nvSpPr>
          <p:cNvPr id="202" name="Google Shape;202;ge9d256175e_0_8"/>
          <p:cNvSpPr/>
          <p:nvPr/>
        </p:nvSpPr>
        <p:spPr>
          <a:xfrm>
            <a:off x="3583000" y="4329125"/>
            <a:ext cx="1771800" cy="49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6AA84F"/>
                </a:solidFill>
              </a:rPr>
              <a:t>wrapper</a:t>
            </a:r>
            <a:endParaRPr sz="2000">
              <a:solidFill>
                <a:srgbClr val="6AA84F"/>
              </a:solidFill>
            </a:endParaRPr>
          </a:p>
        </p:txBody>
      </p:sp>
      <p:sp>
        <p:nvSpPr>
          <p:cNvPr id="203" name="Google Shape;203;ge9d256175e_0_8"/>
          <p:cNvSpPr txBox="1"/>
          <p:nvPr/>
        </p:nvSpPr>
        <p:spPr>
          <a:xfrm>
            <a:off x="4979313" y="3057525"/>
            <a:ext cx="245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</a:t>
            </a:r>
            <a:r>
              <a:rPr b="1" lang="en-IN" sz="2000"/>
              <a:t>w</a:t>
            </a:r>
            <a:r>
              <a:rPr b="1" lang="en-IN" sz="2000"/>
              <a:t>rapper </a:t>
            </a:r>
            <a:r>
              <a:rPr lang="en-IN" sz="2000"/>
              <a:t>    </a:t>
            </a:r>
            <a:endParaRPr sz="2000"/>
          </a:p>
        </p:txBody>
      </p:sp>
      <p:sp>
        <p:nvSpPr>
          <p:cNvPr id="204" name="Google Shape;204;ge9d256175e_0_8"/>
          <p:cNvSpPr/>
          <p:nvPr/>
        </p:nvSpPr>
        <p:spPr>
          <a:xfrm>
            <a:off x="6457800" y="3203775"/>
            <a:ext cx="1028700" cy="2001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e9d256175e_0_8"/>
          <p:cNvSpPr txBox="1"/>
          <p:nvPr/>
        </p:nvSpPr>
        <p:spPr>
          <a:xfrm>
            <a:off x="7702875" y="1342925"/>
            <a:ext cx="2114700" cy="492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</a:rPr>
              <a:t>spam(add)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06" name="Google Shape;206;ge9d256175e_0_8"/>
          <p:cNvSpPr/>
          <p:nvPr/>
        </p:nvSpPr>
        <p:spPr>
          <a:xfrm>
            <a:off x="228600" y="1757375"/>
            <a:ext cx="557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9d256175e_0_8"/>
          <p:cNvSpPr/>
          <p:nvPr/>
        </p:nvSpPr>
        <p:spPr>
          <a:xfrm>
            <a:off x="685700" y="2195525"/>
            <a:ext cx="557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e9d256175e_0_8"/>
          <p:cNvSpPr/>
          <p:nvPr/>
        </p:nvSpPr>
        <p:spPr>
          <a:xfrm>
            <a:off x="685700" y="5393425"/>
            <a:ext cx="557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9d256175e_0_8"/>
          <p:cNvSpPr/>
          <p:nvPr/>
        </p:nvSpPr>
        <p:spPr>
          <a:xfrm>
            <a:off x="228600" y="4475375"/>
            <a:ext cx="557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e9d256175e_0_8"/>
          <p:cNvSpPr/>
          <p:nvPr/>
        </p:nvSpPr>
        <p:spPr>
          <a:xfrm>
            <a:off x="228600" y="6311475"/>
            <a:ext cx="557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e9d256175e_0_8"/>
          <p:cNvSpPr/>
          <p:nvPr/>
        </p:nvSpPr>
        <p:spPr>
          <a:xfrm>
            <a:off x="1171450" y="2607050"/>
            <a:ext cx="557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e9d256175e_0_8"/>
          <p:cNvSpPr txBox="1"/>
          <p:nvPr/>
        </p:nvSpPr>
        <p:spPr>
          <a:xfrm>
            <a:off x="8572800" y="5457825"/>
            <a:ext cx="188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In function</a:t>
            </a:r>
            <a:endParaRPr sz="2000"/>
          </a:p>
        </p:txBody>
      </p:sp>
      <p:sp>
        <p:nvSpPr>
          <p:cNvPr id="213" name="Google Shape;213;ge9d256175e_0_8"/>
          <p:cNvSpPr/>
          <p:nvPr/>
        </p:nvSpPr>
        <p:spPr>
          <a:xfrm>
            <a:off x="685700" y="3541213"/>
            <a:ext cx="557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e9d256175e_0_8"/>
          <p:cNvSpPr/>
          <p:nvPr/>
        </p:nvSpPr>
        <p:spPr>
          <a:xfrm>
            <a:off x="1171450" y="3074138"/>
            <a:ext cx="557100" cy="20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e9d256175e_0_8"/>
          <p:cNvSpPr txBox="1"/>
          <p:nvPr/>
        </p:nvSpPr>
        <p:spPr>
          <a:xfrm>
            <a:off x="8687400" y="2364675"/>
            <a:ext cx="188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i</a:t>
            </a:r>
            <a:r>
              <a:rPr lang="en-IN" sz="2000"/>
              <a:t>n wrapper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ge9d256175e_0_7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21" name="Google Shape;221;ge9d256175e_0_7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9d256175e_0_7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General structure of a parameterized decorator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ge9d256175e_0_79"/>
          <p:cNvSpPr txBox="1"/>
          <p:nvPr/>
        </p:nvSpPr>
        <p:spPr>
          <a:xfrm>
            <a:off x="3514725" y="1835525"/>
            <a:ext cx="40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def p_outer(parameter):</a:t>
            </a:r>
            <a:endParaRPr b="1" sz="2000"/>
          </a:p>
        </p:txBody>
      </p:sp>
      <p:sp>
        <p:nvSpPr>
          <p:cNvPr id="224" name="Google Shape;224;ge9d256175e_0_79"/>
          <p:cNvSpPr txBox="1"/>
          <p:nvPr/>
        </p:nvSpPr>
        <p:spPr>
          <a:xfrm>
            <a:off x="4167200" y="2473700"/>
            <a:ext cx="40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def outer(func):</a:t>
            </a:r>
            <a:endParaRPr b="1" sz="2000"/>
          </a:p>
        </p:txBody>
      </p:sp>
      <p:sp>
        <p:nvSpPr>
          <p:cNvPr id="225" name="Google Shape;225;ge9d256175e_0_79"/>
          <p:cNvSpPr txBox="1"/>
          <p:nvPr/>
        </p:nvSpPr>
        <p:spPr>
          <a:xfrm>
            <a:off x="4167200" y="4712075"/>
            <a:ext cx="40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     </a:t>
            </a:r>
            <a:r>
              <a:rPr b="1" lang="en-IN" sz="2000"/>
              <a:t>return wrapper</a:t>
            </a:r>
            <a:endParaRPr b="1" sz="2000"/>
          </a:p>
        </p:txBody>
      </p:sp>
      <p:sp>
        <p:nvSpPr>
          <p:cNvPr id="226" name="Google Shape;226;ge9d256175e_0_79"/>
          <p:cNvSpPr txBox="1"/>
          <p:nvPr/>
        </p:nvSpPr>
        <p:spPr>
          <a:xfrm>
            <a:off x="4948250" y="3142825"/>
            <a:ext cx="40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d</a:t>
            </a:r>
            <a:r>
              <a:rPr b="1" lang="en-IN" sz="2000"/>
              <a:t>ef wrapper</a:t>
            </a:r>
            <a:r>
              <a:rPr b="1" lang="en-IN" sz="2000"/>
              <a:t>(*args, **kwargs):</a:t>
            </a:r>
            <a:endParaRPr b="1" sz="2000"/>
          </a:p>
        </p:txBody>
      </p:sp>
      <p:sp>
        <p:nvSpPr>
          <p:cNvPr id="227" name="Google Shape;227;ge9d256175e_0_79"/>
          <p:cNvSpPr txBox="1"/>
          <p:nvPr/>
        </p:nvSpPr>
        <p:spPr>
          <a:xfrm>
            <a:off x="5629275" y="3927450"/>
            <a:ext cx="40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func</a:t>
            </a:r>
            <a:r>
              <a:rPr b="1" lang="en-IN" sz="2000"/>
              <a:t>(*args, **kwargs)</a:t>
            </a:r>
            <a:endParaRPr b="1" sz="2000"/>
          </a:p>
        </p:txBody>
      </p:sp>
      <p:sp>
        <p:nvSpPr>
          <p:cNvPr id="228" name="Google Shape;228;ge9d256175e_0_79"/>
          <p:cNvSpPr txBox="1"/>
          <p:nvPr/>
        </p:nvSpPr>
        <p:spPr>
          <a:xfrm>
            <a:off x="3619525" y="5496700"/>
            <a:ext cx="40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   </a:t>
            </a:r>
            <a:r>
              <a:rPr b="1" lang="en-IN" sz="2000"/>
              <a:t>return outer</a:t>
            </a:r>
            <a:endParaRPr b="1" sz="20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