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T1ld7sX/Tvn3BpzazEFlAnko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FB2FF4-5CF4-46BA-8DB7-1884BB33B575}">
  <a:tblStyle styleId="{78FB2FF4-5CF4-46BA-8DB7-1884BB33B5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9d6ffcffa_1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" name="Google Shape;225;ge9d6ffcffa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9d6ffcffa_1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4" name="Google Shape;234;ge9d6ffcffa_1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9d6ffcffa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8" name="Google Shape;258;ge9d6ffcffa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d6ffcffa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d6ffcffa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d6ffcff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d6ffcff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d6ffcffa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8" name="Google Shape;188;ge9d6ffcffa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9d6ffcffa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ge9d6ffcffa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9d6ffcffa_1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Google Shape;216;ge9d6ffcffa_1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34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9d6ffcffa_1_99"/>
          <p:cNvSpPr txBox="1"/>
          <p:nvPr/>
        </p:nvSpPr>
        <p:spPr>
          <a:xfrm>
            <a:off x="3357550" y="1271600"/>
            <a:ext cx="5857800" cy="5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class Employee: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	</a:t>
            </a:r>
            <a:r>
              <a:rPr lang="en-IN" sz="2200">
                <a:solidFill>
                  <a:schemeClr val="dk1"/>
                </a:solidFill>
              </a:rPr>
              <a:t>f</a:t>
            </a:r>
            <a:r>
              <a:rPr lang="en-IN" sz="2200">
                <a:solidFill>
                  <a:schemeClr val="dk1"/>
                </a:solidFill>
              </a:rPr>
              <a:t>name = “</a:t>
            </a:r>
            <a:r>
              <a:rPr lang="en-IN" sz="2200">
                <a:solidFill>
                  <a:schemeClr val="dk1"/>
                </a:solidFill>
              </a:rPr>
              <a:t>Steve</a:t>
            </a:r>
            <a:r>
              <a:rPr lang="en-IN" sz="2200">
                <a:solidFill>
                  <a:schemeClr val="dk1"/>
                </a:solidFill>
              </a:rPr>
              <a:t>”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	lname = “</a:t>
            </a:r>
            <a:r>
              <a:rPr lang="en-IN" sz="2200">
                <a:solidFill>
                  <a:schemeClr val="dk1"/>
                </a:solidFill>
              </a:rPr>
              <a:t>Jobs</a:t>
            </a:r>
            <a:r>
              <a:rPr lang="en-IN" sz="2200">
                <a:solidFill>
                  <a:schemeClr val="dk1"/>
                </a:solidFill>
              </a:rPr>
              <a:t>”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	def __init__(self, fname, lname):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		self.fname = fname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		self.lname = lname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emp1 = Employee(“Tata”, “Birla”)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emp2 = Employee(“Mukesh”, “Ambani”)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8" name="Google Shape;228;ge9d6ffcffa_1_99"/>
          <p:cNvSpPr txBox="1"/>
          <p:nvPr/>
        </p:nvSpPr>
        <p:spPr>
          <a:xfrm>
            <a:off x="1304375" y="314325"/>
            <a:ext cx="23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Example: </a:t>
            </a:r>
            <a:endParaRPr b="1" sz="2000"/>
          </a:p>
        </p:txBody>
      </p:sp>
      <p:grpSp>
        <p:nvGrpSpPr>
          <p:cNvPr id="229" name="Google Shape;229;ge9d6ffcffa_1_99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30" name="Google Shape;230;ge9d6ffcffa_1_99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e9d6ffcffa_1_99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ge9d6ffcffa_1_107"/>
          <p:cNvGraphicFramePr/>
          <p:nvPr/>
        </p:nvGraphicFramePr>
        <p:xfrm>
          <a:off x="4177900" y="3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{78FB2FF4-5CF4-46BA-8DB7-1884BB33B575}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fname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Steve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lname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Jobs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__init__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0x39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37" name="Google Shape;237;ge9d6ffcffa_1_107"/>
          <p:cNvGraphicFramePr/>
          <p:nvPr/>
        </p:nvGraphicFramePr>
        <p:xfrm>
          <a:off x="6659175" y="38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{78FB2FF4-5CF4-46BA-8DB7-1884BB33B575}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key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value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fname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l</a:t>
                      </a:r>
                      <a:r>
                        <a:rPr lang="en-IN" sz="2200"/>
                        <a:t>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238" name="Google Shape;238;ge9d6ffcffa_1_107"/>
          <p:cNvGraphicFramePr/>
          <p:nvPr/>
        </p:nvGraphicFramePr>
        <p:xfrm>
          <a:off x="1596625" y="38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{78FB2FF4-5CF4-46BA-8DB7-1884BB33B575}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key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value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fname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         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lname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239" name="Google Shape;239;ge9d6ffcffa_1_107"/>
          <p:cNvSpPr txBox="1"/>
          <p:nvPr/>
        </p:nvSpPr>
        <p:spPr>
          <a:xfrm>
            <a:off x="2793225" y="1096713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0x10</a:t>
            </a:r>
            <a:endParaRPr sz="2000"/>
          </a:p>
        </p:txBody>
      </p:sp>
      <p:sp>
        <p:nvSpPr>
          <p:cNvPr id="240" name="Google Shape;240;ge9d6ffcffa_1_107"/>
          <p:cNvSpPr txBox="1"/>
          <p:nvPr/>
        </p:nvSpPr>
        <p:spPr>
          <a:xfrm>
            <a:off x="2793225" y="166208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 0x11</a:t>
            </a:r>
            <a:endParaRPr sz="2000"/>
          </a:p>
        </p:txBody>
      </p:sp>
      <p:sp>
        <p:nvSpPr>
          <p:cNvPr id="241" name="Google Shape;241;ge9d6ffcffa_1_107"/>
          <p:cNvSpPr txBox="1"/>
          <p:nvPr/>
        </p:nvSpPr>
        <p:spPr>
          <a:xfrm>
            <a:off x="8739200" y="4544750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0x10</a:t>
            </a:r>
            <a:endParaRPr sz="2000"/>
          </a:p>
        </p:txBody>
      </p:sp>
      <p:sp>
        <p:nvSpPr>
          <p:cNvPr id="242" name="Google Shape;242;ge9d6ffcffa_1_107"/>
          <p:cNvSpPr txBox="1"/>
          <p:nvPr/>
        </p:nvSpPr>
        <p:spPr>
          <a:xfrm>
            <a:off x="8739200" y="517203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0x11</a:t>
            </a:r>
            <a:endParaRPr sz="2000"/>
          </a:p>
        </p:txBody>
      </p:sp>
      <p:sp>
        <p:nvSpPr>
          <p:cNvPr id="243" name="Google Shape;243;ge9d6ffcffa_1_107"/>
          <p:cNvSpPr txBox="1"/>
          <p:nvPr/>
        </p:nvSpPr>
        <p:spPr>
          <a:xfrm>
            <a:off x="3989825" y="511013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0x11</a:t>
            </a:r>
            <a:endParaRPr sz="2000"/>
          </a:p>
        </p:txBody>
      </p:sp>
      <p:sp>
        <p:nvSpPr>
          <p:cNvPr id="244" name="Google Shape;244;ge9d6ffcffa_1_107"/>
          <p:cNvSpPr/>
          <p:nvPr/>
        </p:nvSpPr>
        <p:spPr>
          <a:xfrm>
            <a:off x="885825" y="1385900"/>
            <a:ext cx="2128850" cy="3457575"/>
          </a:xfrm>
          <a:custGeom>
            <a:rect b="b" l="l" r="r" t="t"/>
            <a:pathLst>
              <a:path extrusionOk="0" h="138303" w="85154">
                <a:moveTo>
                  <a:pt x="85154" y="0"/>
                </a:moveTo>
                <a:lnTo>
                  <a:pt x="0" y="0"/>
                </a:lnTo>
                <a:lnTo>
                  <a:pt x="0" y="137731"/>
                </a:lnTo>
                <a:lnTo>
                  <a:pt x="29718" y="13830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Google Shape;245;ge9d6ffcffa_1_107"/>
          <p:cNvSpPr/>
          <p:nvPr/>
        </p:nvSpPr>
        <p:spPr>
          <a:xfrm>
            <a:off x="542925" y="1971675"/>
            <a:ext cx="2514600" cy="3486150"/>
          </a:xfrm>
          <a:custGeom>
            <a:rect b="b" l="l" r="r" t="t"/>
            <a:pathLst>
              <a:path extrusionOk="0" h="139446" w="100584">
                <a:moveTo>
                  <a:pt x="42863" y="139446"/>
                </a:moveTo>
                <a:lnTo>
                  <a:pt x="0" y="139446"/>
                </a:lnTo>
                <a:lnTo>
                  <a:pt x="0" y="0"/>
                </a:lnTo>
                <a:lnTo>
                  <a:pt x="100584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Google Shape;246;ge9d6ffcffa_1_107"/>
          <p:cNvSpPr/>
          <p:nvPr/>
        </p:nvSpPr>
        <p:spPr>
          <a:xfrm>
            <a:off x="8029575" y="1328750"/>
            <a:ext cx="3057525" cy="3386125"/>
          </a:xfrm>
          <a:custGeom>
            <a:rect b="b" l="l" r="r" t="t"/>
            <a:pathLst>
              <a:path extrusionOk="0" h="135445" w="122301">
                <a:moveTo>
                  <a:pt x="0" y="0"/>
                </a:moveTo>
                <a:lnTo>
                  <a:pt x="122301" y="0"/>
                </a:lnTo>
                <a:lnTo>
                  <a:pt x="122301" y="66865"/>
                </a:lnTo>
                <a:lnTo>
                  <a:pt x="122301" y="135445"/>
                </a:lnTo>
                <a:lnTo>
                  <a:pt x="96012" y="135445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Google Shape;247;ge9d6ffcffa_1_107"/>
          <p:cNvSpPr/>
          <p:nvPr/>
        </p:nvSpPr>
        <p:spPr>
          <a:xfrm>
            <a:off x="8015300" y="1971675"/>
            <a:ext cx="3443275" cy="3414725"/>
          </a:xfrm>
          <a:custGeom>
            <a:rect b="b" l="l" r="r" t="t"/>
            <a:pathLst>
              <a:path extrusionOk="0" h="136589" w="137731">
                <a:moveTo>
                  <a:pt x="0" y="0"/>
                </a:moveTo>
                <a:lnTo>
                  <a:pt x="83439" y="0"/>
                </a:lnTo>
                <a:lnTo>
                  <a:pt x="137731" y="572"/>
                </a:lnTo>
                <a:lnTo>
                  <a:pt x="137731" y="136589"/>
                </a:lnTo>
                <a:lnTo>
                  <a:pt x="97155" y="136589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8" name="Google Shape;248;ge9d6ffcffa_1_107"/>
          <p:cNvSpPr txBox="1"/>
          <p:nvPr/>
        </p:nvSpPr>
        <p:spPr>
          <a:xfrm>
            <a:off x="3989825" y="4544750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0x10</a:t>
            </a:r>
            <a:endParaRPr sz="2000"/>
          </a:p>
        </p:txBody>
      </p:sp>
      <p:sp>
        <p:nvSpPr>
          <p:cNvPr id="249" name="Google Shape;249;ge9d6ffcffa_1_107"/>
          <p:cNvSpPr txBox="1"/>
          <p:nvPr/>
        </p:nvSpPr>
        <p:spPr>
          <a:xfrm>
            <a:off x="5543575" y="0"/>
            <a:ext cx="16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Employee</a:t>
            </a:r>
            <a:endParaRPr b="1" sz="2000"/>
          </a:p>
        </p:txBody>
      </p:sp>
      <p:sp>
        <p:nvSpPr>
          <p:cNvPr id="250" name="Google Shape;250;ge9d6ffcffa_1_107"/>
          <p:cNvSpPr txBox="1"/>
          <p:nvPr/>
        </p:nvSpPr>
        <p:spPr>
          <a:xfrm>
            <a:off x="7769975" y="3341200"/>
            <a:ext cx="16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      emp2</a:t>
            </a:r>
            <a:endParaRPr b="1" sz="2000"/>
          </a:p>
        </p:txBody>
      </p:sp>
      <p:sp>
        <p:nvSpPr>
          <p:cNvPr id="251" name="Google Shape;251;ge9d6ffcffa_1_107"/>
          <p:cNvSpPr txBox="1"/>
          <p:nvPr/>
        </p:nvSpPr>
        <p:spPr>
          <a:xfrm>
            <a:off x="2707425" y="3341200"/>
            <a:ext cx="16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     emp1</a:t>
            </a:r>
            <a:endParaRPr b="1" sz="2000"/>
          </a:p>
        </p:txBody>
      </p:sp>
      <p:sp>
        <p:nvSpPr>
          <p:cNvPr id="252" name="Google Shape;252;ge9d6ffcffa_1_107"/>
          <p:cNvSpPr txBox="1"/>
          <p:nvPr/>
        </p:nvSpPr>
        <p:spPr>
          <a:xfrm>
            <a:off x="3989825" y="4544763"/>
            <a:ext cx="1171500" cy="492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Tata</a:t>
            </a:r>
            <a:endParaRPr sz="2000"/>
          </a:p>
        </p:txBody>
      </p:sp>
      <p:sp>
        <p:nvSpPr>
          <p:cNvPr id="253" name="Google Shape;253;ge9d6ffcffa_1_107"/>
          <p:cNvSpPr txBox="1"/>
          <p:nvPr/>
        </p:nvSpPr>
        <p:spPr>
          <a:xfrm>
            <a:off x="3989825" y="5172038"/>
            <a:ext cx="1171500" cy="492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Birla</a:t>
            </a:r>
            <a:endParaRPr sz="2000"/>
          </a:p>
        </p:txBody>
      </p:sp>
      <p:sp>
        <p:nvSpPr>
          <p:cNvPr id="254" name="Google Shape;254;ge9d6ffcffa_1_107"/>
          <p:cNvSpPr txBox="1"/>
          <p:nvPr/>
        </p:nvSpPr>
        <p:spPr>
          <a:xfrm>
            <a:off x="8874950" y="4544738"/>
            <a:ext cx="1171500" cy="492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Mukesh</a:t>
            </a:r>
            <a:endParaRPr sz="2000"/>
          </a:p>
        </p:txBody>
      </p:sp>
      <p:sp>
        <p:nvSpPr>
          <p:cNvPr id="255" name="Google Shape;255;ge9d6ffcffa_1_107"/>
          <p:cNvSpPr txBox="1"/>
          <p:nvPr/>
        </p:nvSpPr>
        <p:spPr>
          <a:xfrm>
            <a:off x="8874950" y="5172038"/>
            <a:ext cx="1171500" cy="4926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Ambani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ge9d6ffcffa_1_21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61" name="Google Shape;261;ge9d6ffcffa_1_21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e9d6ffcffa_1_21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ge9d6ffcffa_1_21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NOTE: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In case of classes, when you look up for an attribute, Python tries to look for that attribute in the instance.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If the attribute exists in the instance, then it will return the value of the instance attribute.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If the attribute does not exist in the instance, it will lookup for the attribute at class level.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If the attribute exists in the class level, it will return the value of the class attribute.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If the attribute does not exist in instance and at class level,then </a:t>
            </a:r>
            <a:r>
              <a:rPr b="1" lang="en-IN" sz="2000">
                <a:solidFill>
                  <a:schemeClr val="dk1"/>
                </a:solidFill>
              </a:rPr>
              <a:t>AttributeError </a:t>
            </a:r>
            <a:r>
              <a:rPr lang="en-IN" sz="2000">
                <a:solidFill>
                  <a:schemeClr val="dk1"/>
                </a:solidFill>
              </a:rPr>
              <a:t>is raised.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CLASS &amp; OBJECTS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443550" y="1897700"/>
            <a:ext cx="6748500" cy="42399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Syntax to create a class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Syntax to create an object 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Methods v/s functions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self parameter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__dict__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Package architecture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memory allocation for a class and its object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CLASS - 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Class is like an object constructor, or a "blueprint" for creating objects.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contains states and behaviours.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Behaviour - action performed on the class(functions).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State - properties of the class(variables).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d6ffcffa_1_3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d6ffcffa_1_3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d6ffcffa_1_3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Instances or Objects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9d6ffcffa_1_3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Represents the physical entity of class.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We can create any number of objects using a class.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Each and every object are independent to each other. i.e., changes done in one object will not affect the other objects.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d6ffcffa_1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9d6ffcffa_1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d6ffcffa_1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Syntax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d6ffcffa_1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Creating a class: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	</a:t>
            </a:r>
            <a:r>
              <a:rPr lang="en-IN" sz="2000">
                <a:solidFill>
                  <a:schemeClr val="dk1"/>
                </a:solidFill>
              </a:rPr>
              <a:t>c</a:t>
            </a:r>
            <a:r>
              <a:rPr lang="en-IN" sz="2000">
                <a:solidFill>
                  <a:schemeClr val="dk1"/>
                </a:solidFill>
              </a:rPr>
              <a:t>lass ClassName: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		</a:t>
            </a:r>
            <a:r>
              <a:rPr lang="en-IN" sz="2000">
                <a:solidFill>
                  <a:schemeClr val="dk1"/>
                </a:solidFill>
              </a:rPr>
              <a:t>p</a:t>
            </a:r>
            <a:r>
              <a:rPr lang="en-IN" sz="2000">
                <a:solidFill>
                  <a:schemeClr val="dk1"/>
                </a:solidFill>
              </a:rPr>
              <a:t>ass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Creating an instance: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		</a:t>
            </a:r>
            <a:r>
              <a:rPr lang="en-IN" sz="2000">
                <a:solidFill>
                  <a:schemeClr val="dk1"/>
                </a:solidFill>
              </a:rPr>
              <a:t>o</a:t>
            </a:r>
            <a:r>
              <a:rPr lang="en-IN" sz="2000">
                <a:solidFill>
                  <a:schemeClr val="dk1"/>
                </a:solidFill>
              </a:rPr>
              <a:t>bj = </a:t>
            </a:r>
            <a:r>
              <a:rPr lang="en-IN" sz="2000">
                <a:solidFill>
                  <a:schemeClr val="dk1"/>
                </a:solidFill>
              </a:rPr>
              <a:t>ClassName</a:t>
            </a:r>
            <a:r>
              <a:rPr lang="en-IN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/>
        </p:nvSpPr>
        <p:spPr>
          <a:xfrm>
            <a:off x="3357550" y="1271600"/>
            <a:ext cx="4414800" cy="5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c</a:t>
            </a:r>
            <a:r>
              <a:rPr lang="en-IN" sz="2200">
                <a:solidFill>
                  <a:schemeClr val="dk1"/>
                </a:solidFill>
              </a:rPr>
              <a:t>lass Employee: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	</a:t>
            </a:r>
            <a:r>
              <a:rPr lang="en-IN" sz="2200">
                <a:solidFill>
                  <a:schemeClr val="dk1"/>
                </a:solidFill>
              </a:rPr>
              <a:t>f</a:t>
            </a:r>
            <a:r>
              <a:rPr lang="en-IN" sz="2200">
                <a:solidFill>
                  <a:schemeClr val="dk1"/>
                </a:solidFill>
              </a:rPr>
              <a:t>name = “steve”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	lname = “jobs”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e</a:t>
            </a:r>
            <a:r>
              <a:rPr lang="en-IN" sz="2200">
                <a:solidFill>
                  <a:schemeClr val="dk1"/>
                </a:solidFill>
              </a:rPr>
              <a:t>mp1 = Employee()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e</a:t>
            </a:r>
            <a:r>
              <a:rPr lang="en-IN" sz="2200">
                <a:solidFill>
                  <a:schemeClr val="dk1"/>
                </a:solidFill>
              </a:rPr>
              <a:t>mp2 = Employee()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1304375" y="314325"/>
            <a:ext cx="23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Example: </a:t>
            </a:r>
            <a:endParaRPr b="1" sz="2000"/>
          </a:p>
        </p:txBody>
      </p:sp>
      <p:grpSp>
        <p:nvGrpSpPr>
          <p:cNvPr id="183" name="Google Shape;183;p4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84" name="Google Shape;184;p4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ge9d6ffcffa_1_14"/>
          <p:cNvGraphicFramePr/>
          <p:nvPr/>
        </p:nvGraphicFramePr>
        <p:xfrm>
          <a:off x="4177900" y="38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{78FB2FF4-5CF4-46BA-8DB7-1884BB33B575}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fname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steve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lname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jobs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1" name="Google Shape;191;ge9d6ffcffa_1_14"/>
          <p:cNvGraphicFramePr/>
          <p:nvPr/>
        </p:nvGraphicFramePr>
        <p:xfrm>
          <a:off x="6659175" y="38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{78FB2FF4-5CF4-46BA-8DB7-1884BB33B575}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key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value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fname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lname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192" name="Google Shape;192;ge9d6ffcffa_1_14"/>
          <p:cNvGraphicFramePr/>
          <p:nvPr/>
        </p:nvGraphicFramePr>
        <p:xfrm>
          <a:off x="1596625" y="38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{78FB2FF4-5CF4-46BA-8DB7-1884BB33B575}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key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/>
                        <a:t>value</a:t>
                      </a:r>
                      <a:endParaRPr b="1" sz="24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fname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         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/>
                        <a:t>lname</a:t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DECDB"/>
                        </a:gs>
                        <a:gs pos="100000">
                          <a:srgbClr val="F0A96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93" name="Google Shape;193;ge9d6ffcffa_1_14"/>
          <p:cNvSpPr txBox="1"/>
          <p:nvPr/>
        </p:nvSpPr>
        <p:spPr>
          <a:xfrm>
            <a:off x="2793225" y="1096713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0x10</a:t>
            </a:r>
            <a:endParaRPr sz="2000"/>
          </a:p>
        </p:txBody>
      </p:sp>
      <p:sp>
        <p:nvSpPr>
          <p:cNvPr id="194" name="Google Shape;194;ge9d6ffcffa_1_14"/>
          <p:cNvSpPr txBox="1"/>
          <p:nvPr/>
        </p:nvSpPr>
        <p:spPr>
          <a:xfrm>
            <a:off x="2793225" y="166208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 0x11</a:t>
            </a:r>
            <a:endParaRPr sz="2000"/>
          </a:p>
        </p:txBody>
      </p:sp>
      <p:sp>
        <p:nvSpPr>
          <p:cNvPr id="195" name="Google Shape;195;ge9d6ffcffa_1_14"/>
          <p:cNvSpPr txBox="1"/>
          <p:nvPr/>
        </p:nvSpPr>
        <p:spPr>
          <a:xfrm>
            <a:off x="8739200" y="4544750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0x10</a:t>
            </a:r>
            <a:endParaRPr sz="2000"/>
          </a:p>
        </p:txBody>
      </p:sp>
      <p:sp>
        <p:nvSpPr>
          <p:cNvPr id="196" name="Google Shape;196;ge9d6ffcffa_1_14"/>
          <p:cNvSpPr txBox="1"/>
          <p:nvPr/>
        </p:nvSpPr>
        <p:spPr>
          <a:xfrm>
            <a:off x="8739200" y="517203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0x11</a:t>
            </a:r>
            <a:endParaRPr sz="2000"/>
          </a:p>
        </p:txBody>
      </p:sp>
      <p:sp>
        <p:nvSpPr>
          <p:cNvPr id="197" name="Google Shape;197;ge9d6ffcffa_1_14"/>
          <p:cNvSpPr txBox="1"/>
          <p:nvPr/>
        </p:nvSpPr>
        <p:spPr>
          <a:xfrm>
            <a:off x="3989825" y="5110138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0x11</a:t>
            </a:r>
            <a:endParaRPr sz="2000"/>
          </a:p>
        </p:txBody>
      </p:sp>
      <p:sp>
        <p:nvSpPr>
          <p:cNvPr id="198" name="Google Shape;198;ge9d6ffcffa_1_14"/>
          <p:cNvSpPr/>
          <p:nvPr/>
        </p:nvSpPr>
        <p:spPr>
          <a:xfrm>
            <a:off x="885825" y="1385900"/>
            <a:ext cx="2128850" cy="3457575"/>
          </a:xfrm>
          <a:custGeom>
            <a:rect b="b" l="l" r="r" t="t"/>
            <a:pathLst>
              <a:path extrusionOk="0" h="138303" w="85154">
                <a:moveTo>
                  <a:pt x="85154" y="0"/>
                </a:moveTo>
                <a:lnTo>
                  <a:pt x="0" y="0"/>
                </a:lnTo>
                <a:lnTo>
                  <a:pt x="0" y="137731"/>
                </a:lnTo>
                <a:lnTo>
                  <a:pt x="29718" y="138303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Google Shape;199;ge9d6ffcffa_1_14"/>
          <p:cNvSpPr/>
          <p:nvPr/>
        </p:nvSpPr>
        <p:spPr>
          <a:xfrm>
            <a:off x="542925" y="1971675"/>
            <a:ext cx="2514600" cy="3486150"/>
          </a:xfrm>
          <a:custGeom>
            <a:rect b="b" l="l" r="r" t="t"/>
            <a:pathLst>
              <a:path extrusionOk="0" h="139446" w="100584">
                <a:moveTo>
                  <a:pt x="42863" y="139446"/>
                </a:moveTo>
                <a:lnTo>
                  <a:pt x="0" y="139446"/>
                </a:lnTo>
                <a:lnTo>
                  <a:pt x="0" y="0"/>
                </a:lnTo>
                <a:lnTo>
                  <a:pt x="100584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Google Shape;200;ge9d6ffcffa_1_14"/>
          <p:cNvSpPr/>
          <p:nvPr/>
        </p:nvSpPr>
        <p:spPr>
          <a:xfrm>
            <a:off x="8029575" y="1328750"/>
            <a:ext cx="3057525" cy="3386125"/>
          </a:xfrm>
          <a:custGeom>
            <a:rect b="b" l="l" r="r" t="t"/>
            <a:pathLst>
              <a:path extrusionOk="0" h="135445" w="122301">
                <a:moveTo>
                  <a:pt x="0" y="0"/>
                </a:moveTo>
                <a:lnTo>
                  <a:pt x="122301" y="0"/>
                </a:lnTo>
                <a:lnTo>
                  <a:pt x="122301" y="66865"/>
                </a:lnTo>
                <a:lnTo>
                  <a:pt x="122301" y="135445"/>
                </a:lnTo>
                <a:lnTo>
                  <a:pt x="96012" y="135445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Google Shape;201;ge9d6ffcffa_1_14"/>
          <p:cNvSpPr/>
          <p:nvPr/>
        </p:nvSpPr>
        <p:spPr>
          <a:xfrm>
            <a:off x="8015300" y="1971675"/>
            <a:ext cx="3443275" cy="3414725"/>
          </a:xfrm>
          <a:custGeom>
            <a:rect b="b" l="l" r="r" t="t"/>
            <a:pathLst>
              <a:path extrusionOk="0" h="136589" w="137731">
                <a:moveTo>
                  <a:pt x="0" y="0"/>
                </a:moveTo>
                <a:lnTo>
                  <a:pt x="83439" y="0"/>
                </a:lnTo>
                <a:lnTo>
                  <a:pt x="137731" y="572"/>
                </a:lnTo>
                <a:lnTo>
                  <a:pt x="137731" y="136589"/>
                </a:lnTo>
                <a:lnTo>
                  <a:pt x="97155" y="136589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Google Shape;202;ge9d6ffcffa_1_14"/>
          <p:cNvSpPr txBox="1"/>
          <p:nvPr/>
        </p:nvSpPr>
        <p:spPr>
          <a:xfrm>
            <a:off x="3989825" y="4544750"/>
            <a:ext cx="14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0x10</a:t>
            </a:r>
            <a:endParaRPr sz="2000"/>
          </a:p>
        </p:txBody>
      </p:sp>
      <p:sp>
        <p:nvSpPr>
          <p:cNvPr id="203" name="Google Shape;203;ge9d6ffcffa_1_14"/>
          <p:cNvSpPr txBox="1"/>
          <p:nvPr/>
        </p:nvSpPr>
        <p:spPr>
          <a:xfrm>
            <a:off x="5543575" y="0"/>
            <a:ext cx="16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Employee</a:t>
            </a:r>
            <a:endParaRPr b="1" sz="2000"/>
          </a:p>
        </p:txBody>
      </p:sp>
      <p:sp>
        <p:nvSpPr>
          <p:cNvPr id="204" name="Google Shape;204;ge9d6ffcffa_1_14"/>
          <p:cNvSpPr txBox="1"/>
          <p:nvPr/>
        </p:nvSpPr>
        <p:spPr>
          <a:xfrm>
            <a:off x="7769975" y="3341200"/>
            <a:ext cx="16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      emp2</a:t>
            </a:r>
            <a:endParaRPr b="1" sz="2000"/>
          </a:p>
        </p:txBody>
      </p:sp>
      <p:sp>
        <p:nvSpPr>
          <p:cNvPr id="205" name="Google Shape;205;ge9d6ffcffa_1_14"/>
          <p:cNvSpPr txBox="1"/>
          <p:nvPr/>
        </p:nvSpPr>
        <p:spPr>
          <a:xfrm>
            <a:off x="2707425" y="3341200"/>
            <a:ext cx="161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     emp1</a:t>
            </a:r>
            <a:endParaRPr b="1" sz="2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ge9d6ffcffa_1_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1" name="Google Shape;211;ge9d6ffcffa_1_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9d6ffcffa_1_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methods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ge9d6ffcffa_1_7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The functions which are written inside a class are called methods.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They are called class attributes and should have the first parameter as “self” </a:t>
            </a:r>
            <a:r>
              <a:rPr b="1" lang="en-IN" sz="2000">
                <a:solidFill>
                  <a:schemeClr val="dk1"/>
                </a:solidFill>
              </a:rPr>
              <a:t>(python naming convention).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Self </a:t>
            </a:r>
            <a:r>
              <a:rPr lang="en-IN" sz="2000">
                <a:solidFill>
                  <a:schemeClr val="dk1"/>
                </a:solidFill>
              </a:rPr>
              <a:t>- holds the address of the instance which is invoking the method.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d6ffcffa_1_91"/>
          <p:cNvSpPr txBox="1"/>
          <p:nvPr/>
        </p:nvSpPr>
        <p:spPr>
          <a:xfrm>
            <a:off x="3357550" y="1271600"/>
            <a:ext cx="5857800" cy="5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class Employee: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	</a:t>
            </a:r>
            <a:r>
              <a:rPr lang="en-IN" sz="2200">
                <a:solidFill>
                  <a:schemeClr val="dk1"/>
                </a:solidFill>
              </a:rPr>
              <a:t>d</a:t>
            </a:r>
            <a:r>
              <a:rPr lang="en-IN" sz="2200">
                <a:solidFill>
                  <a:schemeClr val="dk1"/>
                </a:solidFill>
              </a:rPr>
              <a:t>ef __init__(self, fname, lname):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		self.fname = fname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		self.lname = lname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emp1 = Employee(“Steve”, “Jobs”)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200">
                <a:solidFill>
                  <a:schemeClr val="dk1"/>
                </a:solidFill>
              </a:rPr>
              <a:t>emp2 = Employee(“Tata”, “Birla”)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19" name="Google Shape;219;ge9d6ffcffa_1_91"/>
          <p:cNvSpPr txBox="1"/>
          <p:nvPr/>
        </p:nvSpPr>
        <p:spPr>
          <a:xfrm>
            <a:off x="1304375" y="314325"/>
            <a:ext cx="231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Example: </a:t>
            </a:r>
            <a:endParaRPr b="1" sz="2000"/>
          </a:p>
        </p:txBody>
      </p:sp>
      <p:grpSp>
        <p:nvGrpSpPr>
          <p:cNvPr id="220" name="Google Shape;220;ge9d6ffcffa_1_91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21" name="Google Shape;221;ge9d6ffcffa_1_91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9d6ffcffa_1_91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