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c4yTUs5y4gOgIidhlAXZYfrHp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BE3E1D-EB02-41EF-A7E2-B33092A9A5F6}">
  <a:tblStyle styleId="{14BE3E1D-EB02-41EF-A7E2-B33092A9A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9f6d33c29_0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9f6d33c29_0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9f6d33c29_0_2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2" name="Google Shape;172;ge9f6d33c29_0_2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9f6d33c29_0_4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9" name="Google Shape;209;ge9f6d33c29_0_4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9f6d33c2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5" name="Google Shape;235;ge9f6d33c2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9f6d33c29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3" name="Google Shape;243;ge9f6d33c29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35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807720" y="2349925"/>
            <a:ext cx="2441894" cy="24564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STATIC &amp; CLASS METHODS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IN" sz="2100"/>
              <a:t>Alternate constructor method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IN" sz="2100"/>
              <a:t>Class decorators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IN" sz="2100"/>
              <a:t>@staticmethod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@classmethod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class method receives the class as an implicit first argument, just like an instance method receives the instance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 class method is a method that is bound to the class and not the object of the class.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They have the access to the state of the class as it takes a class parameter that points to the class and not the object instance.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9f6d33c29_0_173"/>
          <p:cNvSpPr txBox="1"/>
          <p:nvPr/>
        </p:nvSpPr>
        <p:spPr>
          <a:xfrm>
            <a:off x="3357550" y="314325"/>
            <a:ext cx="5857800" cy="6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class ChiefMinister: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    current_CM = "Yediyurappa"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    def display(self):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        print(self.current_CM)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    def replacement(self, votes):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        if votes &gt; 50: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            self.current_CM = "Bommai"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bjp = </a:t>
            </a:r>
            <a:r>
              <a:rPr lang="en-IN" sz="2200">
                <a:solidFill>
                  <a:schemeClr val="dk1"/>
                </a:solidFill>
              </a:rPr>
              <a:t>ChiefMinister</a:t>
            </a:r>
            <a:r>
              <a:rPr lang="en-IN" sz="2200">
                <a:solidFill>
                  <a:schemeClr val="dk1"/>
                </a:solidFill>
              </a:rPr>
              <a:t>()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com_people = </a:t>
            </a:r>
            <a:r>
              <a:rPr lang="en-IN" sz="2200">
                <a:solidFill>
                  <a:schemeClr val="dk1"/>
                </a:solidFill>
              </a:rPr>
              <a:t>ChiefMinister</a:t>
            </a:r>
            <a:r>
              <a:rPr lang="en-IN" sz="2200">
                <a:solidFill>
                  <a:schemeClr val="dk1"/>
                </a:solidFill>
              </a:rPr>
              <a:t>()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opposition = ChiefMinister()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66" name="Google Shape;166;ge9f6d33c29_0_173"/>
          <p:cNvSpPr txBox="1"/>
          <p:nvPr/>
        </p:nvSpPr>
        <p:spPr>
          <a:xfrm>
            <a:off x="1304375" y="314325"/>
            <a:ext cx="231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Example: </a:t>
            </a:r>
            <a:endParaRPr b="1" sz="2000"/>
          </a:p>
        </p:txBody>
      </p:sp>
      <p:grpSp>
        <p:nvGrpSpPr>
          <p:cNvPr id="167" name="Google Shape;167;ge9f6d33c29_0_173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168" name="Google Shape;168;ge9f6d33c29_0_173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e9f6d33c29_0_173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ge9f6d33c29_0_287"/>
          <p:cNvGraphicFramePr/>
          <p:nvPr/>
        </p:nvGraphicFramePr>
        <p:xfrm>
          <a:off x="4177900" y="38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{14BE3E1D-EB02-41EF-A7E2-B33092A9A5F6}</a:tableStyleId>
              </a:tblPr>
              <a:tblGrid>
                <a:gridCol w="1918100"/>
                <a:gridCol w="1918100"/>
              </a:tblGrid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solidFill>
                            <a:schemeClr val="dk1"/>
                          </a:solidFill>
                        </a:rPr>
                        <a:t>key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solidFill>
                            <a:schemeClr val="dk1"/>
                          </a:solidFill>
                        </a:rPr>
                        <a:t>value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current_CM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Yediyurappa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display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0x92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replacement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0x39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5" name="Google Shape;175;ge9f6d33c29_0_287"/>
          <p:cNvGraphicFramePr/>
          <p:nvPr/>
        </p:nvGraphicFramePr>
        <p:xfrm>
          <a:off x="6659175" y="38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{14BE3E1D-EB02-41EF-A7E2-B33092A9A5F6}</a:tableStyleId>
              </a:tblPr>
              <a:tblGrid>
                <a:gridCol w="1918100"/>
                <a:gridCol w="1918100"/>
              </a:tblGrid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key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value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</a:rPr>
                        <a:t>current_CM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</a:rPr>
                        <a:t>display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</a:rPr>
                        <a:t>replacement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6" name="Google Shape;176;ge9f6d33c29_0_287"/>
          <p:cNvGraphicFramePr/>
          <p:nvPr/>
        </p:nvGraphicFramePr>
        <p:xfrm>
          <a:off x="1596625" y="38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{14BE3E1D-EB02-41EF-A7E2-B33092A9A5F6}</a:tableStyleId>
              </a:tblPr>
              <a:tblGrid>
                <a:gridCol w="1918100"/>
                <a:gridCol w="1918100"/>
              </a:tblGrid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key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value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current_CM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         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display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replacement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77" name="Google Shape;177;ge9f6d33c29_0_287"/>
          <p:cNvSpPr txBox="1"/>
          <p:nvPr/>
        </p:nvSpPr>
        <p:spPr>
          <a:xfrm>
            <a:off x="2793225" y="1096713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 0x10</a:t>
            </a:r>
            <a:endParaRPr sz="2000"/>
          </a:p>
        </p:txBody>
      </p:sp>
      <p:sp>
        <p:nvSpPr>
          <p:cNvPr id="178" name="Google Shape;178;ge9f6d33c29_0_287"/>
          <p:cNvSpPr txBox="1"/>
          <p:nvPr/>
        </p:nvSpPr>
        <p:spPr>
          <a:xfrm>
            <a:off x="2793225" y="1662088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  0x11</a:t>
            </a:r>
            <a:endParaRPr sz="2000"/>
          </a:p>
        </p:txBody>
      </p:sp>
      <p:sp>
        <p:nvSpPr>
          <p:cNvPr id="179" name="Google Shape;179;ge9f6d33c29_0_287"/>
          <p:cNvSpPr txBox="1"/>
          <p:nvPr/>
        </p:nvSpPr>
        <p:spPr>
          <a:xfrm>
            <a:off x="8739200" y="4544750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 0x10</a:t>
            </a:r>
            <a:endParaRPr sz="2000"/>
          </a:p>
        </p:txBody>
      </p:sp>
      <p:sp>
        <p:nvSpPr>
          <p:cNvPr id="180" name="Google Shape;180;ge9f6d33c29_0_287"/>
          <p:cNvSpPr txBox="1"/>
          <p:nvPr/>
        </p:nvSpPr>
        <p:spPr>
          <a:xfrm>
            <a:off x="8739200" y="5172038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 0x11</a:t>
            </a:r>
            <a:endParaRPr sz="2000"/>
          </a:p>
        </p:txBody>
      </p:sp>
      <p:sp>
        <p:nvSpPr>
          <p:cNvPr id="181" name="Google Shape;181;ge9f6d33c29_0_287"/>
          <p:cNvSpPr txBox="1"/>
          <p:nvPr/>
        </p:nvSpPr>
        <p:spPr>
          <a:xfrm>
            <a:off x="3989825" y="5110138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0x11</a:t>
            </a:r>
            <a:endParaRPr sz="2000"/>
          </a:p>
        </p:txBody>
      </p:sp>
      <p:sp>
        <p:nvSpPr>
          <p:cNvPr id="182" name="Google Shape;182;ge9f6d33c29_0_287"/>
          <p:cNvSpPr/>
          <p:nvPr/>
        </p:nvSpPr>
        <p:spPr>
          <a:xfrm>
            <a:off x="885825" y="1385900"/>
            <a:ext cx="2128850" cy="3457575"/>
          </a:xfrm>
          <a:custGeom>
            <a:rect b="b" l="l" r="r" t="t"/>
            <a:pathLst>
              <a:path extrusionOk="0" h="138303" w="85154">
                <a:moveTo>
                  <a:pt x="85154" y="0"/>
                </a:moveTo>
                <a:lnTo>
                  <a:pt x="0" y="0"/>
                </a:lnTo>
                <a:lnTo>
                  <a:pt x="0" y="137731"/>
                </a:lnTo>
                <a:lnTo>
                  <a:pt x="29718" y="13830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Google Shape;183;ge9f6d33c29_0_287"/>
          <p:cNvSpPr/>
          <p:nvPr/>
        </p:nvSpPr>
        <p:spPr>
          <a:xfrm>
            <a:off x="542925" y="1971675"/>
            <a:ext cx="2514600" cy="3486150"/>
          </a:xfrm>
          <a:custGeom>
            <a:rect b="b" l="l" r="r" t="t"/>
            <a:pathLst>
              <a:path extrusionOk="0" h="139446" w="100584">
                <a:moveTo>
                  <a:pt x="42863" y="139446"/>
                </a:moveTo>
                <a:lnTo>
                  <a:pt x="0" y="139446"/>
                </a:lnTo>
                <a:lnTo>
                  <a:pt x="0" y="0"/>
                </a:lnTo>
                <a:lnTo>
                  <a:pt x="100584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Google Shape;184;ge9f6d33c29_0_287"/>
          <p:cNvSpPr/>
          <p:nvPr/>
        </p:nvSpPr>
        <p:spPr>
          <a:xfrm>
            <a:off x="8029575" y="1328750"/>
            <a:ext cx="3057525" cy="3386125"/>
          </a:xfrm>
          <a:custGeom>
            <a:rect b="b" l="l" r="r" t="t"/>
            <a:pathLst>
              <a:path extrusionOk="0" h="135445" w="122301">
                <a:moveTo>
                  <a:pt x="0" y="0"/>
                </a:moveTo>
                <a:lnTo>
                  <a:pt x="122301" y="0"/>
                </a:lnTo>
                <a:lnTo>
                  <a:pt x="122301" y="66865"/>
                </a:lnTo>
                <a:lnTo>
                  <a:pt x="122301" y="135445"/>
                </a:lnTo>
                <a:lnTo>
                  <a:pt x="96012" y="135445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Google Shape;185;ge9f6d33c29_0_287"/>
          <p:cNvSpPr/>
          <p:nvPr/>
        </p:nvSpPr>
        <p:spPr>
          <a:xfrm>
            <a:off x="8015300" y="1971675"/>
            <a:ext cx="3443275" cy="3414725"/>
          </a:xfrm>
          <a:custGeom>
            <a:rect b="b" l="l" r="r" t="t"/>
            <a:pathLst>
              <a:path extrusionOk="0" h="136589" w="137731">
                <a:moveTo>
                  <a:pt x="0" y="0"/>
                </a:moveTo>
                <a:lnTo>
                  <a:pt x="83439" y="0"/>
                </a:lnTo>
                <a:lnTo>
                  <a:pt x="137731" y="572"/>
                </a:lnTo>
                <a:lnTo>
                  <a:pt x="137731" y="136589"/>
                </a:lnTo>
                <a:lnTo>
                  <a:pt x="97155" y="136589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Google Shape;186;ge9f6d33c29_0_287"/>
          <p:cNvSpPr txBox="1"/>
          <p:nvPr/>
        </p:nvSpPr>
        <p:spPr>
          <a:xfrm>
            <a:off x="3989825" y="4544750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</a:t>
            </a:r>
            <a:r>
              <a:rPr lang="en-IN" sz="2000"/>
              <a:t>0x10</a:t>
            </a:r>
            <a:endParaRPr sz="2000"/>
          </a:p>
        </p:txBody>
      </p:sp>
      <p:sp>
        <p:nvSpPr>
          <p:cNvPr id="187" name="Google Shape;187;ge9f6d33c29_0_287"/>
          <p:cNvSpPr txBox="1"/>
          <p:nvPr/>
        </p:nvSpPr>
        <p:spPr>
          <a:xfrm>
            <a:off x="5343525" y="0"/>
            <a:ext cx="181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ChiefMinister</a:t>
            </a:r>
            <a:endParaRPr b="1" sz="2000"/>
          </a:p>
        </p:txBody>
      </p:sp>
      <p:sp>
        <p:nvSpPr>
          <p:cNvPr id="188" name="Google Shape;188;ge9f6d33c29_0_287"/>
          <p:cNvSpPr txBox="1"/>
          <p:nvPr/>
        </p:nvSpPr>
        <p:spPr>
          <a:xfrm>
            <a:off x="7635425" y="2985925"/>
            <a:ext cx="188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      com_people</a:t>
            </a:r>
            <a:endParaRPr b="1" sz="2000"/>
          </a:p>
        </p:txBody>
      </p:sp>
      <p:sp>
        <p:nvSpPr>
          <p:cNvPr id="189" name="Google Shape;189;ge9f6d33c29_0_287"/>
          <p:cNvSpPr txBox="1"/>
          <p:nvPr/>
        </p:nvSpPr>
        <p:spPr>
          <a:xfrm>
            <a:off x="2707425" y="3341200"/>
            <a:ext cx="161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     bjp</a:t>
            </a:r>
            <a:endParaRPr b="1" sz="2000"/>
          </a:p>
        </p:txBody>
      </p:sp>
      <p:sp>
        <p:nvSpPr>
          <p:cNvPr id="190" name="Google Shape;190;ge9f6d33c29_0_287"/>
          <p:cNvSpPr txBox="1"/>
          <p:nvPr/>
        </p:nvSpPr>
        <p:spPr>
          <a:xfrm>
            <a:off x="3989825" y="4544738"/>
            <a:ext cx="1171500" cy="4926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Bommai</a:t>
            </a:r>
            <a:endParaRPr sz="2000"/>
          </a:p>
        </p:txBody>
      </p:sp>
      <p:sp>
        <p:nvSpPr>
          <p:cNvPr id="191" name="Google Shape;191;ge9f6d33c29_0_287"/>
          <p:cNvSpPr/>
          <p:nvPr/>
        </p:nvSpPr>
        <p:spPr>
          <a:xfrm>
            <a:off x="214326" y="2415950"/>
            <a:ext cx="2993128" cy="3486150"/>
          </a:xfrm>
          <a:custGeom>
            <a:rect b="b" l="l" r="r" t="t"/>
            <a:pathLst>
              <a:path extrusionOk="0" h="139446" w="100584">
                <a:moveTo>
                  <a:pt x="42863" y="139446"/>
                </a:moveTo>
                <a:lnTo>
                  <a:pt x="0" y="139446"/>
                </a:lnTo>
                <a:lnTo>
                  <a:pt x="0" y="0"/>
                </a:lnTo>
                <a:lnTo>
                  <a:pt x="100584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Google Shape;192;ge9f6d33c29_0_287"/>
          <p:cNvSpPr txBox="1"/>
          <p:nvPr/>
        </p:nvSpPr>
        <p:spPr>
          <a:xfrm>
            <a:off x="2793225" y="2218950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  0x12</a:t>
            </a:r>
            <a:endParaRPr sz="2000"/>
          </a:p>
        </p:txBody>
      </p:sp>
      <p:sp>
        <p:nvSpPr>
          <p:cNvPr id="193" name="Google Shape;193;ge9f6d33c29_0_287"/>
          <p:cNvSpPr/>
          <p:nvPr/>
        </p:nvSpPr>
        <p:spPr>
          <a:xfrm>
            <a:off x="8015300" y="2587350"/>
            <a:ext cx="3671908" cy="3414725"/>
          </a:xfrm>
          <a:custGeom>
            <a:rect b="b" l="l" r="r" t="t"/>
            <a:pathLst>
              <a:path extrusionOk="0" h="136589" w="137731">
                <a:moveTo>
                  <a:pt x="0" y="0"/>
                </a:moveTo>
                <a:lnTo>
                  <a:pt x="83439" y="0"/>
                </a:lnTo>
                <a:lnTo>
                  <a:pt x="137731" y="572"/>
                </a:lnTo>
                <a:lnTo>
                  <a:pt x="137731" y="136589"/>
                </a:lnTo>
                <a:lnTo>
                  <a:pt x="97155" y="136589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Google Shape;194;ge9f6d33c29_0_287"/>
          <p:cNvSpPr txBox="1"/>
          <p:nvPr/>
        </p:nvSpPr>
        <p:spPr>
          <a:xfrm>
            <a:off x="8836838" y="5814988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0x12</a:t>
            </a:r>
            <a:endParaRPr sz="2000"/>
          </a:p>
        </p:txBody>
      </p:sp>
      <p:sp>
        <p:nvSpPr>
          <p:cNvPr id="195" name="Google Shape;195;ge9f6d33c29_0_287"/>
          <p:cNvSpPr txBox="1"/>
          <p:nvPr/>
        </p:nvSpPr>
        <p:spPr>
          <a:xfrm>
            <a:off x="3854075" y="5814988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0x12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9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201" name="Google Shape;201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4"/>
          <p:cNvSpPr txBox="1"/>
          <p:nvPr/>
        </p:nvSpPr>
        <p:spPr>
          <a:xfrm>
            <a:off x="1304364" y="520590"/>
            <a:ext cx="10142960" cy="581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class ChiefMinister: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    current_CM = "Yediyurappa"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    def display(self):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        print(self.current_CM)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	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    def replacement(self , votes):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        if votes &gt; 50: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            self.current_CM = "Bommai"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bjp = ChiefMinister()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com_people = ChiefMinister()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opposition = ChiefMinister()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04" name="Google Shape;204;p4"/>
          <p:cNvSpPr txBox="1"/>
          <p:nvPr/>
        </p:nvSpPr>
        <p:spPr>
          <a:xfrm>
            <a:off x="1600200" y="2743200"/>
            <a:ext cx="345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FF9900"/>
                </a:solidFill>
              </a:rPr>
              <a:t>@classmethod</a:t>
            </a:r>
            <a:endParaRPr sz="2200">
              <a:solidFill>
                <a:srgbClr val="FF9900"/>
              </a:solidFill>
            </a:endParaRPr>
          </a:p>
        </p:txBody>
      </p:sp>
      <p:sp>
        <p:nvSpPr>
          <p:cNvPr id="205" name="Google Shape;205;p4"/>
          <p:cNvSpPr txBox="1"/>
          <p:nvPr/>
        </p:nvSpPr>
        <p:spPr>
          <a:xfrm>
            <a:off x="3800475" y="3167400"/>
            <a:ext cx="528600" cy="5232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FF0000"/>
                </a:solidFill>
              </a:rPr>
              <a:t>cls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206" name="Google Shape;206;p4"/>
          <p:cNvSpPr txBox="1"/>
          <p:nvPr/>
        </p:nvSpPr>
        <p:spPr>
          <a:xfrm>
            <a:off x="2252675" y="3948450"/>
            <a:ext cx="528600" cy="5232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FF0000"/>
                </a:solidFill>
              </a:rPr>
              <a:t>cls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ge9f6d33c29_0_429"/>
          <p:cNvGraphicFramePr/>
          <p:nvPr/>
        </p:nvGraphicFramePr>
        <p:xfrm>
          <a:off x="4177900" y="38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{14BE3E1D-EB02-41EF-A7E2-B33092A9A5F6}</a:tableStyleId>
              </a:tblPr>
              <a:tblGrid>
                <a:gridCol w="1918100"/>
                <a:gridCol w="1918100"/>
              </a:tblGrid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solidFill>
                            <a:schemeClr val="dk1"/>
                          </a:solidFill>
                        </a:rPr>
                        <a:t>key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solidFill>
                            <a:schemeClr val="dk1"/>
                          </a:solidFill>
                        </a:rPr>
                        <a:t>value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current_CM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Yediyurappa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display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0x92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replacement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0x39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12" name="Google Shape;212;ge9f6d33c29_0_429"/>
          <p:cNvGraphicFramePr/>
          <p:nvPr/>
        </p:nvGraphicFramePr>
        <p:xfrm>
          <a:off x="6659175" y="38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{14BE3E1D-EB02-41EF-A7E2-B33092A9A5F6}</a:tableStyleId>
              </a:tblPr>
              <a:tblGrid>
                <a:gridCol w="1918100"/>
                <a:gridCol w="1918100"/>
              </a:tblGrid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key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value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</a:rPr>
                        <a:t>current_CM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</a:rPr>
                        <a:t>display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</a:rPr>
                        <a:t>replacement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13" name="Google Shape;213;ge9f6d33c29_0_429"/>
          <p:cNvGraphicFramePr/>
          <p:nvPr/>
        </p:nvGraphicFramePr>
        <p:xfrm>
          <a:off x="1596625" y="38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{14BE3E1D-EB02-41EF-A7E2-B33092A9A5F6}</a:tableStyleId>
              </a:tblPr>
              <a:tblGrid>
                <a:gridCol w="1918100"/>
                <a:gridCol w="1918100"/>
              </a:tblGrid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key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value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current_CM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         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display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replacement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214" name="Google Shape;214;ge9f6d33c29_0_429"/>
          <p:cNvSpPr txBox="1"/>
          <p:nvPr/>
        </p:nvSpPr>
        <p:spPr>
          <a:xfrm>
            <a:off x="2793225" y="1096713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 0x10</a:t>
            </a:r>
            <a:endParaRPr sz="2000"/>
          </a:p>
        </p:txBody>
      </p:sp>
      <p:sp>
        <p:nvSpPr>
          <p:cNvPr id="215" name="Google Shape;215;ge9f6d33c29_0_429"/>
          <p:cNvSpPr txBox="1"/>
          <p:nvPr/>
        </p:nvSpPr>
        <p:spPr>
          <a:xfrm>
            <a:off x="2793225" y="1662088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  0x11</a:t>
            </a:r>
            <a:endParaRPr sz="2000"/>
          </a:p>
        </p:txBody>
      </p:sp>
      <p:sp>
        <p:nvSpPr>
          <p:cNvPr id="216" name="Google Shape;216;ge9f6d33c29_0_429"/>
          <p:cNvSpPr txBox="1"/>
          <p:nvPr/>
        </p:nvSpPr>
        <p:spPr>
          <a:xfrm>
            <a:off x="8739200" y="4544750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 0x10</a:t>
            </a:r>
            <a:endParaRPr sz="2000"/>
          </a:p>
        </p:txBody>
      </p:sp>
      <p:sp>
        <p:nvSpPr>
          <p:cNvPr id="217" name="Google Shape;217;ge9f6d33c29_0_429"/>
          <p:cNvSpPr txBox="1"/>
          <p:nvPr/>
        </p:nvSpPr>
        <p:spPr>
          <a:xfrm>
            <a:off x="8739200" y="5172038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 0x11</a:t>
            </a:r>
            <a:endParaRPr sz="2000"/>
          </a:p>
        </p:txBody>
      </p:sp>
      <p:sp>
        <p:nvSpPr>
          <p:cNvPr id="218" name="Google Shape;218;ge9f6d33c29_0_429"/>
          <p:cNvSpPr txBox="1"/>
          <p:nvPr/>
        </p:nvSpPr>
        <p:spPr>
          <a:xfrm>
            <a:off x="3989825" y="5110138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0x11</a:t>
            </a:r>
            <a:endParaRPr sz="2000"/>
          </a:p>
        </p:txBody>
      </p:sp>
      <p:sp>
        <p:nvSpPr>
          <p:cNvPr id="219" name="Google Shape;219;ge9f6d33c29_0_429"/>
          <p:cNvSpPr/>
          <p:nvPr/>
        </p:nvSpPr>
        <p:spPr>
          <a:xfrm>
            <a:off x="885825" y="1385900"/>
            <a:ext cx="2128850" cy="3457575"/>
          </a:xfrm>
          <a:custGeom>
            <a:rect b="b" l="l" r="r" t="t"/>
            <a:pathLst>
              <a:path extrusionOk="0" h="138303" w="85154">
                <a:moveTo>
                  <a:pt x="85154" y="0"/>
                </a:moveTo>
                <a:lnTo>
                  <a:pt x="0" y="0"/>
                </a:lnTo>
                <a:lnTo>
                  <a:pt x="0" y="137731"/>
                </a:lnTo>
                <a:lnTo>
                  <a:pt x="29718" y="13830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Google Shape;220;ge9f6d33c29_0_429"/>
          <p:cNvSpPr/>
          <p:nvPr/>
        </p:nvSpPr>
        <p:spPr>
          <a:xfrm>
            <a:off x="542925" y="1971675"/>
            <a:ext cx="2514600" cy="3486150"/>
          </a:xfrm>
          <a:custGeom>
            <a:rect b="b" l="l" r="r" t="t"/>
            <a:pathLst>
              <a:path extrusionOk="0" h="139446" w="100584">
                <a:moveTo>
                  <a:pt x="42863" y="139446"/>
                </a:moveTo>
                <a:lnTo>
                  <a:pt x="0" y="139446"/>
                </a:lnTo>
                <a:lnTo>
                  <a:pt x="0" y="0"/>
                </a:lnTo>
                <a:lnTo>
                  <a:pt x="100584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Google Shape;221;ge9f6d33c29_0_429"/>
          <p:cNvSpPr/>
          <p:nvPr/>
        </p:nvSpPr>
        <p:spPr>
          <a:xfrm>
            <a:off x="8029575" y="1328750"/>
            <a:ext cx="3057525" cy="3386125"/>
          </a:xfrm>
          <a:custGeom>
            <a:rect b="b" l="l" r="r" t="t"/>
            <a:pathLst>
              <a:path extrusionOk="0" h="135445" w="122301">
                <a:moveTo>
                  <a:pt x="0" y="0"/>
                </a:moveTo>
                <a:lnTo>
                  <a:pt x="122301" y="0"/>
                </a:lnTo>
                <a:lnTo>
                  <a:pt x="122301" y="66865"/>
                </a:lnTo>
                <a:lnTo>
                  <a:pt x="122301" y="135445"/>
                </a:lnTo>
                <a:lnTo>
                  <a:pt x="96012" y="135445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Google Shape;222;ge9f6d33c29_0_429"/>
          <p:cNvSpPr/>
          <p:nvPr/>
        </p:nvSpPr>
        <p:spPr>
          <a:xfrm>
            <a:off x="8015300" y="1971675"/>
            <a:ext cx="3443275" cy="3414725"/>
          </a:xfrm>
          <a:custGeom>
            <a:rect b="b" l="l" r="r" t="t"/>
            <a:pathLst>
              <a:path extrusionOk="0" h="136589" w="137731">
                <a:moveTo>
                  <a:pt x="0" y="0"/>
                </a:moveTo>
                <a:lnTo>
                  <a:pt x="83439" y="0"/>
                </a:lnTo>
                <a:lnTo>
                  <a:pt x="137731" y="572"/>
                </a:lnTo>
                <a:lnTo>
                  <a:pt x="137731" y="136589"/>
                </a:lnTo>
                <a:lnTo>
                  <a:pt x="97155" y="136589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Google Shape;223;ge9f6d33c29_0_429"/>
          <p:cNvSpPr txBox="1"/>
          <p:nvPr/>
        </p:nvSpPr>
        <p:spPr>
          <a:xfrm>
            <a:off x="3989825" y="4544750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0x10</a:t>
            </a:r>
            <a:endParaRPr sz="2000"/>
          </a:p>
        </p:txBody>
      </p:sp>
      <p:sp>
        <p:nvSpPr>
          <p:cNvPr id="224" name="Google Shape;224;ge9f6d33c29_0_429"/>
          <p:cNvSpPr txBox="1"/>
          <p:nvPr/>
        </p:nvSpPr>
        <p:spPr>
          <a:xfrm>
            <a:off x="5343525" y="0"/>
            <a:ext cx="181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ChiefMinister</a:t>
            </a:r>
            <a:endParaRPr b="1" sz="2000"/>
          </a:p>
        </p:txBody>
      </p:sp>
      <p:sp>
        <p:nvSpPr>
          <p:cNvPr id="225" name="Google Shape;225;ge9f6d33c29_0_429"/>
          <p:cNvSpPr txBox="1"/>
          <p:nvPr/>
        </p:nvSpPr>
        <p:spPr>
          <a:xfrm>
            <a:off x="7635425" y="2985925"/>
            <a:ext cx="188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      com_people</a:t>
            </a:r>
            <a:endParaRPr b="1" sz="2000"/>
          </a:p>
        </p:txBody>
      </p:sp>
      <p:sp>
        <p:nvSpPr>
          <p:cNvPr id="226" name="Google Shape;226;ge9f6d33c29_0_429"/>
          <p:cNvSpPr txBox="1"/>
          <p:nvPr/>
        </p:nvSpPr>
        <p:spPr>
          <a:xfrm>
            <a:off x="2707425" y="3341200"/>
            <a:ext cx="161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     bjp</a:t>
            </a:r>
            <a:endParaRPr b="1" sz="2000"/>
          </a:p>
        </p:txBody>
      </p:sp>
      <p:sp>
        <p:nvSpPr>
          <p:cNvPr id="227" name="Google Shape;227;ge9f6d33c29_0_429"/>
          <p:cNvSpPr/>
          <p:nvPr/>
        </p:nvSpPr>
        <p:spPr>
          <a:xfrm>
            <a:off x="214326" y="2415950"/>
            <a:ext cx="2993128" cy="3486150"/>
          </a:xfrm>
          <a:custGeom>
            <a:rect b="b" l="l" r="r" t="t"/>
            <a:pathLst>
              <a:path extrusionOk="0" h="139446" w="100584">
                <a:moveTo>
                  <a:pt x="42863" y="139446"/>
                </a:moveTo>
                <a:lnTo>
                  <a:pt x="0" y="139446"/>
                </a:lnTo>
                <a:lnTo>
                  <a:pt x="0" y="0"/>
                </a:lnTo>
                <a:lnTo>
                  <a:pt x="100584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Google Shape;228;ge9f6d33c29_0_429"/>
          <p:cNvSpPr txBox="1"/>
          <p:nvPr/>
        </p:nvSpPr>
        <p:spPr>
          <a:xfrm>
            <a:off x="2793225" y="2218950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  0x12</a:t>
            </a:r>
            <a:endParaRPr sz="2000"/>
          </a:p>
        </p:txBody>
      </p:sp>
      <p:sp>
        <p:nvSpPr>
          <p:cNvPr id="229" name="Google Shape;229;ge9f6d33c29_0_429"/>
          <p:cNvSpPr/>
          <p:nvPr/>
        </p:nvSpPr>
        <p:spPr>
          <a:xfrm>
            <a:off x="8015300" y="2587350"/>
            <a:ext cx="3671908" cy="3414725"/>
          </a:xfrm>
          <a:custGeom>
            <a:rect b="b" l="l" r="r" t="t"/>
            <a:pathLst>
              <a:path extrusionOk="0" h="136589" w="137731">
                <a:moveTo>
                  <a:pt x="0" y="0"/>
                </a:moveTo>
                <a:lnTo>
                  <a:pt x="83439" y="0"/>
                </a:lnTo>
                <a:lnTo>
                  <a:pt x="137731" y="572"/>
                </a:lnTo>
                <a:lnTo>
                  <a:pt x="137731" y="136589"/>
                </a:lnTo>
                <a:lnTo>
                  <a:pt x="97155" y="136589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Google Shape;230;ge9f6d33c29_0_429"/>
          <p:cNvSpPr txBox="1"/>
          <p:nvPr/>
        </p:nvSpPr>
        <p:spPr>
          <a:xfrm>
            <a:off x="8836838" y="5814988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0x12</a:t>
            </a:r>
            <a:endParaRPr sz="2000"/>
          </a:p>
        </p:txBody>
      </p:sp>
      <p:sp>
        <p:nvSpPr>
          <p:cNvPr id="231" name="Google Shape;231;ge9f6d33c29_0_429"/>
          <p:cNvSpPr txBox="1"/>
          <p:nvPr/>
        </p:nvSpPr>
        <p:spPr>
          <a:xfrm>
            <a:off x="3854075" y="5814988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0x12</a:t>
            </a:r>
            <a:endParaRPr sz="2000"/>
          </a:p>
        </p:txBody>
      </p:sp>
      <p:sp>
        <p:nvSpPr>
          <p:cNvPr id="232" name="Google Shape;232;ge9f6d33c29_0_429"/>
          <p:cNvSpPr txBox="1"/>
          <p:nvPr/>
        </p:nvSpPr>
        <p:spPr>
          <a:xfrm>
            <a:off x="6192425" y="1096725"/>
            <a:ext cx="1708500" cy="4926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Bommai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ge9f6d33c29_0_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38" name="Google Shape;238;ge9f6d33c29_0_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e9f6d33c29_0_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Creating an alternate constructor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ge9f6d33c29_0_1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An alternate constructor can be created to a class using @classmethod as it returns class reference once executed.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ge9f6d33c29_0_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46" name="Google Shape;246;ge9f6d33c29_0_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e9f6d33c29_0_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@staticmethod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ge9f6d33c29_0_8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lang="en-IN" sz="2000">
                <a:solidFill>
                  <a:schemeClr val="dk1"/>
                </a:solidFill>
              </a:rPr>
              <a:t>A static method is independent of both class as well as instances.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Hence it does not </a:t>
            </a:r>
            <a:r>
              <a:rPr lang="en-IN" sz="2000">
                <a:solidFill>
                  <a:schemeClr val="dk1"/>
                </a:solidFill>
              </a:rPr>
              <a:t>receive</a:t>
            </a:r>
            <a:r>
              <a:rPr lang="en-IN" sz="2000">
                <a:solidFill>
                  <a:schemeClr val="dk1"/>
                </a:solidFill>
              </a:rPr>
              <a:t> implicit first argument i.e, self/cls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Therefore a static method can neither modify object state nor class state.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