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Wao7NivMuygoT1Re5Y8M2fD6q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963cf2dc6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3" name="Google Shape;233;ge963cf2dc6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963cf2dc6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1" name="Google Shape;241;ge963cf2dc6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82a4485b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9" name="Google Shape;249;ge82a4485b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63cf2dc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e963cf2dc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963cf2dc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ge963cf2dc6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963cf2dc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ge963cf2dc6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963cf2dc6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ge963cf2dc6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963cf2dc6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ge963cf2dc6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63cf2dc6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Google Shape;225;ge963cf2dc6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3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ge963cf2dc6_0_7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6" name="Google Shape;236;ge963cf2dc6_0_7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e963cf2dc6_0_7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Booleans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ge963cf2dc6_0_74"/>
          <p:cNvSpPr txBox="1"/>
          <p:nvPr/>
        </p:nvSpPr>
        <p:spPr>
          <a:xfrm>
            <a:off x="1223675" y="1580550"/>
            <a:ext cx="10296300" cy="4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Useful in conditional expressions.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Boolean variables are defined by the True and False keywords.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To convert any values to Boolean type, the syntax is 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Variable name = bool(value)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 : 		</a:t>
            </a:r>
            <a:r>
              <a:rPr lang="en-IN" sz="2000">
                <a:solidFill>
                  <a:schemeClr val="dk1"/>
                </a:solidFill>
              </a:rPr>
              <a:t>&gt;&gt;&gt;  a=10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&gt;&gt;&gt;  x=bool(a)   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x=True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&gt;&gt;&gt;  b=0.0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&gt;&gt;&gt;  x=bool(b)   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x=False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ge963cf2dc6_0_9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44" name="Google Shape;244;ge963cf2dc6_0_9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963cf2dc6_0_9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Isinstance()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e963cf2dc6_0_90"/>
          <p:cNvSpPr txBox="1"/>
          <p:nvPr/>
        </p:nvSpPr>
        <p:spPr>
          <a:xfrm>
            <a:off x="1210300" y="1835525"/>
            <a:ext cx="10296300" cy="4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True if the specified object is of the specified type, otherwise False.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Isinstance(value,datatype)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Eg: 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isinstance(5,int) </a:t>
            </a:r>
            <a:r>
              <a:rPr lang="en-IN" sz="2000">
                <a:solidFill>
                  <a:schemeClr val="dk1"/>
                </a:solidFill>
              </a:rPr>
              <a:t>--&gt;</a:t>
            </a:r>
            <a:r>
              <a:rPr lang="en-IN" sz="2000">
                <a:solidFill>
                  <a:schemeClr val="dk1"/>
                </a:solidFill>
              </a:rPr>
              <a:t> True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isinstance(10+8j,complex)  </a:t>
            </a:r>
            <a:r>
              <a:rPr lang="en-IN" sz="2000">
                <a:solidFill>
                  <a:schemeClr val="dk1"/>
                </a:solidFill>
              </a:rPr>
              <a:t>--&gt;</a:t>
            </a:r>
            <a:r>
              <a:rPr lang="en-IN" sz="2000">
                <a:solidFill>
                  <a:schemeClr val="dk1"/>
                </a:solidFill>
              </a:rPr>
              <a:t> True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isinstance(10+j8,complex)  </a:t>
            </a:r>
            <a:r>
              <a:rPr lang="en-IN" sz="2000">
                <a:solidFill>
                  <a:schemeClr val="dk1"/>
                </a:solidFill>
              </a:rPr>
              <a:t>--&gt;</a:t>
            </a:r>
            <a:r>
              <a:rPr lang="en-IN" sz="2000">
                <a:solidFill>
                  <a:schemeClr val="dk1"/>
                </a:solidFill>
              </a:rPr>
              <a:t> Error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isinstance(10,(int,float,complex))  --&gt; True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ge82a4485b7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52" name="Google Shape;252;ge82a4485b7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82a4485b7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ge82a4485b7_0_0"/>
          <p:cNvSpPr txBox="1"/>
          <p:nvPr/>
        </p:nvSpPr>
        <p:spPr>
          <a:xfrm>
            <a:off x="1223675" y="1835525"/>
            <a:ext cx="102963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Give the outputs of following expressions.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int(True)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bool(-2)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x</a:t>
            </a:r>
            <a:r>
              <a:rPr lang="en-IN" sz="2000">
                <a:solidFill>
                  <a:schemeClr val="dk1"/>
                </a:solidFill>
              </a:rPr>
              <a:t> = 1.2345 , round off the number x upto its third decimal point.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</a:t>
            </a:r>
            <a:r>
              <a:rPr lang="en-IN" sz="2000">
                <a:solidFill>
                  <a:schemeClr val="dk1"/>
                </a:solidFill>
              </a:rPr>
              <a:t>rint(divmod(4, 3))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535775" y="2349925"/>
            <a:ext cx="29337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DATA TYPES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Definition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Types of data types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Individual data types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e963cf2dc6_0_3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ge963cf2dc6_0_3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963cf2dc6_0_3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WHAT IS DATATYPE?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963cf2dc6_0_3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Datatype represents the type of the data that is stored in a memory location.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Variables can hold values, and every value has a data-type.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Python is a dynamic type language, hence we do not need to define the type of the variable while declaring it. [Dynamic memory allocation]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The interpreter implicitly binds the value with its type.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1" lang="en-IN" sz="2000">
                <a:solidFill>
                  <a:schemeClr val="dk1"/>
                </a:solidFill>
              </a:rPr>
              <a:t>type() :</a:t>
            </a:r>
            <a:r>
              <a:rPr lang="en-IN" sz="2000">
                <a:solidFill>
                  <a:schemeClr val="dk1"/>
                </a:solidFill>
              </a:rPr>
              <a:t> returns the type of the variable passed.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dir() :</a:t>
            </a:r>
            <a:r>
              <a:rPr lang="en-IN" sz="2000">
                <a:solidFill>
                  <a:schemeClr val="dk1"/>
                </a:solidFill>
              </a:rPr>
              <a:t> returns a list of attributes that are attached to the object.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66" name="Google Shape;166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/>
          <p:nvPr/>
        </p:nvSpPr>
        <p:spPr>
          <a:xfrm>
            <a:off x="1304375" y="2263675"/>
            <a:ext cx="2464500" cy="16878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/>
              <a:t>Python Datatypes</a:t>
            </a:r>
            <a:endParaRPr b="1" sz="2100"/>
          </a:p>
        </p:txBody>
      </p:sp>
      <p:sp>
        <p:nvSpPr>
          <p:cNvPr id="169" name="Google Shape;169;p4"/>
          <p:cNvSpPr/>
          <p:nvPr/>
        </p:nvSpPr>
        <p:spPr>
          <a:xfrm>
            <a:off x="5531950" y="857250"/>
            <a:ext cx="1982400" cy="13395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Individual datatype</a:t>
            </a:r>
            <a:endParaRPr b="1" sz="2000"/>
          </a:p>
        </p:txBody>
      </p:sp>
      <p:sp>
        <p:nvSpPr>
          <p:cNvPr id="170" name="Google Shape;170;p4"/>
          <p:cNvSpPr/>
          <p:nvPr/>
        </p:nvSpPr>
        <p:spPr>
          <a:xfrm>
            <a:off x="5531950" y="3951475"/>
            <a:ext cx="1982400" cy="13395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Collections/ Container objects</a:t>
            </a:r>
            <a:endParaRPr b="1" sz="2000"/>
          </a:p>
        </p:txBody>
      </p:sp>
      <p:cxnSp>
        <p:nvCxnSpPr>
          <p:cNvPr id="171" name="Google Shape;171;p4"/>
          <p:cNvCxnSpPr>
            <a:stCxn id="168" idx="3"/>
            <a:endCxn id="169" idx="1"/>
          </p:cNvCxnSpPr>
          <p:nvPr/>
        </p:nvCxnSpPr>
        <p:spPr>
          <a:xfrm flipH="1" rot="10800000">
            <a:off x="3768875" y="1526875"/>
            <a:ext cx="1763100" cy="15807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4"/>
          <p:cNvCxnSpPr>
            <a:stCxn id="168" idx="3"/>
            <a:endCxn id="170" idx="1"/>
          </p:cNvCxnSpPr>
          <p:nvPr/>
        </p:nvCxnSpPr>
        <p:spPr>
          <a:xfrm>
            <a:off x="3768875" y="3107575"/>
            <a:ext cx="1763100" cy="15138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4"/>
          <p:cNvCxnSpPr>
            <a:stCxn id="169" idx="3"/>
          </p:cNvCxnSpPr>
          <p:nvPr/>
        </p:nvCxnSpPr>
        <p:spPr>
          <a:xfrm flipH="1" rot="10800000">
            <a:off x="7514350" y="441900"/>
            <a:ext cx="1593900" cy="1085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4"/>
          <p:cNvCxnSpPr>
            <a:stCxn id="169" idx="3"/>
          </p:cNvCxnSpPr>
          <p:nvPr/>
        </p:nvCxnSpPr>
        <p:spPr>
          <a:xfrm>
            <a:off x="7514350" y="1527000"/>
            <a:ext cx="1620600" cy="1071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4"/>
          <p:cNvCxnSpPr/>
          <p:nvPr/>
        </p:nvCxnSpPr>
        <p:spPr>
          <a:xfrm flipH="1" rot="10800000">
            <a:off x="8331400" y="1138425"/>
            <a:ext cx="7770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4"/>
          <p:cNvCxnSpPr/>
          <p:nvPr/>
        </p:nvCxnSpPr>
        <p:spPr>
          <a:xfrm flipH="1" rot="10800000">
            <a:off x="8331400" y="1880175"/>
            <a:ext cx="7770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4"/>
          <p:cNvSpPr/>
          <p:nvPr/>
        </p:nvSpPr>
        <p:spPr>
          <a:xfrm>
            <a:off x="9135075" y="241100"/>
            <a:ext cx="1982400" cy="400200"/>
          </a:xfrm>
          <a:prstGeom prst="rect">
            <a:avLst/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Integers</a:t>
            </a:r>
            <a:endParaRPr b="1" sz="1600"/>
          </a:p>
        </p:txBody>
      </p:sp>
      <p:sp>
        <p:nvSpPr>
          <p:cNvPr id="178" name="Google Shape;178;p4"/>
          <p:cNvSpPr/>
          <p:nvPr/>
        </p:nvSpPr>
        <p:spPr>
          <a:xfrm>
            <a:off x="9135075" y="884050"/>
            <a:ext cx="1982400" cy="400200"/>
          </a:xfrm>
          <a:prstGeom prst="rect">
            <a:avLst/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Float</a:t>
            </a:r>
            <a:endParaRPr b="1" sz="1600"/>
          </a:p>
        </p:txBody>
      </p:sp>
      <p:sp>
        <p:nvSpPr>
          <p:cNvPr id="179" name="Google Shape;179;p4"/>
          <p:cNvSpPr/>
          <p:nvPr/>
        </p:nvSpPr>
        <p:spPr>
          <a:xfrm>
            <a:off x="9135075" y="1604475"/>
            <a:ext cx="1982400" cy="400200"/>
          </a:xfrm>
          <a:prstGeom prst="rect">
            <a:avLst/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Complex</a:t>
            </a:r>
            <a:endParaRPr b="1" sz="1600"/>
          </a:p>
        </p:txBody>
      </p:sp>
      <p:sp>
        <p:nvSpPr>
          <p:cNvPr id="180" name="Google Shape;180;p4"/>
          <p:cNvSpPr/>
          <p:nvPr/>
        </p:nvSpPr>
        <p:spPr>
          <a:xfrm>
            <a:off x="9135075" y="2324888"/>
            <a:ext cx="1982400" cy="400200"/>
          </a:xfrm>
          <a:prstGeom prst="rect">
            <a:avLst/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Boolean</a:t>
            </a:r>
            <a:endParaRPr b="1" sz="1600"/>
          </a:p>
        </p:txBody>
      </p:sp>
      <p:sp>
        <p:nvSpPr>
          <p:cNvPr id="181" name="Google Shape;181;p4"/>
          <p:cNvSpPr/>
          <p:nvPr/>
        </p:nvSpPr>
        <p:spPr>
          <a:xfrm>
            <a:off x="9081375" y="5270050"/>
            <a:ext cx="1982400" cy="400200"/>
          </a:xfrm>
          <a:prstGeom prst="rect">
            <a:avLst/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Set</a:t>
            </a:r>
            <a:endParaRPr b="1" sz="1600"/>
          </a:p>
        </p:txBody>
      </p:sp>
      <p:sp>
        <p:nvSpPr>
          <p:cNvPr id="182" name="Google Shape;182;p4"/>
          <p:cNvSpPr/>
          <p:nvPr/>
        </p:nvSpPr>
        <p:spPr>
          <a:xfrm>
            <a:off x="9081375" y="5906975"/>
            <a:ext cx="1982400" cy="400200"/>
          </a:xfrm>
          <a:prstGeom prst="rect">
            <a:avLst/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Dictionary</a:t>
            </a:r>
            <a:endParaRPr b="1" sz="1600"/>
          </a:p>
        </p:txBody>
      </p:sp>
      <p:sp>
        <p:nvSpPr>
          <p:cNvPr id="183" name="Google Shape;183;p4"/>
          <p:cNvSpPr/>
          <p:nvPr/>
        </p:nvSpPr>
        <p:spPr>
          <a:xfrm>
            <a:off x="9081375" y="3329350"/>
            <a:ext cx="1982400" cy="400200"/>
          </a:xfrm>
          <a:prstGeom prst="rect">
            <a:avLst/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Strings</a:t>
            </a:r>
            <a:endParaRPr b="1" sz="1600"/>
          </a:p>
        </p:txBody>
      </p:sp>
      <p:sp>
        <p:nvSpPr>
          <p:cNvPr id="184" name="Google Shape;184;p4"/>
          <p:cNvSpPr/>
          <p:nvPr/>
        </p:nvSpPr>
        <p:spPr>
          <a:xfrm>
            <a:off x="9081375" y="4633125"/>
            <a:ext cx="1982400" cy="400200"/>
          </a:xfrm>
          <a:prstGeom prst="rect">
            <a:avLst/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Tuple</a:t>
            </a:r>
            <a:endParaRPr b="1" sz="1600"/>
          </a:p>
        </p:txBody>
      </p:sp>
      <p:sp>
        <p:nvSpPr>
          <p:cNvPr id="185" name="Google Shape;185;p4"/>
          <p:cNvSpPr/>
          <p:nvPr/>
        </p:nvSpPr>
        <p:spPr>
          <a:xfrm>
            <a:off x="9081375" y="3975263"/>
            <a:ext cx="1982400" cy="400200"/>
          </a:xfrm>
          <a:prstGeom prst="rect">
            <a:avLst/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Lists</a:t>
            </a:r>
            <a:endParaRPr b="1" sz="1600"/>
          </a:p>
        </p:txBody>
      </p:sp>
      <p:cxnSp>
        <p:nvCxnSpPr>
          <p:cNvPr id="186" name="Google Shape;186;p4"/>
          <p:cNvCxnSpPr/>
          <p:nvPr/>
        </p:nvCxnSpPr>
        <p:spPr>
          <a:xfrm flipH="1" rot="10800000">
            <a:off x="7514475" y="3509400"/>
            <a:ext cx="1566900" cy="1111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4"/>
          <p:cNvCxnSpPr/>
          <p:nvPr/>
        </p:nvCxnSpPr>
        <p:spPr>
          <a:xfrm>
            <a:off x="7514475" y="4621175"/>
            <a:ext cx="1566900" cy="1486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4"/>
          <p:cNvCxnSpPr/>
          <p:nvPr/>
        </p:nvCxnSpPr>
        <p:spPr>
          <a:xfrm rot="10800000">
            <a:off x="8291175" y="4175363"/>
            <a:ext cx="79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4"/>
          <p:cNvCxnSpPr/>
          <p:nvPr/>
        </p:nvCxnSpPr>
        <p:spPr>
          <a:xfrm rot="10800000">
            <a:off x="8324800" y="5470138"/>
            <a:ext cx="79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4"/>
          <p:cNvCxnSpPr/>
          <p:nvPr/>
        </p:nvCxnSpPr>
        <p:spPr>
          <a:xfrm rot="10800000">
            <a:off x="8291175" y="4833213"/>
            <a:ext cx="79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ge963cf2dc6_0_3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6" name="Google Shape;196;ge963cf2dc6_0_3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e963cf2dc6_0_3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Integers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ge963cf2dc6_0_39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It specifies the data stored inside the memory location to be an integer.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It can be  positive or negative.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 		&gt;&gt;&gt;	a=10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&gt;&gt;&gt;	a= int(15)      		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 a=15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ge963cf2dc6_0_4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04" name="Google Shape;204;ge963cf2dc6_0_4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963cf2dc6_0_4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Operations on integers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ge963cf2dc6_0_46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Addition		</a:t>
            </a:r>
            <a:r>
              <a:rPr lang="en-IN" sz="2000">
                <a:solidFill>
                  <a:schemeClr val="dk1"/>
                </a:solidFill>
              </a:rPr>
              <a:t>:	3 + 2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Subtraction	</a:t>
            </a:r>
            <a:r>
              <a:rPr lang="en-IN" sz="2000">
                <a:solidFill>
                  <a:schemeClr val="dk1"/>
                </a:solidFill>
              </a:rPr>
              <a:t>:	3 - 2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Multiplication	</a:t>
            </a:r>
            <a:r>
              <a:rPr lang="en-IN" sz="2000">
                <a:solidFill>
                  <a:schemeClr val="dk1"/>
                </a:solidFill>
              </a:rPr>
              <a:t>:   	3 * 2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Division		</a:t>
            </a:r>
            <a:r>
              <a:rPr lang="en-IN" sz="2000">
                <a:solidFill>
                  <a:schemeClr val="dk1"/>
                </a:solidFill>
              </a:rPr>
              <a:t>:	3 / 2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Floor Division	</a:t>
            </a:r>
            <a:r>
              <a:rPr lang="en-IN" sz="2000">
                <a:solidFill>
                  <a:schemeClr val="dk1"/>
                </a:solidFill>
              </a:rPr>
              <a:t>:    	3 // 2  (gives the nearest integer which is not greater than the result)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Exponent		</a:t>
            </a:r>
            <a:r>
              <a:rPr lang="en-IN" sz="2000">
                <a:solidFill>
                  <a:schemeClr val="dk1"/>
                </a:solidFill>
              </a:rPr>
              <a:t>:	3 ** 2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Modulus		</a:t>
            </a:r>
            <a:r>
              <a:rPr lang="en-IN" sz="2000">
                <a:solidFill>
                  <a:schemeClr val="dk1"/>
                </a:solidFill>
              </a:rPr>
              <a:t>:	3 % 2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IN" sz="2000">
                <a:solidFill>
                  <a:schemeClr val="dk1"/>
                </a:solidFill>
              </a:rPr>
              <a:t>divmod(x, y)</a:t>
            </a:r>
            <a:r>
              <a:rPr lang="en-IN" sz="2000">
                <a:solidFill>
                  <a:schemeClr val="dk1"/>
                </a:solidFill>
              </a:rPr>
              <a:t> 	:	Returns (x // y, x % y)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IN" sz="2000">
                <a:solidFill>
                  <a:schemeClr val="dk1"/>
                </a:solidFill>
              </a:rPr>
              <a:t>abs() 			</a:t>
            </a:r>
            <a:r>
              <a:rPr lang="en-IN" sz="2000">
                <a:solidFill>
                  <a:schemeClr val="dk1"/>
                </a:solidFill>
              </a:rPr>
              <a:t>: 	converts negative numbers into positive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ge963cf2dc6_0_5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2" name="Google Shape;212;ge963cf2dc6_0_5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963cf2dc6_0_5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Float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ge963cf2dc6_0_5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specifies the data stored inside the memory location is of type decimal.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can be  positive or negative.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 :  </a:t>
            </a:r>
            <a:r>
              <a:rPr lang="en-IN" sz="2000">
                <a:solidFill>
                  <a:schemeClr val="dk1"/>
                </a:solidFill>
              </a:rPr>
              <a:t>			&gt;&gt;&gt;	  b=5.8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	&gt;&gt;&gt;  x=float(9.2)     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x=9.2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ge963cf2dc6_0_6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0" name="Google Shape;220;ge963cf2dc6_0_6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e963cf2dc6_0_6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Inbuilt functions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ge963cf2dc6_0_62"/>
          <p:cNvSpPr txBox="1"/>
          <p:nvPr/>
        </p:nvSpPr>
        <p:spPr>
          <a:xfrm>
            <a:off x="1223675" y="1538476"/>
            <a:ext cx="10296300" cy="4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abs(integer) - gives only the positive integer as the output even the expression results to negative number.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Eg: abs(-5) → 5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round(num, [precision]) - rounds off the number to the nearest value based on the next digit( if the digit is &gt;= 5, the previous number will be incremented by 1 or else it will remain the same)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Precision - specifies how many decimal points need to be rounded off.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math.trunc() - truncates/removes the decimal point from a floating point number.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e963cf2dc6_0_8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8" name="Google Shape;228;ge963cf2dc6_0_8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e963cf2dc6_0_8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Complex numbers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ge963cf2dc6_0_81"/>
          <p:cNvSpPr txBox="1"/>
          <p:nvPr/>
        </p:nvSpPr>
        <p:spPr>
          <a:xfrm>
            <a:off x="1210300" y="1446600"/>
            <a:ext cx="10296300" cy="5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written in the form, a + bj, where a is the real part and b is the imaginary part.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can be  positive or negative.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Variable name = complex(variable/value)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 : </a:t>
            </a:r>
            <a:r>
              <a:rPr lang="en-IN" sz="2000">
                <a:solidFill>
                  <a:schemeClr val="dk1"/>
                </a:solidFill>
              </a:rPr>
              <a:t> 		a = 2+3j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</a:t>
            </a:r>
            <a:r>
              <a:rPr lang="en-IN" sz="2000">
                <a:solidFill>
                  <a:schemeClr val="dk1"/>
                </a:solidFill>
              </a:rPr>
              <a:t>b=complex(2+3j)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b = 2+3j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</a:t>
            </a:r>
            <a:r>
              <a:rPr lang="en-IN" sz="2000">
                <a:solidFill>
                  <a:schemeClr val="dk1"/>
                </a:solidFill>
              </a:rPr>
              <a:t>c</a:t>
            </a:r>
            <a:r>
              <a:rPr lang="en-IN" sz="2000">
                <a:solidFill>
                  <a:schemeClr val="dk1"/>
                </a:solidFill>
              </a:rPr>
              <a:t> = complex(2, 3)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c = 2+3j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