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hyEG6CmeWKK8Plb/rXzCYh298M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df1bce12deaaa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2" name="Google Shape;162;g28df1bce12deaaa5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8df1bce12deaaa5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3" name="Google Shape;173;g28df1bce12deaaa5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5" name="Google Shape;18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3849" y="-32901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36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idx="1" type="body"/>
          </p:nvPr>
        </p:nvSpPr>
        <p:spPr>
          <a:xfrm>
            <a:off x="5637999" y="1897703"/>
            <a:ext cx="6554001" cy="423986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2900"/>
              <a:t>class decorators</a:t>
            </a:r>
            <a:endParaRPr sz="2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57" name="Google Shape;157;p3"/>
            <p:cNvSpPr/>
            <p:nvPr/>
          </p:nvSpPr>
          <p:spPr>
            <a:xfrm rot="10800000">
              <a:off x="94131" y="705971"/>
              <a:ext cx="1129553" cy="112955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Overview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3"/>
          <p:cNvSpPr txBox="1"/>
          <p:nvPr/>
        </p:nvSpPr>
        <p:spPr>
          <a:xfrm>
            <a:off x="1223684" y="1634490"/>
            <a:ext cx="10296408" cy="4777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IN" sz="2000">
                <a:solidFill>
                  <a:schemeClr val="dk1"/>
                </a:solidFill>
              </a:rPr>
              <a:t>Among class and objects, only class is callable.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In order to make an object callable, there must be __call__() present in the respective class of that object.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callable(obj) - It is a function used to check if any object is callable or not.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g28df1bce12deaaa5_0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65" name="Google Shape;165;g28df1bce12deaaa5_0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28df1bce12deaaa5_0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Structure of class decorator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g28df1bce12deaaa5_0"/>
          <p:cNvSpPr txBox="1"/>
          <p:nvPr/>
        </p:nvSpPr>
        <p:spPr>
          <a:xfrm>
            <a:off x="4822025" y="2380950"/>
            <a:ext cx="50898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/>
              <a:t>d</a:t>
            </a:r>
            <a:r>
              <a:rPr lang="en-IN" sz="2100"/>
              <a:t>ef outer(func):</a:t>
            </a:r>
            <a:endParaRPr sz="2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/>
              <a:t>	</a:t>
            </a:r>
            <a:r>
              <a:rPr lang="en-IN" sz="2100"/>
              <a:t>d</a:t>
            </a:r>
            <a:r>
              <a:rPr lang="en-IN" sz="2100"/>
              <a:t>ef wrapper(*args, **kwargs):</a:t>
            </a:r>
            <a:endParaRPr sz="2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/>
              <a:t>		func(*args, **kwargs)</a:t>
            </a:r>
            <a:endParaRPr sz="2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/>
              <a:t>	</a:t>
            </a:r>
            <a:r>
              <a:rPr lang="en-IN" sz="2100"/>
              <a:t>r</a:t>
            </a:r>
            <a:r>
              <a:rPr lang="en-IN" sz="2100"/>
              <a:t>eturn wrapper</a:t>
            </a:r>
            <a:endParaRPr sz="2100"/>
          </a:p>
        </p:txBody>
      </p:sp>
      <p:sp>
        <p:nvSpPr>
          <p:cNvPr id="168" name="Google Shape;168;g28df1bce12deaaa5_0"/>
          <p:cNvSpPr txBox="1"/>
          <p:nvPr/>
        </p:nvSpPr>
        <p:spPr>
          <a:xfrm>
            <a:off x="3777250" y="1580550"/>
            <a:ext cx="5157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rgbClr val="FF0000"/>
                </a:solidFill>
              </a:rPr>
              <a:t>class Decorator:</a:t>
            </a:r>
            <a:endParaRPr sz="2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69" name="Google Shape;169;g28df1bce12deaaa5_0"/>
          <p:cNvSpPr txBox="1"/>
          <p:nvPr/>
        </p:nvSpPr>
        <p:spPr>
          <a:xfrm>
            <a:off x="4822025" y="2380950"/>
            <a:ext cx="3348600" cy="5079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FF0000"/>
                </a:solidFill>
              </a:rPr>
              <a:t>d</a:t>
            </a:r>
            <a:r>
              <a:rPr lang="en-IN" sz="2100">
                <a:solidFill>
                  <a:srgbClr val="FF0000"/>
                </a:solidFill>
              </a:rPr>
              <a:t>ef __call__(func):</a:t>
            </a:r>
            <a:endParaRPr sz="2100">
              <a:solidFill>
                <a:srgbClr val="FF0000"/>
              </a:solidFill>
            </a:endParaRPr>
          </a:p>
        </p:txBody>
      </p:sp>
      <p:sp>
        <p:nvSpPr>
          <p:cNvPr id="170" name="Google Shape;170;g28df1bce12deaaa5_0"/>
          <p:cNvSpPr txBox="1"/>
          <p:nvPr/>
        </p:nvSpPr>
        <p:spPr>
          <a:xfrm>
            <a:off x="6255250" y="2380950"/>
            <a:ext cx="2517900" cy="5079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0000FF"/>
                </a:solidFill>
              </a:rPr>
              <a:t>(self, func):</a:t>
            </a:r>
            <a:endParaRPr sz="210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g28df1bce12deaaa5_12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76" name="Google Shape;176;g28df1bce12deaaa5_12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28df1bce12deaaa5_12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Decorating a class decorator to a function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g28df1bce12deaaa5_12"/>
          <p:cNvSpPr txBox="1"/>
          <p:nvPr/>
        </p:nvSpPr>
        <p:spPr>
          <a:xfrm>
            <a:off x="2370825" y="2582275"/>
            <a:ext cx="47952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/>
              <a:t>d</a:t>
            </a:r>
            <a:r>
              <a:rPr lang="en-IN" sz="2200"/>
              <a:t>ef spam():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/>
              <a:t>	print(“in spam”)</a:t>
            </a:r>
            <a:endParaRPr sz="2200"/>
          </a:p>
        </p:txBody>
      </p:sp>
      <p:sp>
        <p:nvSpPr>
          <p:cNvPr id="179" name="Google Shape;179;g28df1bce12deaaa5_12"/>
          <p:cNvSpPr txBox="1"/>
          <p:nvPr/>
        </p:nvSpPr>
        <p:spPr>
          <a:xfrm>
            <a:off x="2370825" y="2074375"/>
            <a:ext cx="2719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FF0000"/>
                </a:solidFill>
              </a:rPr>
              <a:t>@ Decorator()</a:t>
            </a:r>
            <a:endParaRPr sz="2100">
              <a:solidFill>
                <a:srgbClr val="FF0000"/>
              </a:solidFill>
            </a:endParaRPr>
          </a:p>
        </p:txBody>
      </p:sp>
      <p:sp>
        <p:nvSpPr>
          <p:cNvPr id="180" name="Google Shape;180;g28df1bce12deaaa5_12"/>
          <p:cNvSpPr txBox="1"/>
          <p:nvPr/>
        </p:nvSpPr>
        <p:spPr>
          <a:xfrm>
            <a:off x="5893600" y="2082025"/>
            <a:ext cx="348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FF"/>
                </a:solidFill>
              </a:rPr>
              <a:t>Decorator() → dec_obj</a:t>
            </a:r>
            <a:endParaRPr sz="2000">
              <a:solidFill>
                <a:srgbClr val="0000FF"/>
              </a:solidFill>
            </a:endParaRPr>
          </a:p>
        </p:txBody>
      </p:sp>
      <p:sp>
        <p:nvSpPr>
          <p:cNvPr id="181" name="Google Shape;181;g28df1bce12deaaa5_12"/>
          <p:cNvSpPr/>
          <p:nvPr/>
        </p:nvSpPr>
        <p:spPr>
          <a:xfrm>
            <a:off x="4714875" y="2250275"/>
            <a:ext cx="683100" cy="20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8df1bce12deaaa5_12"/>
          <p:cNvSpPr txBox="1"/>
          <p:nvPr/>
        </p:nvSpPr>
        <p:spPr>
          <a:xfrm>
            <a:off x="5893600" y="2897875"/>
            <a:ext cx="6177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</a:rPr>
              <a:t>@Decorator → @dec_obj → spam = dec_obj(spam)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4"/>
          <p:cNvGrpSpPr/>
          <p:nvPr/>
        </p:nvGrpSpPr>
        <p:grpSpPr>
          <a:xfrm>
            <a:off x="0" y="0"/>
            <a:ext cx="1304363" cy="6858000"/>
            <a:chOff x="0" y="0"/>
            <a:chExt cx="1304363" cy="6858000"/>
          </a:xfrm>
        </p:grpSpPr>
        <p:sp>
          <p:nvSpPr>
            <p:cNvPr id="188" name="Google Shape;188;p4"/>
            <p:cNvSpPr/>
            <p:nvPr/>
          </p:nvSpPr>
          <p:spPr>
            <a:xfrm rot="5400000">
              <a:off x="437028" y="5990665"/>
              <a:ext cx="793377" cy="941294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0" y="0"/>
              <a:ext cx="793376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" name="Google Shape;190;p4"/>
          <p:cNvSpPr txBox="1"/>
          <p:nvPr/>
        </p:nvSpPr>
        <p:spPr>
          <a:xfrm>
            <a:off x="1304364" y="520590"/>
            <a:ext cx="10142960" cy="5816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Create a callable object to log a message “hello everyone”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Create a callable </a:t>
            </a:r>
            <a:r>
              <a:rPr b="1" lang="en-IN" sz="2000">
                <a:solidFill>
                  <a:schemeClr val="dk1"/>
                </a:solidFill>
              </a:rPr>
              <a:t>object</a:t>
            </a:r>
            <a:r>
              <a:rPr b="1" lang="en-IN" sz="2000">
                <a:solidFill>
                  <a:schemeClr val="dk1"/>
                </a:solidFill>
              </a:rPr>
              <a:t> to print “hello {name}” by passing name as an argument.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Create a callable object to check if the number is even or odd.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Create a callable object to check if the string is palindrome or not.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Create a callable object to check if the given two string are anagrams or not.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