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geaRTEQMDK2NKtRobsG4I+uB9c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7ECB2C-49FC-4667-A57D-1CB1B2918137}">
  <a:tblStyle styleId="{3D7ECB2C-49FC-4667-A57D-1CB1B29181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9e0f1a6a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" name="Google Shape;235;ge9e0f1a6a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1714cad4a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3" name="Google Shape;243;gf1714cad4a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e0f1a6a4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ge9e0f1a6a4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9e0f1a6a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ge9e0f1a6a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9e0f1a6a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91" name="Google Shape;291;ge9e0f1a6a4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9e0f1a6a4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4" name="Google Shape;304;ge9e0f1a6a4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1714cad4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2" name="Google Shape;312;gf1714cad4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9e0f1a6a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0" name="Google Shape;320;ge9e0f1a6a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9e0f1a6a4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52" name="Google Shape;352;ge9e0f1a6a4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9e0f1a6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5" name="Google Shape;365;ge9e0f1a6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1714cad4a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f1714cad4a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1714cad4a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f1714cad4a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714cad4a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f1714cad4a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70eb7dd6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f70eb7dd6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9e0f1a6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9e0f1a6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9e0f1a6a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9e0f1a6a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39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215" name="Google Shape;215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4"/>
          <p:cNvSpPr txBox="1"/>
          <p:nvPr/>
        </p:nvSpPr>
        <p:spPr>
          <a:xfrm>
            <a:off x="1304375" y="228600"/>
            <a:ext cx="4853700" cy="61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lass Company: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_name = “ABC”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__init__(self, fname, ln</a:t>
            </a:r>
            <a:r>
              <a:rPr lang="en-IN" sz="2000">
                <a:solidFill>
                  <a:schemeClr val="dk1"/>
                </a:solidFill>
              </a:rPr>
              <a:t>ame</a:t>
            </a:r>
            <a:r>
              <a:rPr lang="en-IN" sz="2000">
                <a:solidFill>
                  <a:schemeClr val="dk1"/>
                </a:solidFill>
              </a:rPr>
              <a:t>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chemeClr val="dk1"/>
                </a:solidFill>
              </a:rPr>
              <a:t>s</a:t>
            </a:r>
            <a:r>
              <a:rPr lang="en-IN" sz="2000">
                <a:solidFill>
                  <a:schemeClr val="dk1"/>
                </a:solidFill>
              </a:rPr>
              <a:t>elf.fname = fname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chemeClr val="dk1"/>
                </a:solidFill>
              </a:rPr>
              <a:t>self.lname</a:t>
            </a:r>
            <a:r>
              <a:rPr lang="en-IN" sz="2000">
                <a:solidFill>
                  <a:schemeClr val="dk1"/>
                </a:solidFill>
              </a:rPr>
              <a:t> = l</a:t>
            </a:r>
            <a:r>
              <a:rPr lang="en-IN" sz="2000">
                <a:solidFill>
                  <a:schemeClr val="dk1"/>
                </a:solidFill>
              </a:rPr>
              <a:t>name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</a:t>
            </a:r>
            <a:r>
              <a:rPr lang="en-IN" sz="2000">
                <a:solidFill>
                  <a:schemeClr val="dk1"/>
                </a:solidFill>
              </a:rPr>
              <a:t>lass Employee(Company):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EID = 001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d</a:t>
            </a:r>
            <a:r>
              <a:rPr lang="en-IN" sz="2000">
                <a:solidFill>
                  <a:schemeClr val="dk1"/>
                </a:solidFill>
              </a:rPr>
              <a:t>ef display(self):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</a:t>
            </a:r>
            <a:r>
              <a:rPr lang="en-IN" sz="2000">
                <a:solidFill>
                  <a:schemeClr val="dk1"/>
                </a:solidFill>
              </a:rPr>
              <a:t>print</a:t>
            </a:r>
            <a:r>
              <a:rPr lang="en-IN" sz="2000">
                <a:solidFill>
                  <a:schemeClr val="dk1"/>
                </a:solidFill>
              </a:rPr>
              <a:t>(self.fname)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8" name="Google Shape;218;p4"/>
          <p:cNvSpPr/>
          <p:nvPr/>
        </p:nvSpPr>
        <p:spPr>
          <a:xfrm>
            <a:off x="6415075" y="1385900"/>
            <a:ext cx="2914800" cy="8574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class Parent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6415075" y="3524250"/>
            <a:ext cx="2914800" cy="857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class Child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220" name="Google Shape;220;p4"/>
          <p:cNvCxnSpPr>
            <a:stCxn id="218" idx="3"/>
          </p:cNvCxnSpPr>
          <p:nvPr/>
        </p:nvCxnSpPr>
        <p:spPr>
          <a:xfrm flipH="1" rot="10800000">
            <a:off x="9329875" y="1128800"/>
            <a:ext cx="928500" cy="68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4"/>
          <p:cNvCxnSpPr>
            <a:stCxn id="218" idx="3"/>
          </p:cNvCxnSpPr>
          <p:nvPr/>
        </p:nvCxnSpPr>
        <p:spPr>
          <a:xfrm>
            <a:off x="9329875" y="1814600"/>
            <a:ext cx="1071300" cy="6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4"/>
          <p:cNvSpPr txBox="1"/>
          <p:nvPr/>
        </p:nvSpPr>
        <p:spPr>
          <a:xfrm>
            <a:off x="10329875" y="89330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c_name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10401175" y="213155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__init__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7600950" y="2428875"/>
            <a:ext cx="500100" cy="857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4"/>
          <p:cNvCxnSpPr>
            <a:stCxn id="219" idx="3"/>
          </p:cNvCxnSpPr>
          <p:nvPr/>
        </p:nvCxnSpPr>
        <p:spPr>
          <a:xfrm flipH="1" rot="10800000">
            <a:off x="9329875" y="3457650"/>
            <a:ext cx="81420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4"/>
          <p:cNvCxnSpPr>
            <a:stCxn id="219" idx="3"/>
          </p:cNvCxnSpPr>
          <p:nvPr/>
        </p:nvCxnSpPr>
        <p:spPr>
          <a:xfrm>
            <a:off x="9329875" y="3952950"/>
            <a:ext cx="814200" cy="1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4"/>
          <p:cNvCxnSpPr>
            <a:stCxn id="219" idx="3"/>
          </p:cNvCxnSpPr>
          <p:nvPr/>
        </p:nvCxnSpPr>
        <p:spPr>
          <a:xfrm>
            <a:off x="9329875" y="3952950"/>
            <a:ext cx="728400" cy="66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4"/>
          <p:cNvCxnSpPr>
            <a:stCxn id="219" idx="3"/>
          </p:cNvCxnSpPr>
          <p:nvPr/>
        </p:nvCxnSpPr>
        <p:spPr>
          <a:xfrm>
            <a:off x="9329875" y="3952950"/>
            <a:ext cx="757200" cy="149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4"/>
          <p:cNvSpPr txBox="1"/>
          <p:nvPr/>
        </p:nvSpPr>
        <p:spPr>
          <a:xfrm>
            <a:off x="10144075" y="318270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c_name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30" name="Google Shape;230;p4"/>
          <p:cNvSpPr txBox="1"/>
          <p:nvPr/>
        </p:nvSpPr>
        <p:spPr>
          <a:xfrm>
            <a:off x="10144075" y="378765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__init__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31" name="Google Shape;231;p4"/>
          <p:cNvSpPr txBox="1"/>
          <p:nvPr/>
        </p:nvSpPr>
        <p:spPr>
          <a:xfrm>
            <a:off x="10144075" y="439260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EID</a:t>
            </a:r>
            <a:endParaRPr sz="2000"/>
          </a:p>
        </p:txBody>
      </p:sp>
      <p:sp>
        <p:nvSpPr>
          <p:cNvPr id="232" name="Google Shape;232;p4"/>
          <p:cNvSpPr txBox="1"/>
          <p:nvPr/>
        </p:nvSpPr>
        <p:spPr>
          <a:xfrm>
            <a:off x="10144075" y="532485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display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e9e0f1a6a4_0_1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38" name="Google Shape;238;ge9e0f1a6a4_0_1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e9e0f1a6a4_0_1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Multi-level </a:t>
              </a:r>
              <a:r>
                <a:rPr b="1" lang="en-IN" sz="3600">
                  <a:solidFill>
                    <a:schemeClr val="lt1"/>
                  </a:solidFill>
                </a:rPr>
                <a:t>Inheritance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ge9e0f1a6a4_0_16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Multi-level inheritance is achieved when a derived class inherits another derived class.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There is no limit on the number of levels.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gf1714cad4a_0_31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46" name="Google Shape;246;gf1714cad4a_0_31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f1714cad4a_0_31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gf1714cad4a_0_31"/>
          <p:cNvSpPr txBox="1"/>
          <p:nvPr/>
        </p:nvSpPr>
        <p:spPr>
          <a:xfrm>
            <a:off x="1304375" y="160726"/>
            <a:ext cx="10143000" cy="61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Parent: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c_name = “ABC”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def __init__(self, fname, name):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self.fname = fname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self.lname = lname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Child(Parent):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EID = 001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def display(self):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print(self.fname)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Child2(Child):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pass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ge9e0f1a6a4_1_19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54" name="Google Shape;254;ge9e0f1a6a4_1_19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ge9e0f1a6a4_1_19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ge9e0f1a6a4_1_19"/>
          <p:cNvSpPr/>
          <p:nvPr/>
        </p:nvSpPr>
        <p:spPr>
          <a:xfrm>
            <a:off x="4243375" y="528500"/>
            <a:ext cx="2914800" cy="8574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class Parent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57" name="Google Shape;257;ge9e0f1a6a4_1_19"/>
          <p:cNvSpPr/>
          <p:nvPr/>
        </p:nvSpPr>
        <p:spPr>
          <a:xfrm>
            <a:off x="4266825" y="2930250"/>
            <a:ext cx="2914800" cy="8574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class Child</a:t>
            </a:r>
            <a:endParaRPr b="1" sz="2400">
              <a:solidFill>
                <a:schemeClr val="lt1"/>
              </a:solidFill>
            </a:endParaRPr>
          </a:p>
        </p:txBody>
      </p:sp>
      <p:cxnSp>
        <p:nvCxnSpPr>
          <p:cNvPr id="258" name="Google Shape;258;ge9e0f1a6a4_1_19"/>
          <p:cNvCxnSpPr>
            <a:stCxn id="256" idx="3"/>
          </p:cNvCxnSpPr>
          <p:nvPr/>
        </p:nvCxnSpPr>
        <p:spPr>
          <a:xfrm flipH="1" rot="10800000">
            <a:off x="7158175" y="271400"/>
            <a:ext cx="928500" cy="68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ge9e0f1a6a4_1_19"/>
          <p:cNvCxnSpPr>
            <a:stCxn id="256" idx="3"/>
          </p:cNvCxnSpPr>
          <p:nvPr/>
        </p:nvCxnSpPr>
        <p:spPr>
          <a:xfrm>
            <a:off x="7158175" y="957200"/>
            <a:ext cx="1071300" cy="614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ge9e0f1a6a4_1_19"/>
          <p:cNvSpPr txBox="1"/>
          <p:nvPr/>
        </p:nvSpPr>
        <p:spPr>
          <a:xfrm>
            <a:off x="8229475" y="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c_name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61" name="Google Shape;261;ge9e0f1a6a4_1_19"/>
          <p:cNvSpPr txBox="1"/>
          <p:nvPr/>
        </p:nvSpPr>
        <p:spPr>
          <a:xfrm>
            <a:off x="8367775" y="1236775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__init__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62" name="Google Shape;262;ge9e0f1a6a4_1_19"/>
          <p:cNvSpPr/>
          <p:nvPr/>
        </p:nvSpPr>
        <p:spPr>
          <a:xfrm>
            <a:off x="5474175" y="1729375"/>
            <a:ext cx="500100" cy="857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ge9e0f1a6a4_1_19"/>
          <p:cNvCxnSpPr>
            <a:stCxn id="257" idx="3"/>
          </p:cNvCxnSpPr>
          <p:nvPr/>
        </p:nvCxnSpPr>
        <p:spPr>
          <a:xfrm flipH="1" rot="10800000">
            <a:off x="7181625" y="2863650"/>
            <a:ext cx="814200" cy="495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e9e0f1a6a4_1_19"/>
          <p:cNvCxnSpPr>
            <a:stCxn id="257" idx="3"/>
          </p:cNvCxnSpPr>
          <p:nvPr/>
        </p:nvCxnSpPr>
        <p:spPr>
          <a:xfrm>
            <a:off x="7181625" y="3358950"/>
            <a:ext cx="814200" cy="16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ge9e0f1a6a4_1_19"/>
          <p:cNvCxnSpPr>
            <a:stCxn id="257" idx="3"/>
          </p:cNvCxnSpPr>
          <p:nvPr/>
        </p:nvCxnSpPr>
        <p:spPr>
          <a:xfrm>
            <a:off x="7181625" y="3358950"/>
            <a:ext cx="728400" cy="66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ge9e0f1a6a4_1_19"/>
          <p:cNvCxnSpPr>
            <a:stCxn id="257" idx="3"/>
          </p:cNvCxnSpPr>
          <p:nvPr/>
        </p:nvCxnSpPr>
        <p:spPr>
          <a:xfrm>
            <a:off x="7181625" y="3358950"/>
            <a:ext cx="774600" cy="11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ge9e0f1a6a4_1_19"/>
          <p:cNvSpPr txBox="1"/>
          <p:nvPr/>
        </p:nvSpPr>
        <p:spPr>
          <a:xfrm>
            <a:off x="7995825" y="2586775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c_name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68" name="Google Shape;268;ge9e0f1a6a4_1_19"/>
          <p:cNvSpPr txBox="1"/>
          <p:nvPr/>
        </p:nvSpPr>
        <p:spPr>
          <a:xfrm>
            <a:off x="8086675" y="3182763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__init__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69" name="Google Shape;269;ge9e0f1a6a4_1_19"/>
          <p:cNvSpPr txBox="1"/>
          <p:nvPr/>
        </p:nvSpPr>
        <p:spPr>
          <a:xfrm>
            <a:off x="7995825" y="3778775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EID</a:t>
            </a:r>
            <a:endParaRPr sz="2000"/>
          </a:p>
        </p:txBody>
      </p:sp>
      <p:sp>
        <p:nvSpPr>
          <p:cNvPr id="270" name="Google Shape;270;ge9e0f1a6a4_1_19"/>
          <p:cNvSpPr txBox="1"/>
          <p:nvPr/>
        </p:nvSpPr>
        <p:spPr>
          <a:xfrm>
            <a:off x="7995825" y="4247350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display</a:t>
            </a:r>
            <a:endParaRPr sz="2000"/>
          </a:p>
        </p:txBody>
      </p:sp>
      <p:sp>
        <p:nvSpPr>
          <p:cNvPr id="271" name="Google Shape;271;ge9e0f1a6a4_1_19"/>
          <p:cNvSpPr/>
          <p:nvPr/>
        </p:nvSpPr>
        <p:spPr>
          <a:xfrm>
            <a:off x="4266825" y="5332000"/>
            <a:ext cx="2914800" cy="8574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5400012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class Child2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72" name="Google Shape;272;ge9e0f1a6a4_1_19"/>
          <p:cNvSpPr/>
          <p:nvPr/>
        </p:nvSpPr>
        <p:spPr>
          <a:xfrm>
            <a:off x="5474175" y="4159950"/>
            <a:ext cx="500100" cy="8574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8C8C8C"/>
              </a:gs>
              <a:gs pos="100000">
                <a:srgbClr val="404040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ge9e0f1a6a4_1_19"/>
          <p:cNvCxnSpPr/>
          <p:nvPr/>
        </p:nvCxnSpPr>
        <p:spPr>
          <a:xfrm flipH="1" rot="10800000">
            <a:off x="7181625" y="5044974"/>
            <a:ext cx="814200" cy="41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ge9e0f1a6a4_1_19"/>
          <p:cNvCxnSpPr/>
          <p:nvPr/>
        </p:nvCxnSpPr>
        <p:spPr>
          <a:xfrm>
            <a:off x="7181625" y="5459274"/>
            <a:ext cx="814200" cy="1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ge9e0f1a6a4_1_19"/>
          <p:cNvCxnSpPr/>
          <p:nvPr/>
        </p:nvCxnSpPr>
        <p:spPr>
          <a:xfrm>
            <a:off x="7181625" y="5459274"/>
            <a:ext cx="728400" cy="55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ge9e0f1a6a4_1_19"/>
          <p:cNvCxnSpPr/>
          <p:nvPr/>
        </p:nvCxnSpPr>
        <p:spPr>
          <a:xfrm>
            <a:off x="7181625" y="5459274"/>
            <a:ext cx="757200" cy="12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ge9e0f1a6a4_1_19"/>
          <p:cNvSpPr txBox="1"/>
          <p:nvPr/>
        </p:nvSpPr>
        <p:spPr>
          <a:xfrm>
            <a:off x="7995825" y="4813525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c_name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78" name="Google Shape;278;ge9e0f1a6a4_1_19"/>
          <p:cNvSpPr txBox="1"/>
          <p:nvPr/>
        </p:nvSpPr>
        <p:spPr>
          <a:xfrm>
            <a:off x="8086675" y="5311933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FF0000"/>
                </a:solidFill>
              </a:rPr>
              <a:t>__init__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79" name="Google Shape;279;ge9e0f1a6a4_1_19"/>
          <p:cNvSpPr txBox="1"/>
          <p:nvPr/>
        </p:nvSpPr>
        <p:spPr>
          <a:xfrm>
            <a:off x="7995825" y="5810363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EID</a:t>
            </a:r>
            <a:endParaRPr sz="2000"/>
          </a:p>
        </p:txBody>
      </p:sp>
      <p:sp>
        <p:nvSpPr>
          <p:cNvPr id="280" name="Google Shape;280;ge9e0f1a6a4_1_19"/>
          <p:cNvSpPr txBox="1"/>
          <p:nvPr/>
        </p:nvSpPr>
        <p:spPr>
          <a:xfrm>
            <a:off x="8086675" y="6434202"/>
            <a:ext cx="177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display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ge9e0f1a6a4_0_2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86" name="Google Shape;286;ge9e0f1a6a4_0_2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e9e0f1a6a4_0_2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Multiple Inheritance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8" name="Google Shape;288;ge9e0f1a6a4_0_23"/>
          <p:cNvSpPr txBox="1"/>
          <p:nvPr/>
        </p:nvSpPr>
        <p:spPr>
          <a:xfrm>
            <a:off x="1223675" y="1943099"/>
            <a:ext cx="10296300" cy="44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Multiple inheritance is achieved when a derived class inherits from more than one Base class.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ge9e0f1a6a4_0_6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294" name="Google Shape;294;ge9e0f1a6a4_0_6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e9e0f1a6a4_0_6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ge9e0f1a6a4_0_65"/>
          <p:cNvSpPr txBox="1"/>
          <p:nvPr/>
        </p:nvSpPr>
        <p:spPr>
          <a:xfrm>
            <a:off x="1304368" y="520600"/>
            <a:ext cx="40107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Parent1: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def spam(self):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print('Child1.Spam')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Parent2: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def spam(self):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    print('Child2.Spam')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Child(Parent1, Parent2):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pass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7" name="Google Shape;297;ge9e0f1a6a4_0_65"/>
          <p:cNvSpPr/>
          <p:nvPr/>
        </p:nvSpPr>
        <p:spPr>
          <a:xfrm>
            <a:off x="5572150" y="814400"/>
            <a:ext cx="2057400" cy="800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lt1"/>
                </a:solidFill>
              </a:rPr>
              <a:t>      Parent1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298" name="Google Shape;298;ge9e0f1a6a4_0_65"/>
          <p:cNvSpPr/>
          <p:nvPr/>
        </p:nvSpPr>
        <p:spPr>
          <a:xfrm>
            <a:off x="9686950" y="814400"/>
            <a:ext cx="2057400" cy="8001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100">
                <a:solidFill>
                  <a:schemeClr val="lt1"/>
                </a:solidFill>
              </a:rPr>
              <a:t>      Parent2</a:t>
            </a:r>
            <a:endParaRPr/>
          </a:p>
        </p:txBody>
      </p:sp>
      <p:sp>
        <p:nvSpPr>
          <p:cNvPr id="299" name="Google Shape;299;ge9e0f1a6a4_0_65"/>
          <p:cNvSpPr/>
          <p:nvPr/>
        </p:nvSpPr>
        <p:spPr>
          <a:xfrm>
            <a:off x="7629550" y="3781425"/>
            <a:ext cx="2057400" cy="8001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100">
                <a:solidFill>
                  <a:schemeClr val="lt1"/>
                </a:solidFill>
              </a:rPr>
              <a:t>       </a:t>
            </a:r>
            <a:r>
              <a:rPr b="1" lang="en-IN" sz="2100">
                <a:solidFill>
                  <a:schemeClr val="lt1"/>
                </a:solidFill>
              </a:rPr>
              <a:t>Child</a:t>
            </a:r>
            <a:endParaRPr/>
          </a:p>
        </p:txBody>
      </p:sp>
      <p:cxnSp>
        <p:nvCxnSpPr>
          <p:cNvPr id="300" name="Google Shape;300;ge9e0f1a6a4_0_65"/>
          <p:cNvCxnSpPr>
            <a:stCxn id="297" idx="2"/>
            <a:endCxn id="299" idx="1"/>
          </p:cNvCxnSpPr>
          <p:nvPr/>
        </p:nvCxnSpPr>
        <p:spPr>
          <a:xfrm flipH="1" rot="-5400000">
            <a:off x="5831650" y="2383700"/>
            <a:ext cx="2567100" cy="1028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ge9e0f1a6a4_0_65"/>
          <p:cNvCxnSpPr>
            <a:stCxn id="298" idx="2"/>
            <a:endCxn id="299" idx="3"/>
          </p:cNvCxnSpPr>
          <p:nvPr/>
        </p:nvCxnSpPr>
        <p:spPr>
          <a:xfrm rot="5400000">
            <a:off x="8917750" y="2383700"/>
            <a:ext cx="2567100" cy="10287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ge9e0f1a6a4_0_72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07" name="Google Shape;307;ge9e0f1a6a4_0_72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e9e0f1a6a4_0_72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ge9e0f1a6a4_0_72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 u="sng">
                <a:solidFill>
                  <a:schemeClr val="dk1"/>
                </a:solidFill>
              </a:rPr>
              <a:t>Order of inheritance:</a:t>
            </a:r>
            <a:r>
              <a:rPr lang="en-IN" sz="2000">
                <a:solidFill>
                  <a:schemeClr val="dk1"/>
                </a:solidFill>
              </a:rPr>
              <a:t> In multiple inheritance, the inheritance will take place from right to left. I.e., the rightmost class will be inherited first and the leftmost will be inherited last.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 u="sng">
                <a:solidFill>
                  <a:schemeClr val="dk1"/>
                </a:solidFill>
              </a:rPr>
              <a:t>MRO(Method Resolution Order):</a:t>
            </a:r>
            <a:r>
              <a:rPr lang="en-IN" sz="2000">
                <a:solidFill>
                  <a:schemeClr val="dk1"/>
                </a:solidFill>
              </a:rPr>
              <a:t> MRO is the order followed to look up for an attribute in classes. In multiple inheritance the MRO will takes </a:t>
            </a:r>
            <a:r>
              <a:rPr lang="en-IN" sz="2000">
                <a:solidFill>
                  <a:schemeClr val="dk1"/>
                </a:solidFill>
              </a:rPr>
              <a:t>place from left to right.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gf1714cad4a_0_38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315" name="Google Shape;315;gf1714cad4a_0_38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f1714cad4a_0_38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gf1714cad4a_0_38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Parent1: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a = 10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b = 20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Parent2: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c = 30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b = 25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class Child(Parent1, </a:t>
            </a:r>
            <a:r>
              <a:rPr lang="en-IN" sz="2000">
                <a:solidFill>
                  <a:schemeClr val="dk1"/>
                </a:solidFill>
              </a:rPr>
              <a:t>Parent2</a:t>
            </a:r>
            <a:r>
              <a:rPr lang="en-IN" sz="2000">
                <a:solidFill>
                  <a:schemeClr val="dk1"/>
                </a:solidFill>
              </a:rPr>
              <a:t>):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a = 80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d = 64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   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ge9e0f1a6a4_0_30"/>
          <p:cNvGraphicFramePr/>
          <p:nvPr/>
        </p:nvGraphicFramePr>
        <p:xfrm>
          <a:off x="1968100" y="7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{3D7ECB2C-49FC-4667-A57D-1CB1B2918137}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a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lt1"/>
                          </a:solidFill>
                        </a:rPr>
                        <a:t>         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b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B0000"/>
                        </a:gs>
                        <a:gs pos="100000">
                          <a:srgbClr val="54030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23" name="Google Shape;323;ge9e0f1a6a4_0_30"/>
          <p:cNvGraphicFramePr/>
          <p:nvPr/>
        </p:nvGraphicFramePr>
        <p:xfrm>
          <a:off x="6763950" y="71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{3D7ECB2C-49FC-4667-A57D-1CB1B2918137}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E29AA"/>
                        </a:gs>
                        <a:gs pos="100000">
                          <a:srgbClr val="1E123D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lt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E29AA"/>
                        </a:gs>
                        <a:gs pos="100000">
                          <a:srgbClr val="1E123D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c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E29AA"/>
                        </a:gs>
                        <a:gs pos="100000">
                          <a:srgbClr val="1E123D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>
                          <a:solidFill>
                            <a:schemeClr val="lt1"/>
                          </a:solidFill>
                        </a:rPr>
                        <a:t>         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E29AA"/>
                        </a:gs>
                        <a:gs pos="100000">
                          <a:srgbClr val="1E123D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solidFill>
                            <a:schemeClr val="lt1"/>
                          </a:solidFill>
                        </a:rPr>
                        <a:t>b</a:t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E29AA"/>
                        </a:gs>
                        <a:gs pos="100000">
                          <a:srgbClr val="1E123D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4E29AA"/>
                        </a:gs>
                        <a:gs pos="100000">
                          <a:srgbClr val="1E123D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graphicFrame>
        <p:nvGraphicFramePr>
          <p:cNvPr id="324" name="Google Shape;324;ge9e0f1a6a4_0_30"/>
          <p:cNvGraphicFramePr/>
          <p:nvPr/>
        </p:nvGraphicFramePr>
        <p:xfrm>
          <a:off x="4177900" y="33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{3D7ECB2C-49FC-4667-A57D-1CB1B2918137}</a:tableStyleId>
              </a:tblPr>
              <a:tblGrid>
                <a:gridCol w="1918100"/>
                <a:gridCol w="1918100"/>
              </a:tblGrid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b="1"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DDDDDD"/>
                        </a:gs>
                        <a:gs pos="100000">
                          <a:srgbClr val="919191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325" name="Google Shape;325;ge9e0f1a6a4_0_30"/>
          <p:cNvSpPr txBox="1"/>
          <p:nvPr/>
        </p:nvSpPr>
        <p:spPr>
          <a:xfrm>
            <a:off x="2657475" y="85725"/>
            <a:ext cx="24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Parent1</a:t>
            </a:r>
            <a:endParaRPr sz="2100"/>
          </a:p>
        </p:txBody>
      </p:sp>
      <p:sp>
        <p:nvSpPr>
          <p:cNvPr id="326" name="Google Shape;326;ge9e0f1a6a4_0_30"/>
          <p:cNvSpPr txBox="1"/>
          <p:nvPr/>
        </p:nvSpPr>
        <p:spPr>
          <a:xfrm>
            <a:off x="7467650" y="152400"/>
            <a:ext cx="242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Parent2</a:t>
            </a:r>
            <a:endParaRPr sz="2100"/>
          </a:p>
        </p:txBody>
      </p:sp>
      <p:sp>
        <p:nvSpPr>
          <p:cNvPr id="327" name="Google Shape;327;ge9e0f1a6a4_0_30"/>
          <p:cNvSpPr txBox="1"/>
          <p:nvPr/>
        </p:nvSpPr>
        <p:spPr>
          <a:xfrm>
            <a:off x="4881600" y="2920238"/>
            <a:ext cx="2428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/>
              <a:t>Child</a:t>
            </a:r>
            <a:endParaRPr sz="2100"/>
          </a:p>
        </p:txBody>
      </p:sp>
      <p:sp>
        <p:nvSpPr>
          <p:cNvPr id="328" name="Google Shape;328;ge9e0f1a6a4_0_30"/>
          <p:cNvSpPr txBox="1"/>
          <p:nvPr/>
        </p:nvSpPr>
        <p:spPr>
          <a:xfrm>
            <a:off x="6572275" y="4703400"/>
            <a:ext cx="10287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0x12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29" name="Google Shape;329;ge9e0f1a6a4_0_30"/>
          <p:cNvSpPr txBox="1"/>
          <p:nvPr/>
        </p:nvSpPr>
        <p:spPr>
          <a:xfrm>
            <a:off x="6572275" y="4062009"/>
            <a:ext cx="1028700" cy="4926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0x11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0" name="Google Shape;330;ge9e0f1a6a4_0_30"/>
          <p:cNvSpPr txBox="1"/>
          <p:nvPr/>
        </p:nvSpPr>
        <p:spPr>
          <a:xfrm>
            <a:off x="6572275" y="5344797"/>
            <a:ext cx="10287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0x52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1" name="Google Shape;331;ge9e0f1a6a4_0_30"/>
          <p:cNvSpPr txBox="1"/>
          <p:nvPr/>
        </p:nvSpPr>
        <p:spPr>
          <a:xfrm>
            <a:off x="6572275" y="4703397"/>
            <a:ext cx="1028700" cy="492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0x53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2" name="Google Shape;332;ge9e0f1a6a4_0_30"/>
          <p:cNvSpPr txBox="1"/>
          <p:nvPr/>
        </p:nvSpPr>
        <p:spPr>
          <a:xfrm>
            <a:off x="6572275" y="5986197"/>
            <a:ext cx="1028700" cy="4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64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3" name="Google Shape;333;ge9e0f1a6a4_0_30"/>
          <p:cNvSpPr txBox="1"/>
          <p:nvPr/>
        </p:nvSpPr>
        <p:spPr>
          <a:xfrm>
            <a:off x="8977300" y="2058697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lt1"/>
                </a:solidFill>
              </a:rPr>
              <a:t>125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4" name="Google Shape;334;ge9e0f1a6a4_0_30"/>
          <p:cNvSpPr txBox="1"/>
          <p:nvPr/>
        </p:nvSpPr>
        <p:spPr>
          <a:xfrm>
            <a:off x="9091600" y="1430084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   </a:t>
            </a:r>
            <a:r>
              <a:rPr lang="en-IN" sz="2000">
                <a:solidFill>
                  <a:schemeClr val="lt1"/>
                </a:solidFill>
              </a:rPr>
              <a:t>130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5" name="Google Shape;335;ge9e0f1a6a4_0_30"/>
          <p:cNvSpPr txBox="1"/>
          <p:nvPr/>
        </p:nvSpPr>
        <p:spPr>
          <a:xfrm>
            <a:off x="4319600" y="2058697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 20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6" name="Google Shape;336;ge9e0f1a6a4_0_30"/>
          <p:cNvSpPr txBox="1"/>
          <p:nvPr/>
        </p:nvSpPr>
        <p:spPr>
          <a:xfrm>
            <a:off x="4319600" y="1430084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lt1"/>
                </a:solidFill>
              </a:rPr>
              <a:t>10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337" name="Google Shape;337;ge9e0f1a6a4_0_30"/>
          <p:cNvSpPr txBox="1"/>
          <p:nvPr/>
        </p:nvSpPr>
        <p:spPr>
          <a:xfrm>
            <a:off x="4572000" y="4078297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c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8" name="Google Shape;338;ge9e0f1a6a4_0_30"/>
          <p:cNvSpPr txBox="1"/>
          <p:nvPr/>
        </p:nvSpPr>
        <p:spPr>
          <a:xfrm>
            <a:off x="4572000" y="4706659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b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9" name="Google Shape;339;ge9e0f1a6a4_0_30"/>
          <p:cNvSpPr txBox="1"/>
          <p:nvPr/>
        </p:nvSpPr>
        <p:spPr>
          <a:xfrm>
            <a:off x="4572000" y="5334997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0" name="Google Shape;340;ge9e0f1a6a4_0_30"/>
          <p:cNvSpPr txBox="1"/>
          <p:nvPr/>
        </p:nvSpPr>
        <p:spPr>
          <a:xfrm>
            <a:off x="4572000" y="5963347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 </a:t>
            </a:r>
            <a:r>
              <a:rPr lang="en-IN" sz="2000">
                <a:solidFill>
                  <a:schemeClr val="dk1"/>
                </a:solidFill>
              </a:rPr>
              <a:t> 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1" name="Google Shape;341;ge9e0f1a6a4_0_30"/>
          <p:cNvSpPr/>
          <p:nvPr/>
        </p:nvSpPr>
        <p:spPr>
          <a:xfrm>
            <a:off x="8001000" y="1643075"/>
            <a:ext cx="3729050" cy="2643175"/>
          </a:xfrm>
          <a:custGeom>
            <a:rect b="b" l="l" r="r" t="t"/>
            <a:pathLst>
              <a:path extrusionOk="0" h="105727" w="149162">
                <a:moveTo>
                  <a:pt x="0" y="105727"/>
                </a:moveTo>
                <a:lnTo>
                  <a:pt x="99441" y="105727"/>
                </a:lnTo>
                <a:lnTo>
                  <a:pt x="149162" y="105727"/>
                </a:lnTo>
                <a:lnTo>
                  <a:pt x="149162" y="0"/>
                </a:lnTo>
                <a:lnTo>
                  <a:pt x="103442" y="0"/>
                </a:lnTo>
              </a:path>
            </a:pathLst>
          </a:cu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2" name="Google Shape;342;ge9e0f1a6a4_0_30"/>
          <p:cNvSpPr/>
          <p:nvPr/>
        </p:nvSpPr>
        <p:spPr>
          <a:xfrm>
            <a:off x="7986725" y="2314575"/>
            <a:ext cx="3386125" cy="2628900"/>
          </a:xfrm>
          <a:custGeom>
            <a:rect b="b" l="l" r="r" t="t"/>
            <a:pathLst>
              <a:path extrusionOk="0" h="105156" w="135445">
                <a:moveTo>
                  <a:pt x="0" y="105156"/>
                </a:moveTo>
                <a:lnTo>
                  <a:pt x="73723" y="105156"/>
                </a:lnTo>
                <a:lnTo>
                  <a:pt x="135445" y="105156"/>
                </a:lnTo>
                <a:lnTo>
                  <a:pt x="135445" y="0"/>
                </a:lnTo>
                <a:lnTo>
                  <a:pt x="101727" y="0"/>
                </a:lnTo>
              </a:path>
            </a:pathLst>
          </a:custGeom>
          <a:noFill/>
          <a:ln cap="flat" cmpd="sng" w="38100">
            <a:solidFill>
              <a:srgbClr val="351C75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3" name="Google Shape;343;ge9e0f1a6a4_0_30"/>
          <p:cNvSpPr/>
          <p:nvPr/>
        </p:nvSpPr>
        <p:spPr>
          <a:xfrm>
            <a:off x="1000125" y="2343150"/>
            <a:ext cx="3214700" cy="2643200"/>
          </a:xfrm>
          <a:custGeom>
            <a:rect b="b" l="l" r="r" t="t"/>
            <a:pathLst>
              <a:path extrusionOk="0" h="105728" w="128588">
                <a:moveTo>
                  <a:pt x="128588" y="105728"/>
                </a:moveTo>
                <a:lnTo>
                  <a:pt x="64008" y="105728"/>
                </a:lnTo>
                <a:lnTo>
                  <a:pt x="0" y="105728"/>
                </a:lnTo>
                <a:lnTo>
                  <a:pt x="0" y="0"/>
                </a:lnTo>
                <a:lnTo>
                  <a:pt x="3943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Google Shape;344;ge9e0f1a6a4_0_30"/>
          <p:cNvSpPr/>
          <p:nvPr/>
        </p:nvSpPr>
        <p:spPr>
          <a:xfrm>
            <a:off x="300050" y="1685925"/>
            <a:ext cx="3914775" cy="3943350"/>
          </a:xfrm>
          <a:custGeom>
            <a:rect b="b" l="l" r="r" t="t"/>
            <a:pathLst>
              <a:path extrusionOk="0" h="157734" w="156591">
                <a:moveTo>
                  <a:pt x="156591" y="157734"/>
                </a:moveTo>
                <a:lnTo>
                  <a:pt x="0" y="157734"/>
                </a:lnTo>
                <a:lnTo>
                  <a:pt x="0" y="0"/>
                </a:lnTo>
                <a:lnTo>
                  <a:pt x="68008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5" name="Google Shape;345;ge9e0f1a6a4_0_30"/>
          <p:cNvSpPr txBox="1"/>
          <p:nvPr/>
        </p:nvSpPr>
        <p:spPr>
          <a:xfrm>
            <a:off x="10600150" y="1150472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0x11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6" name="Google Shape;346;ge9e0f1a6a4_0_30"/>
          <p:cNvSpPr txBox="1"/>
          <p:nvPr/>
        </p:nvSpPr>
        <p:spPr>
          <a:xfrm>
            <a:off x="10600150" y="1821972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0x12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7" name="Google Shape;347;ge9e0f1a6a4_0_30"/>
          <p:cNvSpPr txBox="1"/>
          <p:nvPr/>
        </p:nvSpPr>
        <p:spPr>
          <a:xfrm>
            <a:off x="939400" y="1150472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</a:t>
            </a:r>
            <a:r>
              <a:rPr lang="en-IN" sz="2000">
                <a:solidFill>
                  <a:schemeClr val="dk1"/>
                </a:solidFill>
              </a:rPr>
              <a:t>0x52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8" name="Google Shape;348;ge9e0f1a6a4_0_30"/>
          <p:cNvSpPr txBox="1"/>
          <p:nvPr/>
        </p:nvSpPr>
        <p:spPr>
          <a:xfrm>
            <a:off x="939400" y="1821972"/>
            <a:ext cx="102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</a:rPr>
              <a:t>  </a:t>
            </a:r>
            <a:r>
              <a:rPr lang="en-IN" sz="2000">
                <a:solidFill>
                  <a:schemeClr val="dk1"/>
                </a:solidFill>
              </a:rPr>
              <a:t>0x53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9" name="Google Shape;349;ge9e0f1a6a4_0_30"/>
          <p:cNvSpPr txBox="1"/>
          <p:nvPr/>
        </p:nvSpPr>
        <p:spPr>
          <a:xfrm>
            <a:off x="6572275" y="5344797"/>
            <a:ext cx="1028700" cy="492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80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e9e0f1a6a4_0_3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55" name="Google Shape;355;ge9e0f1a6a4_0_3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e9e0f1a6a4_0_3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Hierarchical Inheritance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ge9e0f1a6a4_0_37"/>
          <p:cNvSpPr txBox="1"/>
          <p:nvPr/>
        </p:nvSpPr>
        <p:spPr>
          <a:xfrm>
            <a:off x="1123684" y="1634453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The properties of a single base class will be inherited by many derived classes.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58" name="Google Shape;358;ge9e0f1a6a4_0_37"/>
          <p:cNvSpPr/>
          <p:nvPr/>
        </p:nvSpPr>
        <p:spPr>
          <a:xfrm>
            <a:off x="2214600" y="4986350"/>
            <a:ext cx="2057400" cy="800100"/>
          </a:xfrm>
          <a:prstGeom prst="rect">
            <a:avLst/>
          </a:prstGeom>
          <a:gradFill>
            <a:gsLst>
              <a:gs pos="0">
                <a:srgbClr val="FFC002"/>
              </a:gs>
              <a:gs pos="100000">
                <a:srgbClr val="795B0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lt1"/>
                </a:solidFill>
              </a:rPr>
              <a:t>      Child1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59" name="Google Shape;359;ge9e0f1a6a4_0_37"/>
          <p:cNvSpPr/>
          <p:nvPr/>
        </p:nvSpPr>
        <p:spPr>
          <a:xfrm>
            <a:off x="7458100" y="4986350"/>
            <a:ext cx="2057400" cy="8001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lt1"/>
                </a:solidFill>
              </a:rPr>
              <a:t>       Child2</a:t>
            </a:r>
            <a:endParaRPr/>
          </a:p>
        </p:txBody>
      </p:sp>
      <p:sp>
        <p:nvSpPr>
          <p:cNvPr id="360" name="Google Shape;360;ge9e0f1a6a4_0_37"/>
          <p:cNvSpPr/>
          <p:nvPr/>
        </p:nvSpPr>
        <p:spPr>
          <a:xfrm>
            <a:off x="4943500" y="2652725"/>
            <a:ext cx="2057400" cy="800100"/>
          </a:xfrm>
          <a:prstGeom prst="rect">
            <a:avLst/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lt1"/>
                </a:solidFill>
              </a:rPr>
              <a:t>        Base</a:t>
            </a:r>
            <a:endParaRPr/>
          </a:p>
        </p:txBody>
      </p:sp>
      <p:sp>
        <p:nvSpPr>
          <p:cNvPr id="361" name="Google Shape;361;ge9e0f1a6a4_0_37"/>
          <p:cNvSpPr/>
          <p:nvPr/>
        </p:nvSpPr>
        <p:spPr>
          <a:xfrm>
            <a:off x="3274700" y="3037525"/>
            <a:ext cx="1685925" cy="1971675"/>
          </a:xfrm>
          <a:custGeom>
            <a:rect b="b" l="l" r="r" t="t"/>
            <a:pathLst>
              <a:path extrusionOk="0" h="78867" w="67437">
                <a:moveTo>
                  <a:pt x="67437" y="0"/>
                </a:moveTo>
                <a:lnTo>
                  <a:pt x="0" y="0"/>
                </a:lnTo>
                <a:lnTo>
                  <a:pt x="0" y="78867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2" name="Google Shape;362;ge9e0f1a6a4_0_37"/>
          <p:cNvSpPr/>
          <p:nvPr/>
        </p:nvSpPr>
        <p:spPr>
          <a:xfrm>
            <a:off x="7018025" y="3051800"/>
            <a:ext cx="1500175" cy="1957400"/>
          </a:xfrm>
          <a:custGeom>
            <a:rect b="b" l="l" r="r" t="t"/>
            <a:pathLst>
              <a:path extrusionOk="0" h="78296" w="60007">
                <a:moveTo>
                  <a:pt x="0" y="0"/>
                </a:moveTo>
                <a:lnTo>
                  <a:pt x="52006" y="0"/>
                </a:lnTo>
                <a:lnTo>
                  <a:pt x="60007" y="0"/>
                </a:lnTo>
                <a:lnTo>
                  <a:pt x="60007" y="78296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328625" y="2349925"/>
            <a:ext cx="33006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INHERITANCE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Is a, has a relationship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UML diagrams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Types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Memory allocation diagrams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Chaining process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MRO - Method resolution order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e9e0f1a6a4_0_44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368" name="Google Shape;368;ge9e0f1a6a4_0_44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e9e0f1a6a4_0_44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method/constructor chaining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ge9e0f1a6a4_0_44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process of calling parent class method after overriding it in the child class is called chaining.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order to achieve chaining, super() is used.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r>
              <a:rPr lang="en-IN" sz="2000">
                <a:solidFill>
                  <a:schemeClr val="dk1"/>
                </a:solidFill>
              </a:rPr>
              <a:t> MRO(Method Resolution Order) is a concept that is used to search the attributes in a class </a:t>
            </a:r>
            <a:r>
              <a:rPr lang="en-IN" sz="2000">
                <a:solidFill>
                  <a:schemeClr val="dk1"/>
                </a:solidFill>
              </a:rPr>
              <a:t>especially</a:t>
            </a:r>
            <a:r>
              <a:rPr lang="en-IN" sz="2000">
                <a:solidFill>
                  <a:schemeClr val="dk1"/>
                </a:solidFill>
              </a:rPr>
              <a:t> in inheritance hierarchy. Here MRO will be from left to right.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	Eg: class A(B, C):	-----&gt;	 A → B → C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f1714cad4a_0_4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f1714cad4a_0_4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f1714cad4a_0_4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Relationships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f1714cad4a_0_45"/>
          <p:cNvSpPr txBox="1"/>
          <p:nvPr/>
        </p:nvSpPr>
        <p:spPr>
          <a:xfrm>
            <a:off x="1223675" y="1982399"/>
            <a:ext cx="10296300" cy="44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i</a:t>
            </a:r>
            <a:r>
              <a:rPr lang="en-IN" sz="2000">
                <a:solidFill>
                  <a:schemeClr val="dk1"/>
                </a:solidFill>
              </a:rPr>
              <a:t>s a relationship (Inheritance)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has a relationship (Composition)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f1714cad4a_0_5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f1714cad4a_0_53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f1714cad4a_0_5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Is a relationship (Inheritance)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f1714cad4a_0_53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one of the fundamental concepts of Object-Oriented Programming.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object-oriented programming, the concept of IS-A is a totally based on Inheritance, which can be of type Class Inheritance.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just like saying "A is a B type of thing".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eg: Apple is a Fruit, Car is a Vehicle etc.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Inheritance is unidirectional. For example, House is a Building. But Building is not a House.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f1714cad4a_0_6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f1714cad4a_0_6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f1714cad4a_0_6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Has</a:t>
              </a:r>
              <a:r>
                <a:rPr b="1" lang="en-IN" sz="3600">
                  <a:solidFill>
                    <a:schemeClr val="lt1"/>
                  </a:solidFill>
                </a:rPr>
                <a:t> a relationship (Composition)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f1714cad4a_0_60"/>
          <p:cNvSpPr txBox="1"/>
          <p:nvPr/>
        </p:nvSpPr>
        <p:spPr>
          <a:xfrm>
            <a:off x="1223675" y="1302326"/>
            <a:ext cx="102963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one of the fundamental concepts of Object-Oriented Programming.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this concept, we will describe a class that references to one or more objects of other classes as an Instance variable.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Here, by using the class name or by creating the object we can access the members of one class inside another class.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enables creating complex types by combining objects of different classes.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means that a class Composite can contain an object of another class Component.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Composition(HAS-A) simply mean the use of instance variables that are references to other objects.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f70eb7dd69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f70eb7dd69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70eb7dd69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UML diagrams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f70eb7dd69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standard method of creating </a:t>
            </a:r>
            <a:r>
              <a:rPr lang="en-IN" sz="2000">
                <a:solidFill>
                  <a:schemeClr val="dk1"/>
                </a:solidFill>
              </a:rPr>
              <a:t>class</a:t>
            </a:r>
            <a:r>
              <a:rPr lang="en-IN" sz="2000">
                <a:solidFill>
                  <a:schemeClr val="dk1"/>
                </a:solidFill>
              </a:rPr>
              <a:t> is called UML (Unified Modeling Language).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UML is used to show class hierarchies in software projects.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 other words, it describes the relationships between </a:t>
            </a:r>
            <a:r>
              <a:rPr lang="en-IN" sz="2000">
                <a:solidFill>
                  <a:schemeClr val="dk1"/>
                </a:solidFill>
              </a:rPr>
              <a:t>different</a:t>
            </a:r>
            <a:r>
              <a:rPr lang="en-IN" sz="2000">
                <a:solidFill>
                  <a:schemeClr val="dk1"/>
                </a:solidFill>
              </a:rPr>
              <a:t> classes and it supports inheritance and composition.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Inheritance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Inheritance is the capability of one class to derive or inherit the properties from another class.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Inheritance enables us to define a class that takes all the functionality from a parent class and allows us to add more.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Parent class is the class being inherited from, also called base class.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Child class is the class that inherits from another class, also called derived class.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9e0f1a6a4_0_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9e0f1a6a4_0_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9e0f1a6a4_0_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Types of inheritance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9e0f1a6a4_0_2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Single level inheritance.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Multi-level inheritance.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Multiple inheritance.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IN" sz="2000">
                <a:solidFill>
                  <a:schemeClr val="dk1"/>
                </a:solidFill>
              </a:rPr>
              <a:t>Hierarchical inheritance.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9e0f1a6a4_0_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9e0f1a6a4_0_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9e0f1a6a4_0_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Single level inheritance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9e0f1a6a4_0_9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When a child class inherits from only one parent class, it is called single inheritance.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9" name="Google Shape;209;ge9e0f1a6a4_0_9"/>
          <p:cNvSpPr txBox="1"/>
          <p:nvPr/>
        </p:nvSpPr>
        <p:spPr>
          <a:xfrm>
            <a:off x="9172575" y="2486025"/>
            <a:ext cx="19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