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NLahrHoiA8AUGcByio8ykoNUq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6e865e6c4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ge6e865e6c4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6e865e6c4_1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ge6e865e6c4_1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6e865e6c4_1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6" name="Google Shape;276;ge6e865e6c4_1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6e865e6c4_1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ge6e865e6c4_1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e6e865e6c4_1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ge6e865e6c4_1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6e865e6c4_1_2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6" name="Google Shape;326;ge6e865e6c4_1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6e865e6c4_1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1" name="Google Shape;361;ge6e865e6c4_1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e6e865e6c4_1_3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9" name="Google Shape;369;ge6e865e6c4_1_3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6e865e6c4_1_3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5" name="Google Shape;405;ge6e865e6c4_1_3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6e865e6c4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3" name="Google Shape;413;ge6e865e6c4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e6e865e6c4_1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1" name="Google Shape;421;ge6e865e6c4_1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6e865e6c4_1_3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5" name="Google Shape;435;ge6e865e6c4_1_3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6e865e6c4_1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3" name="Google Shape;443;ge6e865e6c4_1_4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eacc7c57e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1" name="Google Shape;451;geacc7c57e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e865e6c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6e865e6c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e865e6c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6e865e6c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e865e6c4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6e865e6c4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e865e6c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0" name="Google Shape;200;ge6e865e6c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e865e6c4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6" name="Google Shape;236;ge6e865e6c4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ge6e865e6c4_0_2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47" name="Google Shape;247;ge6e865e6c4_0_2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e6e865e6c4_0_2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ge6e865e6c4_0_22"/>
          <p:cNvSpPr/>
          <p:nvPr/>
        </p:nvSpPr>
        <p:spPr>
          <a:xfrm>
            <a:off x="1573925" y="225027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/>
              <a:t>      h				e				l					l				o</a:t>
            </a:r>
            <a:endParaRPr b="1" sz="3100"/>
          </a:p>
        </p:txBody>
      </p:sp>
      <p:cxnSp>
        <p:nvCxnSpPr>
          <p:cNvPr id="250" name="Google Shape;250;ge6e865e6c4_0_22"/>
          <p:cNvCxnSpPr/>
          <p:nvPr/>
        </p:nvCxnSpPr>
        <p:spPr>
          <a:xfrm flipH="1">
            <a:off x="3208150" y="2277050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ge6e865e6c4_0_22"/>
          <p:cNvCxnSpPr/>
          <p:nvPr/>
        </p:nvCxnSpPr>
        <p:spPr>
          <a:xfrm flipH="1">
            <a:off x="50750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Google Shape;252;ge6e865e6c4_0_22"/>
          <p:cNvCxnSpPr/>
          <p:nvPr/>
        </p:nvCxnSpPr>
        <p:spPr>
          <a:xfrm flipH="1">
            <a:off x="69419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ge6e865e6c4_0_22"/>
          <p:cNvCxnSpPr/>
          <p:nvPr/>
        </p:nvCxnSpPr>
        <p:spPr>
          <a:xfrm flipH="1">
            <a:off x="9157125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ge6e865e6c4_0_22"/>
          <p:cNvSpPr txBox="1"/>
          <p:nvPr/>
        </p:nvSpPr>
        <p:spPr>
          <a:xfrm>
            <a:off x="22101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0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55" name="Google Shape;255;ge6e865e6c4_0_22"/>
          <p:cNvSpPr txBox="1"/>
          <p:nvPr/>
        </p:nvSpPr>
        <p:spPr>
          <a:xfrm>
            <a:off x="99572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4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56" name="Google Shape;256;ge6e865e6c4_0_22"/>
          <p:cNvSpPr txBox="1"/>
          <p:nvPr/>
        </p:nvSpPr>
        <p:spPr>
          <a:xfrm>
            <a:off x="781915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3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57" name="Google Shape;257;ge6e865e6c4_0_22"/>
          <p:cNvSpPr txBox="1"/>
          <p:nvPr/>
        </p:nvSpPr>
        <p:spPr>
          <a:xfrm>
            <a:off x="58135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2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58" name="Google Shape;258;ge6e865e6c4_0_22"/>
          <p:cNvSpPr txBox="1"/>
          <p:nvPr/>
        </p:nvSpPr>
        <p:spPr>
          <a:xfrm>
            <a:off x="40118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1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59" name="Google Shape;259;ge6e865e6c4_0_22"/>
          <p:cNvSpPr txBox="1"/>
          <p:nvPr/>
        </p:nvSpPr>
        <p:spPr>
          <a:xfrm>
            <a:off x="11177825" y="1634125"/>
            <a:ext cx="95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Positive</a:t>
            </a:r>
            <a:endParaRPr sz="1700"/>
          </a:p>
        </p:txBody>
      </p:sp>
      <p:sp>
        <p:nvSpPr>
          <p:cNvPr id="260" name="Google Shape;260;ge6e865e6c4_0_22"/>
          <p:cNvSpPr txBox="1"/>
          <p:nvPr/>
        </p:nvSpPr>
        <p:spPr>
          <a:xfrm>
            <a:off x="11177825" y="4293775"/>
            <a:ext cx="10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Negative</a:t>
            </a:r>
            <a:endParaRPr sz="1700"/>
          </a:p>
        </p:txBody>
      </p:sp>
      <p:sp>
        <p:nvSpPr>
          <p:cNvPr id="261" name="Google Shape;261;ge6e865e6c4_0_22"/>
          <p:cNvSpPr txBox="1"/>
          <p:nvPr/>
        </p:nvSpPr>
        <p:spPr>
          <a:xfrm>
            <a:off x="21199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-5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262" name="Google Shape;262;ge6e865e6c4_0_22"/>
          <p:cNvSpPr txBox="1"/>
          <p:nvPr/>
        </p:nvSpPr>
        <p:spPr>
          <a:xfrm>
            <a:off x="40118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-4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263" name="Google Shape;263;ge6e865e6c4_0_22"/>
          <p:cNvSpPr txBox="1"/>
          <p:nvPr/>
        </p:nvSpPr>
        <p:spPr>
          <a:xfrm>
            <a:off x="58135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-3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264" name="Google Shape;264;ge6e865e6c4_0_22"/>
          <p:cNvSpPr txBox="1"/>
          <p:nvPr/>
        </p:nvSpPr>
        <p:spPr>
          <a:xfrm>
            <a:off x="781915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-2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265" name="Google Shape;265;ge6e865e6c4_0_22"/>
          <p:cNvSpPr txBox="1"/>
          <p:nvPr/>
        </p:nvSpPr>
        <p:spPr>
          <a:xfrm>
            <a:off x="99572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</a:t>
            </a:r>
            <a:r>
              <a:rPr lang="en-IN" sz="2100">
                <a:solidFill>
                  <a:srgbClr val="6AA84F"/>
                </a:solidFill>
              </a:rPr>
              <a:t>1</a:t>
            </a:r>
            <a:endParaRPr sz="21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ge6e865e6c4_1_15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71" name="Google Shape;271;ge6e865e6c4_1_15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e6e865e6c4_1_15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Slicing </a:t>
              </a:r>
              <a:r>
                <a:rPr b="1" lang="en-IN" sz="3600">
                  <a:solidFill>
                    <a:schemeClr val="lt1"/>
                  </a:solidFill>
                </a:rPr>
                <a:t>a string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3" name="Google Shape;273;ge6e865e6c4_1_156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Process of extracting multiple characters at a time/simultaneously.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 </a:t>
            </a:r>
            <a:r>
              <a:rPr lang="en-IN" sz="2000">
                <a:solidFill>
                  <a:schemeClr val="dk1"/>
                </a:solidFill>
              </a:rPr>
              <a:t>: var_name[start index : End index : Step value]</a:t>
            </a:r>
            <a:endParaRPr sz="2000">
              <a:solidFill>
                <a:schemeClr val="dk1"/>
              </a:solidFill>
            </a:endParaRPr>
          </a:p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start index</a:t>
            </a:r>
            <a:r>
              <a:rPr lang="en-IN" sz="2000">
                <a:solidFill>
                  <a:schemeClr val="dk1"/>
                </a:solidFill>
              </a:rPr>
              <a:t> : default value  0</a:t>
            </a:r>
            <a:endParaRPr sz="2000">
              <a:solidFill>
                <a:schemeClr val="dk1"/>
              </a:solidFill>
            </a:endParaRPr>
          </a:p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End index</a:t>
            </a:r>
            <a:r>
              <a:rPr lang="en-IN" sz="2000">
                <a:solidFill>
                  <a:schemeClr val="dk1"/>
                </a:solidFill>
              </a:rPr>
              <a:t> : default value  length of the string</a:t>
            </a:r>
            <a:endParaRPr sz="2000">
              <a:solidFill>
                <a:schemeClr val="dk1"/>
              </a:solidFill>
            </a:endParaRPr>
          </a:p>
          <a:p>
            <a:pPr indent="457200" lvl="0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Step value</a:t>
            </a:r>
            <a:r>
              <a:rPr lang="en-IN" sz="2000">
                <a:solidFill>
                  <a:schemeClr val="dk1"/>
                </a:solidFill>
              </a:rPr>
              <a:t> : default value  1 (optional)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000"/>
              <a:buChar char="➢"/>
            </a:pPr>
            <a:r>
              <a:rPr b="1" lang="en-IN" sz="2000">
                <a:solidFill>
                  <a:srgbClr val="CC4125"/>
                </a:solidFill>
              </a:rPr>
              <a:t>Note </a:t>
            </a:r>
            <a:r>
              <a:rPr lang="en-IN" sz="2000">
                <a:solidFill>
                  <a:srgbClr val="CC4125"/>
                </a:solidFill>
              </a:rPr>
              <a:t>: Element at the end index will not be added in the slice.</a:t>
            </a:r>
            <a:endParaRPr sz="2000">
              <a:solidFill>
                <a:srgbClr val="CC4125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ge6e865e6c4_1_12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79" name="Google Shape;279;ge6e865e6c4_1_12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e6e865e6c4_1_12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ge6e865e6c4_1_125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a = “hello”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1: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Extract first two characters of a string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e6e865e6c4_1_187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87" name="Google Shape;287;ge6e865e6c4_1_187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e6e865e6c4_1_187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ge6e865e6c4_1_187"/>
          <p:cNvSpPr/>
          <p:nvPr/>
        </p:nvSpPr>
        <p:spPr>
          <a:xfrm>
            <a:off x="1573925" y="225027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/>
              <a:t>      h				e				l					l				o</a:t>
            </a:r>
            <a:endParaRPr b="1" sz="3100"/>
          </a:p>
        </p:txBody>
      </p:sp>
      <p:cxnSp>
        <p:nvCxnSpPr>
          <p:cNvPr id="290" name="Google Shape;290;ge6e865e6c4_1_187"/>
          <p:cNvCxnSpPr/>
          <p:nvPr/>
        </p:nvCxnSpPr>
        <p:spPr>
          <a:xfrm flipH="1">
            <a:off x="3208150" y="2277050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ge6e865e6c4_1_187"/>
          <p:cNvCxnSpPr/>
          <p:nvPr/>
        </p:nvCxnSpPr>
        <p:spPr>
          <a:xfrm flipH="1">
            <a:off x="50750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ge6e865e6c4_1_187"/>
          <p:cNvCxnSpPr/>
          <p:nvPr/>
        </p:nvCxnSpPr>
        <p:spPr>
          <a:xfrm flipH="1">
            <a:off x="69419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ge6e865e6c4_1_187"/>
          <p:cNvCxnSpPr/>
          <p:nvPr/>
        </p:nvCxnSpPr>
        <p:spPr>
          <a:xfrm flipH="1">
            <a:off x="9157125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ge6e865e6c4_1_187"/>
          <p:cNvSpPr txBox="1"/>
          <p:nvPr/>
        </p:nvSpPr>
        <p:spPr>
          <a:xfrm>
            <a:off x="22101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0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95" name="Google Shape;295;ge6e865e6c4_1_187"/>
          <p:cNvSpPr txBox="1"/>
          <p:nvPr/>
        </p:nvSpPr>
        <p:spPr>
          <a:xfrm>
            <a:off x="99572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4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96" name="Google Shape;296;ge6e865e6c4_1_187"/>
          <p:cNvSpPr txBox="1"/>
          <p:nvPr/>
        </p:nvSpPr>
        <p:spPr>
          <a:xfrm>
            <a:off x="781915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3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97" name="Google Shape;297;ge6e865e6c4_1_187"/>
          <p:cNvSpPr txBox="1"/>
          <p:nvPr/>
        </p:nvSpPr>
        <p:spPr>
          <a:xfrm>
            <a:off x="58135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2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98" name="Google Shape;298;ge6e865e6c4_1_187"/>
          <p:cNvSpPr txBox="1"/>
          <p:nvPr/>
        </p:nvSpPr>
        <p:spPr>
          <a:xfrm>
            <a:off x="40118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1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299" name="Google Shape;299;ge6e865e6c4_1_187"/>
          <p:cNvSpPr txBox="1"/>
          <p:nvPr/>
        </p:nvSpPr>
        <p:spPr>
          <a:xfrm>
            <a:off x="11177825" y="1634125"/>
            <a:ext cx="95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Positive</a:t>
            </a:r>
            <a:endParaRPr sz="1700"/>
          </a:p>
        </p:txBody>
      </p:sp>
      <p:sp>
        <p:nvSpPr>
          <p:cNvPr id="300" name="Google Shape;300;ge6e865e6c4_1_187"/>
          <p:cNvSpPr txBox="1"/>
          <p:nvPr/>
        </p:nvSpPr>
        <p:spPr>
          <a:xfrm>
            <a:off x="11177825" y="4293775"/>
            <a:ext cx="10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Negative</a:t>
            </a:r>
            <a:endParaRPr sz="1700"/>
          </a:p>
        </p:txBody>
      </p:sp>
      <p:sp>
        <p:nvSpPr>
          <p:cNvPr id="301" name="Google Shape;301;ge6e865e6c4_1_187"/>
          <p:cNvSpPr txBox="1"/>
          <p:nvPr/>
        </p:nvSpPr>
        <p:spPr>
          <a:xfrm>
            <a:off x="21199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-5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02" name="Google Shape;302;ge6e865e6c4_1_187"/>
          <p:cNvSpPr txBox="1"/>
          <p:nvPr/>
        </p:nvSpPr>
        <p:spPr>
          <a:xfrm>
            <a:off x="40118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-4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03" name="Google Shape;303;ge6e865e6c4_1_187"/>
          <p:cNvSpPr txBox="1"/>
          <p:nvPr/>
        </p:nvSpPr>
        <p:spPr>
          <a:xfrm>
            <a:off x="58135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-3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04" name="Google Shape;304;ge6e865e6c4_1_187"/>
          <p:cNvSpPr txBox="1"/>
          <p:nvPr/>
        </p:nvSpPr>
        <p:spPr>
          <a:xfrm>
            <a:off x="781915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-2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05" name="Google Shape;305;ge6e865e6c4_1_187"/>
          <p:cNvSpPr txBox="1"/>
          <p:nvPr/>
        </p:nvSpPr>
        <p:spPr>
          <a:xfrm>
            <a:off x="99572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-1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06" name="Google Shape;306;ge6e865e6c4_1_187"/>
          <p:cNvSpPr/>
          <p:nvPr/>
        </p:nvSpPr>
        <p:spPr>
          <a:xfrm>
            <a:off x="1151925" y="1326050"/>
            <a:ext cx="3777600" cy="38979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ge6e865e6c4_1_187"/>
          <p:cNvCxnSpPr/>
          <p:nvPr/>
        </p:nvCxnSpPr>
        <p:spPr>
          <a:xfrm>
            <a:off x="2973575" y="1165325"/>
            <a:ext cx="1875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ge6e865e6c4_1_187"/>
          <p:cNvCxnSpPr/>
          <p:nvPr/>
        </p:nvCxnSpPr>
        <p:spPr>
          <a:xfrm>
            <a:off x="3049025" y="4974425"/>
            <a:ext cx="1968900" cy="1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ge6e865e6c4_1_187"/>
          <p:cNvSpPr/>
          <p:nvPr/>
        </p:nvSpPr>
        <p:spPr>
          <a:xfrm>
            <a:off x="1450175" y="1526975"/>
            <a:ext cx="5166600" cy="32133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ge6e865e6c4_1_187"/>
          <p:cNvCxnSpPr/>
          <p:nvPr/>
        </p:nvCxnSpPr>
        <p:spPr>
          <a:xfrm>
            <a:off x="2652125" y="2022575"/>
            <a:ext cx="3161100" cy="231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ge6e865e6c4_1_187"/>
          <p:cNvCxnSpPr/>
          <p:nvPr/>
        </p:nvCxnSpPr>
        <p:spPr>
          <a:xfrm flipH="1" rot="10800000">
            <a:off x="2585150" y="2036050"/>
            <a:ext cx="3174600" cy="227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312" name="Google Shape;312;ge6e865e6c4_1_187"/>
          <p:cNvSpPr txBox="1"/>
          <p:nvPr/>
        </p:nvSpPr>
        <p:spPr>
          <a:xfrm>
            <a:off x="2761025" y="468825"/>
            <a:ext cx="254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a[0:2] / a[:2]</a:t>
            </a:r>
            <a:endParaRPr sz="2000"/>
          </a:p>
        </p:txBody>
      </p:sp>
      <p:sp>
        <p:nvSpPr>
          <p:cNvPr id="313" name="Google Shape;313;ge6e865e6c4_1_187"/>
          <p:cNvSpPr txBox="1"/>
          <p:nvPr/>
        </p:nvSpPr>
        <p:spPr>
          <a:xfrm>
            <a:off x="3594050" y="5222075"/>
            <a:ext cx="1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a[-5:-3]</a:t>
            </a:r>
            <a:endParaRPr sz="2000"/>
          </a:p>
        </p:txBody>
      </p:sp>
      <p:sp>
        <p:nvSpPr>
          <p:cNvPr id="314" name="Google Shape;314;ge6e865e6c4_1_187"/>
          <p:cNvSpPr txBox="1"/>
          <p:nvPr/>
        </p:nvSpPr>
        <p:spPr>
          <a:xfrm>
            <a:off x="6616775" y="4855625"/>
            <a:ext cx="1779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</a:t>
            </a:r>
            <a:r>
              <a:rPr lang="en-IN" sz="2000"/>
              <a:t>[0:-3] / a[:-3]</a:t>
            </a:r>
            <a:endParaRPr sz="2000"/>
          </a:p>
        </p:txBody>
      </p:sp>
      <p:sp>
        <p:nvSpPr>
          <p:cNvPr id="315" name="Google Shape;315;ge6e865e6c4_1_187"/>
          <p:cNvSpPr txBox="1"/>
          <p:nvPr/>
        </p:nvSpPr>
        <p:spPr>
          <a:xfrm>
            <a:off x="6616775" y="919025"/>
            <a:ext cx="1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a[-5:2]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ge6e865e6c4_1_21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321" name="Google Shape;321;ge6e865e6c4_1_21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e6e865e6c4_1_21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ge6e865e6c4_1_219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a = “hello”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2: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Extract characters present at even </a:t>
            </a:r>
            <a:r>
              <a:rPr b="1" lang="en-IN" sz="2000">
                <a:solidFill>
                  <a:schemeClr val="dk1"/>
                </a:solidFill>
              </a:rPr>
              <a:t>indices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ge6e865e6c4_1_226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329" name="Google Shape;329;ge6e865e6c4_1_226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e6e865e6c4_1_226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ge6e865e6c4_1_226"/>
          <p:cNvSpPr/>
          <p:nvPr/>
        </p:nvSpPr>
        <p:spPr>
          <a:xfrm>
            <a:off x="1573925" y="225027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/>
              <a:t>      h				e				l					l				o</a:t>
            </a:r>
            <a:endParaRPr b="1" sz="3100"/>
          </a:p>
        </p:txBody>
      </p:sp>
      <p:cxnSp>
        <p:nvCxnSpPr>
          <p:cNvPr id="332" name="Google Shape;332;ge6e865e6c4_1_226"/>
          <p:cNvCxnSpPr/>
          <p:nvPr/>
        </p:nvCxnSpPr>
        <p:spPr>
          <a:xfrm flipH="1">
            <a:off x="3208150" y="2277050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ge6e865e6c4_1_226"/>
          <p:cNvCxnSpPr/>
          <p:nvPr/>
        </p:nvCxnSpPr>
        <p:spPr>
          <a:xfrm flipH="1">
            <a:off x="50750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ge6e865e6c4_1_226"/>
          <p:cNvCxnSpPr/>
          <p:nvPr/>
        </p:nvCxnSpPr>
        <p:spPr>
          <a:xfrm flipH="1">
            <a:off x="69419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ge6e865e6c4_1_226"/>
          <p:cNvCxnSpPr/>
          <p:nvPr/>
        </p:nvCxnSpPr>
        <p:spPr>
          <a:xfrm flipH="1">
            <a:off x="9157125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ge6e865e6c4_1_226"/>
          <p:cNvSpPr txBox="1"/>
          <p:nvPr/>
        </p:nvSpPr>
        <p:spPr>
          <a:xfrm>
            <a:off x="22101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0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37" name="Google Shape;337;ge6e865e6c4_1_226"/>
          <p:cNvSpPr txBox="1"/>
          <p:nvPr/>
        </p:nvSpPr>
        <p:spPr>
          <a:xfrm>
            <a:off x="99572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4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38" name="Google Shape;338;ge6e865e6c4_1_226"/>
          <p:cNvSpPr txBox="1"/>
          <p:nvPr/>
        </p:nvSpPr>
        <p:spPr>
          <a:xfrm>
            <a:off x="781915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3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39" name="Google Shape;339;ge6e865e6c4_1_226"/>
          <p:cNvSpPr txBox="1"/>
          <p:nvPr/>
        </p:nvSpPr>
        <p:spPr>
          <a:xfrm>
            <a:off x="58135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2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40" name="Google Shape;340;ge6e865e6c4_1_226"/>
          <p:cNvSpPr txBox="1"/>
          <p:nvPr/>
        </p:nvSpPr>
        <p:spPr>
          <a:xfrm>
            <a:off x="40118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1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41" name="Google Shape;341;ge6e865e6c4_1_226"/>
          <p:cNvSpPr txBox="1"/>
          <p:nvPr/>
        </p:nvSpPr>
        <p:spPr>
          <a:xfrm>
            <a:off x="11177825" y="1634125"/>
            <a:ext cx="95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Positive</a:t>
            </a:r>
            <a:endParaRPr sz="1700"/>
          </a:p>
        </p:txBody>
      </p:sp>
      <p:sp>
        <p:nvSpPr>
          <p:cNvPr id="342" name="Google Shape;342;ge6e865e6c4_1_226"/>
          <p:cNvSpPr txBox="1"/>
          <p:nvPr/>
        </p:nvSpPr>
        <p:spPr>
          <a:xfrm>
            <a:off x="11177825" y="4293775"/>
            <a:ext cx="10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Negative</a:t>
            </a:r>
            <a:endParaRPr sz="1700"/>
          </a:p>
        </p:txBody>
      </p:sp>
      <p:sp>
        <p:nvSpPr>
          <p:cNvPr id="343" name="Google Shape;343;ge6e865e6c4_1_226"/>
          <p:cNvSpPr txBox="1"/>
          <p:nvPr/>
        </p:nvSpPr>
        <p:spPr>
          <a:xfrm>
            <a:off x="21199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-5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44" name="Google Shape;344;ge6e865e6c4_1_226"/>
          <p:cNvSpPr txBox="1"/>
          <p:nvPr/>
        </p:nvSpPr>
        <p:spPr>
          <a:xfrm>
            <a:off x="40118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-4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45" name="Google Shape;345;ge6e865e6c4_1_226"/>
          <p:cNvSpPr txBox="1"/>
          <p:nvPr/>
        </p:nvSpPr>
        <p:spPr>
          <a:xfrm>
            <a:off x="58135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-3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46" name="Google Shape;346;ge6e865e6c4_1_226"/>
          <p:cNvSpPr txBox="1"/>
          <p:nvPr/>
        </p:nvSpPr>
        <p:spPr>
          <a:xfrm>
            <a:off x="781915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-2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47" name="Google Shape;347;ge6e865e6c4_1_226"/>
          <p:cNvSpPr txBox="1"/>
          <p:nvPr/>
        </p:nvSpPr>
        <p:spPr>
          <a:xfrm>
            <a:off x="99572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-1</a:t>
            </a:r>
            <a:endParaRPr sz="2100">
              <a:solidFill>
                <a:srgbClr val="6AA84F"/>
              </a:solidFill>
            </a:endParaRPr>
          </a:p>
        </p:txBody>
      </p:sp>
      <p:cxnSp>
        <p:nvCxnSpPr>
          <p:cNvPr id="348" name="Google Shape;348;ge6e865e6c4_1_226"/>
          <p:cNvCxnSpPr>
            <a:stCxn id="336" idx="0"/>
            <a:endCxn id="339" idx="0"/>
          </p:cNvCxnSpPr>
          <p:nvPr/>
        </p:nvCxnSpPr>
        <p:spPr>
          <a:xfrm flipH="1" rot="-5400000">
            <a:off x="4245900" y="-274375"/>
            <a:ext cx="600" cy="3603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ge6e865e6c4_1_226"/>
          <p:cNvCxnSpPr>
            <a:stCxn id="339" idx="0"/>
            <a:endCxn id="337" idx="0"/>
          </p:cNvCxnSpPr>
          <p:nvPr/>
        </p:nvCxnSpPr>
        <p:spPr>
          <a:xfrm flipH="1" rot="-5400000">
            <a:off x="8119450" y="-544525"/>
            <a:ext cx="600" cy="4143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ge6e865e6c4_1_226"/>
          <p:cNvCxnSpPr>
            <a:stCxn id="343" idx="2"/>
            <a:endCxn id="345" idx="2"/>
          </p:cNvCxnSpPr>
          <p:nvPr/>
        </p:nvCxnSpPr>
        <p:spPr>
          <a:xfrm flipH="1" rot="-5400000">
            <a:off x="4200850" y="2924425"/>
            <a:ext cx="600" cy="369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ge6e865e6c4_1_226"/>
          <p:cNvCxnSpPr>
            <a:stCxn id="345" idx="2"/>
            <a:endCxn id="347" idx="2"/>
          </p:cNvCxnSpPr>
          <p:nvPr/>
        </p:nvCxnSpPr>
        <p:spPr>
          <a:xfrm flipH="1" rot="-5400000">
            <a:off x="8119450" y="2699425"/>
            <a:ext cx="600" cy="414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ge6e865e6c4_1_226"/>
          <p:cNvSpPr txBox="1"/>
          <p:nvPr/>
        </p:nvSpPr>
        <p:spPr>
          <a:xfrm>
            <a:off x="3616525" y="468800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a[0:4+1:2]</a:t>
            </a:r>
            <a:r>
              <a:rPr lang="en-IN" sz="2000"/>
              <a:t> </a:t>
            </a:r>
            <a:endParaRPr sz="2000"/>
          </a:p>
        </p:txBody>
      </p:sp>
      <p:sp>
        <p:nvSpPr>
          <p:cNvPr id="353" name="Google Shape;353;ge6e865e6c4_1_226"/>
          <p:cNvSpPr txBox="1"/>
          <p:nvPr/>
        </p:nvSpPr>
        <p:spPr>
          <a:xfrm>
            <a:off x="5545475" y="468800"/>
            <a:ext cx="166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a[0:len(a):2]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e6e865e6c4_1_226"/>
          <p:cNvSpPr txBox="1"/>
          <p:nvPr/>
        </p:nvSpPr>
        <p:spPr>
          <a:xfrm>
            <a:off x="8288050" y="468800"/>
            <a:ext cx="18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a[::2]</a:t>
            </a:r>
            <a:endParaRPr/>
          </a:p>
        </p:txBody>
      </p:sp>
      <p:sp>
        <p:nvSpPr>
          <p:cNvPr id="355" name="Google Shape;355;ge6e865e6c4_1_226"/>
          <p:cNvSpPr txBox="1"/>
          <p:nvPr/>
        </p:nvSpPr>
        <p:spPr>
          <a:xfrm>
            <a:off x="8355925" y="5332800"/>
            <a:ext cx="1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a[-5::2] </a:t>
            </a:r>
            <a:endParaRPr sz="2000"/>
          </a:p>
        </p:txBody>
      </p:sp>
      <p:sp>
        <p:nvSpPr>
          <p:cNvPr id="356" name="Google Shape;356;ge6e865e6c4_1_226"/>
          <p:cNvSpPr txBox="1"/>
          <p:nvPr/>
        </p:nvSpPr>
        <p:spPr>
          <a:xfrm>
            <a:off x="3033925" y="5332800"/>
            <a:ext cx="18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a[-5:len(a):2] </a:t>
            </a:r>
            <a:endParaRPr sz="2000"/>
          </a:p>
        </p:txBody>
      </p:sp>
      <p:sp>
        <p:nvSpPr>
          <p:cNvPr id="357" name="Google Shape;357;ge6e865e6c4_1_226"/>
          <p:cNvSpPr/>
          <p:nvPr/>
        </p:nvSpPr>
        <p:spPr>
          <a:xfrm>
            <a:off x="4304075" y="308000"/>
            <a:ext cx="41436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e6e865e6c4_1_226"/>
          <p:cNvSpPr/>
          <p:nvPr/>
        </p:nvSpPr>
        <p:spPr>
          <a:xfrm>
            <a:off x="4304075" y="5898575"/>
            <a:ext cx="41436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ge6e865e6c4_1_270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364" name="Google Shape;364;ge6e865e6c4_1_270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e6e865e6c4_1_270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6" name="Google Shape;366;ge6e865e6c4_1_270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a = “hello”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2: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Extract characters present at even </a:t>
            </a:r>
            <a:r>
              <a:rPr b="1" lang="en-IN" sz="2000">
                <a:solidFill>
                  <a:schemeClr val="dk1"/>
                </a:solidFill>
              </a:rPr>
              <a:t>indices in reversed order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ge6e865e6c4_1_313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372" name="Google Shape;372;ge6e865e6c4_1_313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e6e865e6c4_1_313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ge6e865e6c4_1_313"/>
          <p:cNvSpPr/>
          <p:nvPr/>
        </p:nvSpPr>
        <p:spPr>
          <a:xfrm>
            <a:off x="1573925" y="225027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/>
              <a:t>      h				e				l					l				o</a:t>
            </a:r>
            <a:endParaRPr b="1" sz="3100"/>
          </a:p>
        </p:txBody>
      </p:sp>
      <p:cxnSp>
        <p:nvCxnSpPr>
          <p:cNvPr id="375" name="Google Shape;375;ge6e865e6c4_1_313"/>
          <p:cNvCxnSpPr/>
          <p:nvPr/>
        </p:nvCxnSpPr>
        <p:spPr>
          <a:xfrm flipH="1">
            <a:off x="3208150" y="2277050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ge6e865e6c4_1_313"/>
          <p:cNvCxnSpPr/>
          <p:nvPr/>
        </p:nvCxnSpPr>
        <p:spPr>
          <a:xfrm flipH="1">
            <a:off x="50750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ge6e865e6c4_1_313"/>
          <p:cNvCxnSpPr/>
          <p:nvPr/>
        </p:nvCxnSpPr>
        <p:spPr>
          <a:xfrm flipH="1">
            <a:off x="6941950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ge6e865e6c4_1_313"/>
          <p:cNvCxnSpPr/>
          <p:nvPr/>
        </p:nvCxnSpPr>
        <p:spPr>
          <a:xfrm flipH="1">
            <a:off x="9157125" y="225027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9" name="Google Shape;379;ge6e865e6c4_1_313"/>
          <p:cNvSpPr txBox="1"/>
          <p:nvPr/>
        </p:nvSpPr>
        <p:spPr>
          <a:xfrm>
            <a:off x="22101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0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80" name="Google Shape;380;ge6e865e6c4_1_313"/>
          <p:cNvSpPr txBox="1"/>
          <p:nvPr/>
        </p:nvSpPr>
        <p:spPr>
          <a:xfrm>
            <a:off x="99572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4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81" name="Google Shape;381;ge6e865e6c4_1_313"/>
          <p:cNvSpPr txBox="1"/>
          <p:nvPr/>
        </p:nvSpPr>
        <p:spPr>
          <a:xfrm>
            <a:off x="781915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3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82" name="Google Shape;382;ge6e865e6c4_1_313"/>
          <p:cNvSpPr txBox="1"/>
          <p:nvPr/>
        </p:nvSpPr>
        <p:spPr>
          <a:xfrm>
            <a:off x="58135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2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83" name="Google Shape;383;ge6e865e6c4_1_313"/>
          <p:cNvSpPr txBox="1"/>
          <p:nvPr/>
        </p:nvSpPr>
        <p:spPr>
          <a:xfrm>
            <a:off x="4011800" y="152697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CC0000"/>
                </a:solidFill>
              </a:rPr>
              <a:t>1</a:t>
            </a:r>
            <a:endParaRPr sz="2100">
              <a:solidFill>
                <a:srgbClr val="CC0000"/>
              </a:solidFill>
            </a:endParaRPr>
          </a:p>
        </p:txBody>
      </p:sp>
      <p:sp>
        <p:nvSpPr>
          <p:cNvPr id="384" name="Google Shape;384;ge6e865e6c4_1_313"/>
          <p:cNvSpPr txBox="1"/>
          <p:nvPr/>
        </p:nvSpPr>
        <p:spPr>
          <a:xfrm>
            <a:off x="11177825" y="1634125"/>
            <a:ext cx="95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Positive</a:t>
            </a:r>
            <a:endParaRPr sz="1700"/>
          </a:p>
        </p:txBody>
      </p:sp>
      <p:sp>
        <p:nvSpPr>
          <p:cNvPr id="385" name="Google Shape;385;ge6e865e6c4_1_313"/>
          <p:cNvSpPr txBox="1"/>
          <p:nvPr/>
        </p:nvSpPr>
        <p:spPr>
          <a:xfrm>
            <a:off x="11177825" y="4293775"/>
            <a:ext cx="10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/>
              <a:t>Negative</a:t>
            </a:r>
            <a:endParaRPr sz="1700"/>
          </a:p>
        </p:txBody>
      </p:sp>
      <p:sp>
        <p:nvSpPr>
          <p:cNvPr id="386" name="Google Shape;386;ge6e865e6c4_1_313"/>
          <p:cNvSpPr txBox="1"/>
          <p:nvPr/>
        </p:nvSpPr>
        <p:spPr>
          <a:xfrm>
            <a:off x="21199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-5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87" name="Google Shape;387;ge6e865e6c4_1_313"/>
          <p:cNvSpPr txBox="1"/>
          <p:nvPr/>
        </p:nvSpPr>
        <p:spPr>
          <a:xfrm>
            <a:off x="40118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-4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88" name="Google Shape;388;ge6e865e6c4_1_313"/>
          <p:cNvSpPr txBox="1"/>
          <p:nvPr/>
        </p:nvSpPr>
        <p:spPr>
          <a:xfrm>
            <a:off x="58135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-3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89" name="Google Shape;389;ge6e865e6c4_1_313"/>
          <p:cNvSpPr txBox="1"/>
          <p:nvPr/>
        </p:nvSpPr>
        <p:spPr>
          <a:xfrm>
            <a:off x="781915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-2</a:t>
            </a:r>
            <a:endParaRPr sz="2100">
              <a:solidFill>
                <a:srgbClr val="6AA84F"/>
              </a:solidFill>
            </a:endParaRPr>
          </a:p>
        </p:txBody>
      </p:sp>
      <p:sp>
        <p:nvSpPr>
          <p:cNvPr id="390" name="Google Shape;390;ge6e865e6c4_1_313"/>
          <p:cNvSpPr txBox="1"/>
          <p:nvPr/>
        </p:nvSpPr>
        <p:spPr>
          <a:xfrm>
            <a:off x="9957200" y="4263025"/>
            <a:ext cx="468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rgbClr val="6AA84F"/>
                </a:solidFill>
              </a:rPr>
              <a:t>-1</a:t>
            </a:r>
            <a:endParaRPr sz="2100">
              <a:solidFill>
                <a:srgbClr val="6AA84F"/>
              </a:solidFill>
            </a:endParaRPr>
          </a:p>
        </p:txBody>
      </p:sp>
      <p:cxnSp>
        <p:nvCxnSpPr>
          <p:cNvPr id="391" name="Google Shape;391;ge6e865e6c4_1_313"/>
          <p:cNvCxnSpPr>
            <a:stCxn id="379" idx="0"/>
            <a:endCxn id="382" idx="0"/>
          </p:cNvCxnSpPr>
          <p:nvPr/>
        </p:nvCxnSpPr>
        <p:spPr>
          <a:xfrm flipH="1" rot="-5400000">
            <a:off x="4245900" y="-274375"/>
            <a:ext cx="600" cy="3603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ge6e865e6c4_1_313"/>
          <p:cNvCxnSpPr>
            <a:stCxn id="382" idx="0"/>
            <a:endCxn id="380" idx="0"/>
          </p:cNvCxnSpPr>
          <p:nvPr/>
        </p:nvCxnSpPr>
        <p:spPr>
          <a:xfrm flipH="1" rot="-5400000">
            <a:off x="8119450" y="-544525"/>
            <a:ext cx="600" cy="4143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ge6e865e6c4_1_313"/>
          <p:cNvCxnSpPr>
            <a:stCxn id="386" idx="2"/>
            <a:endCxn id="388" idx="2"/>
          </p:cNvCxnSpPr>
          <p:nvPr/>
        </p:nvCxnSpPr>
        <p:spPr>
          <a:xfrm flipH="1" rot="-5400000">
            <a:off x="4200850" y="2924425"/>
            <a:ext cx="600" cy="369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ge6e865e6c4_1_313"/>
          <p:cNvCxnSpPr>
            <a:stCxn id="388" idx="2"/>
            <a:endCxn id="390" idx="2"/>
          </p:cNvCxnSpPr>
          <p:nvPr/>
        </p:nvCxnSpPr>
        <p:spPr>
          <a:xfrm flipH="1" rot="-5400000">
            <a:off x="8119450" y="2699425"/>
            <a:ext cx="600" cy="4143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ge6e865e6c4_1_313"/>
          <p:cNvSpPr/>
          <p:nvPr/>
        </p:nvSpPr>
        <p:spPr>
          <a:xfrm>
            <a:off x="4480700" y="6149150"/>
            <a:ext cx="3960600" cy="16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e6e865e6c4_1_313"/>
          <p:cNvSpPr/>
          <p:nvPr/>
        </p:nvSpPr>
        <p:spPr>
          <a:xfrm>
            <a:off x="4327450" y="166850"/>
            <a:ext cx="3960600" cy="160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e6e865e6c4_1_313"/>
          <p:cNvSpPr txBox="1"/>
          <p:nvPr/>
        </p:nvSpPr>
        <p:spPr>
          <a:xfrm>
            <a:off x="3424300" y="436675"/>
            <a:ext cx="155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a[4::-2] </a:t>
            </a:r>
            <a:endParaRPr sz="2000"/>
          </a:p>
        </p:txBody>
      </p:sp>
      <p:sp>
        <p:nvSpPr>
          <p:cNvPr id="398" name="Google Shape;398;ge6e865e6c4_1_313"/>
          <p:cNvSpPr txBox="1"/>
          <p:nvPr/>
        </p:nvSpPr>
        <p:spPr>
          <a:xfrm>
            <a:off x="8288050" y="552150"/>
            <a:ext cx="18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99" name="Google Shape;399;ge6e865e6c4_1_313"/>
          <p:cNvSpPr txBox="1"/>
          <p:nvPr/>
        </p:nvSpPr>
        <p:spPr>
          <a:xfrm>
            <a:off x="7588925" y="5332800"/>
            <a:ext cx="1304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a[: :-2] </a:t>
            </a:r>
            <a:endParaRPr sz="2000"/>
          </a:p>
        </p:txBody>
      </p:sp>
      <p:sp>
        <p:nvSpPr>
          <p:cNvPr id="400" name="Google Shape;400;ge6e865e6c4_1_313"/>
          <p:cNvSpPr txBox="1"/>
          <p:nvPr/>
        </p:nvSpPr>
        <p:spPr>
          <a:xfrm>
            <a:off x="2504775" y="5332800"/>
            <a:ext cx="24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a[-1: -(len(a)+1): -2] </a:t>
            </a:r>
            <a:endParaRPr sz="2000"/>
          </a:p>
        </p:txBody>
      </p:sp>
      <p:sp>
        <p:nvSpPr>
          <p:cNvPr id="401" name="Google Shape;401;ge6e865e6c4_1_313"/>
          <p:cNvSpPr txBox="1"/>
          <p:nvPr/>
        </p:nvSpPr>
        <p:spPr>
          <a:xfrm>
            <a:off x="8288050" y="284275"/>
            <a:ext cx="188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402" name="Google Shape;402;ge6e865e6c4_1_313"/>
          <p:cNvSpPr txBox="1"/>
          <p:nvPr/>
        </p:nvSpPr>
        <p:spPr>
          <a:xfrm>
            <a:off x="8440450" y="436675"/>
            <a:ext cx="259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a[-len(a)-1:</a:t>
            </a:r>
            <a:r>
              <a:rPr lang="en-IN" sz="2000">
                <a:solidFill>
                  <a:schemeClr val="dk1"/>
                </a:solidFill>
              </a:rPr>
              <a:t> : -2]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ge6e865e6c4_1_36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408" name="Google Shape;408;ge6e865e6c4_1_36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e6e865e6c4_1_36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String formatting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0" name="Google Shape;410;ge6e865e6c4_1_36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Infusing data dynamically into a string during the time of execution is called formatting.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There are 3 ways of string formatting,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Formatting with placeholders.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Formatting with.format() string method.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Formatting with string literals, called f-strings</a:t>
            </a:r>
            <a:endParaRPr sz="2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ge6e865e6c4_1_13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416" name="Google Shape;416;ge6e865e6c4_1_13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e6e865e6c4_1_13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ge6e865e6c4_1_132"/>
          <p:cNvSpPr txBox="1"/>
          <p:nvPr/>
        </p:nvSpPr>
        <p:spPr>
          <a:xfrm>
            <a:off x="1304375" y="790275"/>
            <a:ext cx="10143000" cy="5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b="1" lang="en-IN" sz="2000">
                <a:solidFill>
                  <a:schemeClr val="dk1"/>
                </a:solidFill>
              </a:rPr>
              <a:t>Formatting with Placeholders:</a:t>
            </a:r>
            <a:endParaRPr b="1"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oldest method of string formatting.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Here we use the modulo % operator. 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modulo % is also known as “string-formatting operator”.</a:t>
            </a:r>
            <a:endParaRPr sz="2000">
              <a:solidFill>
                <a:schemeClr val="dk1"/>
              </a:solidFill>
            </a:endParaRPr>
          </a:p>
          <a:p>
            <a:pPr indent="-3556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‘%s’ is used to inject strings </a:t>
            </a:r>
            <a:endParaRPr sz="2000">
              <a:solidFill>
                <a:schemeClr val="dk1"/>
              </a:solidFill>
            </a:endParaRPr>
          </a:p>
          <a:p>
            <a:pPr indent="-3556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‘%d’ for integers </a:t>
            </a:r>
            <a:endParaRPr sz="2000">
              <a:solidFill>
                <a:schemeClr val="dk1"/>
              </a:solidFill>
            </a:endParaRPr>
          </a:p>
          <a:p>
            <a:pPr indent="-355600" lvl="1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‘%f’ for floating-point values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STRINGS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8000" y="1446601"/>
            <a:ext cx="6554100" cy="4691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Definition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Boundaries to create string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Ways of creating a string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Normal string v/s raw string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Memory allocation/ deallocation in strings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Length of a string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Indexing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Slicing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String formatting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ge6e865e6c4_1_384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424" name="Google Shape;424;ge6e865e6c4_1_384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e6e865e6c4_1_384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6" name="Google Shape;426;ge6e865e6c4_1_384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427" name="Google Shape;427;ge6e865e6c4_1_384"/>
          <p:cNvSpPr txBox="1"/>
          <p:nvPr/>
        </p:nvSpPr>
        <p:spPr>
          <a:xfrm>
            <a:off x="1228175" y="1098375"/>
            <a:ext cx="558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2000"/>
              <a:buAutoNum type="arabicPeriod"/>
            </a:pPr>
            <a:r>
              <a:rPr lang="en-IN" sz="2000">
                <a:solidFill>
                  <a:srgbClr val="6AA84F"/>
                </a:solidFill>
              </a:rPr>
              <a:t>message = "hi my name is </a:t>
            </a:r>
            <a:r>
              <a:rPr lang="en-IN" sz="2000">
                <a:solidFill>
                  <a:srgbClr val="980000"/>
                </a:solidFill>
              </a:rPr>
              <a:t>%s </a:t>
            </a:r>
            <a:r>
              <a:rPr lang="en-IN" sz="2000">
                <a:solidFill>
                  <a:srgbClr val="6AA84F"/>
                </a:solidFill>
              </a:rPr>
              <a:t>" %"John"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28" name="Google Shape;428;ge6e865e6c4_1_384"/>
          <p:cNvSpPr txBox="1"/>
          <p:nvPr/>
        </p:nvSpPr>
        <p:spPr>
          <a:xfrm>
            <a:off x="6657075" y="1098375"/>
            <a:ext cx="571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CC0000"/>
                </a:solidFill>
              </a:rPr>
              <a:t>&gt;&gt;&gt; </a:t>
            </a:r>
            <a:r>
              <a:rPr lang="en-IN" sz="2000">
                <a:solidFill>
                  <a:srgbClr val="0000FF"/>
                </a:solidFill>
              </a:rPr>
              <a:t>		"hi my name is John"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9" name="Google Shape;429;ge6e865e6c4_1_384"/>
          <p:cNvSpPr txBox="1"/>
          <p:nvPr/>
        </p:nvSpPr>
        <p:spPr>
          <a:xfrm>
            <a:off x="1151975" y="1786550"/>
            <a:ext cx="1029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741B47"/>
                </a:solidFill>
              </a:rPr>
              <a:t> 2</a:t>
            </a:r>
            <a:r>
              <a:rPr lang="en-IN" sz="2000">
                <a:solidFill>
                  <a:srgbClr val="6AA84F"/>
                </a:solidFill>
              </a:rPr>
              <a:t>.  message = "hi my name is </a:t>
            </a:r>
            <a:r>
              <a:rPr lang="en-IN" sz="2000">
                <a:solidFill>
                  <a:srgbClr val="980000"/>
                </a:solidFill>
              </a:rPr>
              <a:t>%s </a:t>
            </a:r>
            <a:r>
              <a:rPr lang="en-IN" sz="2000">
                <a:solidFill>
                  <a:srgbClr val="6AA84F"/>
                </a:solidFill>
              </a:rPr>
              <a:t>and I am </a:t>
            </a:r>
            <a:r>
              <a:rPr lang="en-IN" sz="2000">
                <a:solidFill>
                  <a:srgbClr val="980000"/>
                </a:solidFill>
              </a:rPr>
              <a:t>%d</a:t>
            </a:r>
            <a:r>
              <a:rPr lang="en-IN" sz="2000">
                <a:solidFill>
                  <a:srgbClr val="6AA84F"/>
                </a:solidFill>
              </a:rPr>
              <a:t> years old"  %("John",25)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30" name="Google Shape;430;ge6e865e6c4_1_384"/>
          <p:cNvSpPr txBox="1"/>
          <p:nvPr/>
        </p:nvSpPr>
        <p:spPr>
          <a:xfrm>
            <a:off x="1835050" y="2279150"/>
            <a:ext cx="571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CC0000"/>
                </a:solidFill>
              </a:rPr>
              <a:t>&gt;&gt;&gt; </a:t>
            </a:r>
            <a:r>
              <a:rPr lang="en-IN" sz="2000">
                <a:solidFill>
                  <a:srgbClr val="0000FF"/>
                </a:solidFill>
              </a:rPr>
              <a:t>'hi my name is John and I am 25 years old'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431" name="Google Shape;431;ge6e865e6c4_1_384"/>
          <p:cNvSpPr txBox="1"/>
          <p:nvPr/>
        </p:nvSpPr>
        <p:spPr>
          <a:xfrm>
            <a:off x="1304375" y="2894750"/>
            <a:ext cx="1014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741B47"/>
                </a:solidFill>
              </a:rPr>
              <a:t>3.</a:t>
            </a:r>
            <a:r>
              <a:rPr lang="en-IN" sz="2000">
                <a:solidFill>
                  <a:srgbClr val="6AA84F"/>
                </a:solidFill>
              </a:rPr>
              <a:t>  </a:t>
            </a:r>
            <a:r>
              <a:rPr lang="en-IN" sz="2000">
                <a:solidFill>
                  <a:srgbClr val="6AA84F"/>
                </a:solidFill>
              </a:rPr>
              <a:t>p</a:t>
            </a:r>
            <a:r>
              <a:rPr lang="en-IN" sz="2000">
                <a:solidFill>
                  <a:srgbClr val="6AA84F"/>
                </a:solidFill>
              </a:rPr>
              <a:t>i = “The value of pi is </a:t>
            </a:r>
            <a:r>
              <a:rPr lang="en-IN" sz="2000">
                <a:solidFill>
                  <a:srgbClr val="980000"/>
                </a:solidFill>
              </a:rPr>
              <a:t>%0.4f</a:t>
            </a:r>
            <a:r>
              <a:rPr lang="en-IN" sz="2000">
                <a:solidFill>
                  <a:srgbClr val="6AA84F"/>
                </a:solidFill>
              </a:rPr>
              <a:t> ”  %(3.141592)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432" name="Google Shape;432;ge6e865e6c4_1_384"/>
          <p:cNvSpPr txBox="1"/>
          <p:nvPr/>
        </p:nvSpPr>
        <p:spPr>
          <a:xfrm>
            <a:off x="6729125" y="2894750"/>
            <a:ext cx="5719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CC0000"/>
                </a:solidFill>
              </a:rPr>
              <a:t>&gt;&gt;&gt;		 </a:t>
            </a:r>
            <a:r>
              <a:rPr lang="en-IN" sz="2000">
                <a:solidFill>
                  <a:srgbClr val="0000FF"/>
                </a:solidFill>
              </a:rPr>
              <a:t>“The value of pi is 3.1416 ”</a:t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ge6e865e6c4_1_398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438" name="Google Shape;438;ge6e865e6c4_1_398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e6e865e6c4_1_398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ge6e865e6c4_1_398"/>
          <p:cNvSpPr txBox="1"/>
          <p:nvPr/>
        </p:nvSpPr>
        <p:spPr>
          <a:xfrm>
            <a:off x="1304375" y="468800"/>
            <a:ext cx="10887600" cy="58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2.    Formatting with the format() string method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Formatting is done by calling.format() method.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Here placeholders ( {} ) are used to infuse the data at the runtime.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Example</a:t>
            </a:r>
            <a:r>
              <a:rPr lang="en-IN" sz="2000">
                <a:solidFill>
                  <a:schemeClr val="dk1"/>
                </a:solidFill>
              </a:rPr>
              <a:t>: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IN" sz="2000">
                <a:solidFill>
                  <a:srgbClr val="6AA84F"/>
                </a:solidFill>
              </a:rPr>
              <a:t>message = "hi my name is </a:t>
            </a:r>
            <a:r>
              <a:rPr lang="en-IN" sz="2000">
                <a:solidFill>
                  <a:srgbClr val="980000"/>
                </a:solidFill>
              </a:rPr>
              <a:t>{ }</a:t>
            </a:r>
            <a:r>
              <a:rPr lang="en-IN" sz="2000">
                <a:solidFill>
                  <a:srgbClr val="6AA84F"/>
                </a:solidFill>
              </a:rPr>
              <a:t> and I am </a:t>
            </a:r>
            <a:r>
              <a:rPr lang="en-IN" sz="2000">
                <a:solidFill>
                  <a:srgbClr val="980000"/>
                </a:solidFill>
              </a:rPr>
              <a:t>{ }</a:t>
            </a:r>
            <a:r>
              <a:rPr lang="en-IN" sz="2000">
                <a:solidFill>
                  <a:srgbClr val="6AA84F"/>
                </a:solidFill>
              </a:rPr>
              <a:t> years old".format(</a:t>
            </a:r>
            <a:r>
              <a:rPr lang="en-IN" sz="2000">
                <a:solidFill>
                  <a:schemeClr val="dk1"/>
                </a:solidFill>
              </a:rPr>
              <a:t>"John",25</a:t>
            </a:r>
            <a:r>
              <a:rPr lang="en-IN" sz="2000">
                <a:solidFill>
                  <a:srgbClr val="6AA84F"/>
                </a:solidFill>
              </a:rPr>
              <a:t>)</a:t>
            </a:r>
            <a:endParaRPr sz="2000">
              <a:solidFill>
                <a:srgbClr val="6AA84F"/>
              </a:solidFill>
            </a:endParaRPr>
          </a:p>
          <a:p>
            <a:pPr indent="4572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6AA84F"/>
                </a:solidFill>
              </a:rPr>
              <a:t>			</a:t>
            </a:r>
            <a:r>
              <a:rPr lang="en-IN" sz="2000">
                <a:solidFill>
                  <a:srgbClr val="0000FF"/>
                </a:solidFill>
              </a:rPr>
              <a:t>'hi my name is John and I am 25 years old'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rgbClr val="6AA84F"/>
                </a:solidFill>
              </a:rPr>
              <a:t>message = "hi my name is </a:t>
            </a:r>
            <a:r>
              <a:rPr lang="en-IN" sz="2000">
                <a:solidFill>
                  <a:srgbClr val="980000"/>
                </a:solidFill>
              </a:rPr>
              <a:t>{ 1 }</a:t>
            </a:r>
            <a:r>
              <a:rPr lang="en-IN" sz="2000">
                <a:solidFill>
                  <a:srgbClr val="6AA84F"/>
                </a:solidFill>
              </a:rPr>
              <a:t> and I am </a:t>
            </a:r>
            <a:r>
              <a:rPr lang="en-IN" sz="2000">
                <a:solidFill>
                  <a:srgbClr val="980000"/>
                </a:solidFill>
              </a:rPr>
              <a:t>{ 0 }</a:t>
            </a:r>
            <a:r>
              <a:rPr lang="en-IN" sz="2000">
                <a:solidFill>
                  <a:srgbClr val="6AA84F"/>
                </a:solidFill>
              </a:rPr>
              <a:t> years old".format(</a:t>
            </a:r>
            <a:r>
              <a:rPr lang="en-IN" sz="2000">
                <a:solidFill>
                  <a:schemeClr val="dk1"/>
                </a:solidFill>
              </a:rPr>
              <a:t>25, "John"</a:t>
            </a:r>
            <a:r>
              <a:rPr lang="en-IN" sz="2000">
                <a:solidFill>
                  <a:srgbClr val="6AA84F"/>
                </a:solidFill>
              </a:rPr>
              <a:t>)</a:t>
            </a:r>
            <a:endParaRPr sz="20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6AA84F"/>
                </a:solidFill>
              </a:rPr>
              <a:t>			</a:t>
            </a:r>
            <a:r>
              <a:rPr lang="en-IN" sz="2000">
                <a:solidFill>
                  <a:srgbClr val="0000FF"/>
                </a:solidFill>
              </a:rPr>
              <a:t>'hi my name is John and I am 25 years old'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rgbClr val="6AA84F"/>
                </a:solidFill>
              </a:rPr>
              <a:t>msg = "hi my name is </a:t>
            </a:r>
            <a:r>
              <a:rPr lang="en-IN" sz="2000">
                <a:solidFill>
                  <a:srgbClr val="980000"/>
                </a:solidFill>
              </a:rPr>
              <a:t>{ name}</a:t>
            </a:r>
            <a:r>
              <a:rPr lang="en-IN" sz="2000">
                <a:solidFill>
                  <a:srgbClr val="6AA84F"/>
                </a:solidFill>
              </a:rPr>
              <a:t> and I am </a:t>
            </a:r>
            <a:r>
              <a:rPr lang="en-IN" sz="2000">
                <a:solidFill>
                  <a:srgbClr val="980000"/>
                </a:solidFill>
              </a:rPr>
              <a:t>{ age}</a:t>
            </a:r>
            <a:r>
              <a:rPr lang="en-IN" sz="2000">
                <a:solidFill>
                  <a:srgbClr val="6AA84F"/>
                </a:solidFill>
              </a:rPr>
              <a:t> years old".format(</a:t>
            </a:r>
            <a:r>
              <a:rPr lang="en-IN" sz="2000">
                <a:solidFill>
                  <a:schemeClr val="dk1"/>
                </a:solidFill>
              </a:rPr>
              <a:t>age = 25, name= "John"</a:t>
            </a:r>
            <a:r>
              <a:rPr lang="en-IN" sz="2000">
                <a:solidFill>
                  <a:srgbClr val="6AA84F"/>
                </a:solidFill>
              </a:rPr>
              <a:t>)</a:t>
            </a:r>
            <a:endParaRPr sz="2000">
              <a:solidFill>
                <a:srgbClr val="6AA84F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6AA84F"/>
                </a:solidFill>
              </a:rPr>
              <a:t>			</a:t>
            </a:r>
            <a:r>
              <a:rPr lang="en-IN" sz="2000">
                <a:solidFill>
                  <a:srgbClr val="0000FF"/>
                </a:solidFill>
              </a:rPr>
              <a:t>'hi my name is John and I am 25 years old'</a:t>
            </a:r>
            <a:endParaRPr sz="2000">
              <a:solidFill>
                <a:srgbClr val="0000F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ge6e865e6c4_1_408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446" name="Google Shape;446;ge6e865e6c4_1_408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e6e865e6c4_1_408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8" name="Google Shape;448;ge6e865e6c4_1_408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3.    Formatted String Literals (f-strings)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Here we can use outside variables directly into the string instead of passing them as arguments.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Here placeholders ( {variable} ) are used to infuse the data at the runtime.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Example: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a = 24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b = “day”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msg = </a:t>
            </a:r>
            <a:r>
              <a:rPr lang="en-IN" sz="2000">
                <a:solidFill>
                  <a:srgbClr val="6AA84F"/>
                </a:solidFill>
              </a:rPr>
              <a:t>f“ There are </a:t>
            </a:r>
            <a:r>
              <a:rPr lang="en-IN" sz="2000">
                <a:solidFill>
                  <a:srgbClr val="990000"/>
                </a:solidFill>
              </a:rPr>
              <a:t>{ a }</a:t>
            </a:r>
            <a:r>
              <a:rPr lang="en-IN" sz="2000">
                <a:solidFill>
                  <a:srgbClr val="6AA84F"/>
                </a:solidFill>
              </a:rPr>
              <a:t> hours in a </a:t>
            </a:r>
            <a:r>
              <a:rPr lang="en-IN" sz="2000">
                <a:solidFill>
                  <a:srgbClr val="990000"/>
                </a:solidFill>
              </a:rPr>
              <a:t>{ b}</a:t>
            </a:r>
            <a:r>
              <a:rPr lang="en-IN" sz="2000">
                <a:solidFill>
                  <a:srgbClr val="6AA84F"/>
                </a:solidFill>
              </a:rPr>
              <a:t>”		&gt;&gt;&gt;     “There are 24 hours in a day”</a:t>
            </a:r>
            <a:endParaRPr sz="2000">
              <a:solidFill>
                <a:srgbClr val="6AA84F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string </a:t>
            </a:r>
            <a:r>
              <a:rPr lang="en-IN" sz="2000">
                <a:solidFill>
                  <a:srgbClr val="38761D"/>
                </a:solidFill>
              </a:rPr>
              <a:t>=</a:t>
            </a:r>
            <a:r>
              <a:rPr lang="en-IN" sz="2000">
                <a:solidFill>
                  <a:srgbClr val="6AA84F"/>
                </a:solidFill>
              </a:rPr>
              <a:t> f“ One </a:t>
            </a:r>
            <a:r>
              <a:rPr lang="en-IN" sz="2000">
                <a:solidFill>
                  <a:srgbClr val="990000"/>
                </a:solidFill>
              </a:rPr>
              <a:t>{ b }</a:t>
            </a:r>
            <a:r>
              <a:rPr lang="en-IN" sz="2000">
                <a:solidFill>
                  <a:srgbClr val="6AA84F"/>
                </a:solidFill>
              </a:rPr>
              <a:t> has </a:t>
            </a:r>
            <a:r>
              <a:rPr lang="en-IN" sz="2000">
                <a:solidFill>
                  <a:srgbClr val="990000"/>
                </a:solidFill>
              </a:rPr>
              <a:t>{ a * 60 }</a:t>
            </a:r>
            <a:r>
              <a:rPr lang="en-IN" sz="2000">
                <a:solidFill>
                  <a:srgbClr val="6AA84F"/>
                </a:solidFill>
              </a:rPr>
              <a:t> minutes”	&gt;&gt;&gt;		“ One day has 1440 minutes”</a:t>
            </a:r>
            <a:endParaRPr sz="20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geacc7c57ef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454" name="Google Shape;454;geacc7c57ef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eacc7c57ef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Activity 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geacc7c57ef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s</a:t>
            </a:r>
            <a:r>
              <a:rPr b="1" lang="en-IN" sz="1800">
                <a:solidFill>
                  <a:schemeClr val="dk1"/>
                </a:solidFill>
              </a:rPr>
              <a:t>tring = “Hi Welcome to python”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Print Every Alternate Characters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Print Every Alternate Characters in reverse order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Print the string in reversed order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Print extension of the filename 'Youtube.txt'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Print only filename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Printing only protocol in url = 'https://google.com'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IN" sz="1800">
                <a:solidFill>
                  <a:schemeClr val="dk1"/>
                </a:solidFill>
              </a:rPr>
              <a:t>Print only domain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STRINGS - 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lang="en-IN" sz="2000">
                <a:solidFill>
                  <a:schemeClr val="dk1"/>
                </a:solidFill>
              </a:rPr>
              <a:t>Set or collections of characters.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Boundary :  “…..”  or  ‘…..’ or  ‘“.….’’’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an immutable data type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Length of a string :</a:t>
            </a:r>
            <a:r>
              <a:rPr lang="en-IN" sz="2000">
                <a:solidFill>
                  <a:schemeClr val="dk1"/>
                </a:solidFill>
              </a:rPr>
              <a:t> 	len(“string”)   or   len(var_name)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Syntax : </a:t>
            </a:r>
            <a:endParaRPr b="1" sz="2000">
              <a:solidFill>
                <a:schemeClr val="dk1"/>
              </a:solidFill>
            </a:endParaRPr>
          </a:p>
          <a:p>
            <a:pPr indent="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var_name = “string”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6e865e6c4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6e865e6c4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6e865e6c4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Different ways to construct a string object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6e865e6c4_0_1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Using single quotes :</a:t>
            </a:r>
            <a:r>
              <a:rPr lang="en-IN" sz="2000">
                <a:solidFill>
                  <a:schemeClr val="dk1"/>
                </a:solidFill>
              </a:rPr>
              <a:t> word = 'Hello World'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Using double quotes :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word = “Hello World”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Using triple quotes: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message = " " " Hello world! "Hi" and 'Bye' " " "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message = ' ' ' Hello world! "Hi" and 'Bye' ' ' '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Using string constructor :</a:t>
            </a:r>
            <a:r>
              <a:rPr lang="en-IN" sz="2000">
                <a:solidFill>
                  <a:schemeClr val="dk1"/>
                </a:solidFill>
              </a:rPr>
              <a:t> word = str('Hello world')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Zero Length string or an empty string :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word = " " or word = str()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6e865e6c4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6e865e6c4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6e865e6c4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45720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Raw strings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6e865e6c4_0_8"/>
          <p:cNvSpPr txBox="1"/>
          <p:nvPr/>
        </p:nvSpPr>
        <p:spPr>
          <a:xfrm>
            <a:off x="1223675" y="1902024"/>
            <a:ext cx="10296300" cy="4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Python raw strings are the string literals prefixed with “r” or “R”.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Raw strings do not treat backslashes as a part of an escape sequence. It will be printed normally as a string.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Raw strings cannot take odd number of backslashes. There must be a literal succeeding the backslash.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82" name="Google Shape;182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 u="sng">
                <a:solidFill>
                  <a:schemeClr val="dk1"/>
                </a:solidFill>
              </a:rPr>
              <a:t>Regular strings v/s Raw strings</a:t>
            </a:r>
            <a:endParaRPr b="1" sz="2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Regular strings :</a:t>
            </a:r>
            <a:r>
              <a:rPr lang="en-IN" sz="2000">
                <a:solidFill>
                  <a:schemeClr val="dk1"/>
                </a:solidFill>
              </a:rPr>
              <a:t> Considers backslash as a special sequence.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 </a:t>
            </a:r>
            <a:r>
              <a:rPr lang="en-IN" sz="2000">
                <a:solidFill>
                  <a:schemeClr val="dk1"/>
                </a:solidFill>
              </a:rPr>
              <a:t>s = “Hello \task from pytho\n world” </a:t>
            </a:r>
            <a:endParaRPr sz="2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CC0000"/>
                </a:solidFill>
              </a:rPr>
              <a:t>Output </a:t>
            </a:r>
            <a:r>
              <a:rPr lang="en-IN" sz="2000">
                <a:solidFill>
                  <a:srgbClr val="CC0000"/>
                </a:solidFill>
              </a:rPr>
              <a:t>: Hello 	ask from pytho</a:t>
            </a:r>
            <a:endParaRPr sz="2000">
              <a:solidFill>
                <a:srgbClr val="CC0000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rgbClr val="CC0000"/>
                </a:solidFill>
              </a:rPr>
              <a:t>		  world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Raw strings :</a:t>
            </a:r>
            <a:r>
              <a:rPr lang="en-IN" sz="2000">
                <a:solidFill>
                  <a:schemeClr val="dk1"/>
                </a:solidFill>
              </a:rPr>
              <a:t> Considers entire string as character set irrespective of any special sequences.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endParaRPr sz="2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Eg : </a:t>
            </a:r>
            <a:r>
              <a:rPr lang="en-IN" sz="2000">
                <a:solidFill>
                  <a:schemeClr val="dk1"/>
                </a:solidFill>
              </a:rPr>
              <a:t>s = r“Hello \task from pytho\n world” </a:t>
            </a:r>
            <a:endParaRPr sz="20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rgbClr val="CC0000"/>
                </a:solidFill>
              </a:rPr>
              <a:t>Output </a:t>
            </a:r>
            <a:r>
              <a:rPr lang="en-IN" sz="2000">
                <a:solidFill>
                  <a:srgbClr val="CC0000"/>
                </a:solidFill>
              </a:rPr>
              <a:t>: “Hello \task from pytho\n world” </a:t>
            </a:r>
            <a:endParaRPr sz="20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6e865e6c4_0_3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6e865e6c4_0_3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6e865e6c4_0_3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MEMORY ALLOCATION IN STRINGS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6e865e6c4_0_3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Eg :</a:t>
            </a:r>
            <a:r>
              <a:rPr lang="en-IN" sz="2000">
                <a:solidFill>
                  <a:schemeClr val="dk1"/>
                </a:solidFill>
              </a:rPr>
              <a:t> a = “hello”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      0x10		     0x11				0x12			0x12				0x14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						0x1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el : keyword used for </a:t>
            </a:r>
            <a:r>
              <a:rPr lang="en-IN" sz="2000">
                <a:solidFill>
                  <a:schemeClr val="dk1"/>
                </a:solidFill>
              </a:rPr>
              <a:t>memory deallocation.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93" name="Google Shape;193;ge6e865e6c4_0_32"/>
          <p:cNvSpPr/>
          <p:nvPr/>
        </p:nvSpPr>
        <p:spPr>
          <a:xfrm>
            <a:off x="1634125" y="3134325"/>
            <a:ext cx="9603900" cy="1701000"/>
          </a:xfrm>
          <a:prstGeom prst="rect">
            <a:avLst/>
          </a:prstGeom>
          <a:solidFill>
            <a:srgbClr val="EFEFEF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100"/>
              <a:t>      h				e				l					l				o</a:t>
            </a:r>
            <a:endParaRPr b="1" sz="3100"/>
          </a:p>
        </p:txBody>
      </p:sp>
      <p:cxnSp>
        <p:nvCxnSpPr>
          <p:cNvPr id="194" name="Google Shape;194;ge6e865e6c4_0_32"/>
          <p:cNvCxnSpPr/>
          <p:nvPr/>
        </p:nvCxnSpPr>
        <p:spPr>
          <a:xfrm flipH="1">
            <a:off x="3268350" y="3161100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ge6e865e6c4_0_32"/>
          <p:cNvCxnSpPr/>
          <p:nvPr/>
        </p:nvCxnSpPr>
        <p:spPr>
          <a:xfrm flipH="1">
            <a:off x="5135250" y="313432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ge6e865e6c4_0_32"/>
          <p:cNvCxnSpPr/>
          <p:nvPr/>
        </p:nvCxnSpPr>
        <p:spPr>
          <a:xfrm flipH="1">
            <a:off x="7002150" y="313432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ge6e865e6c4_0_32"/>
          <p:cNvCxnSpPr/>
          <p:nvPr/>
        </p:nvCxnSpPr>
        <p:spPr>
          <a:xfrm flipH="1">
            <a:off x="9217325" y="3134325"/>
            <a:ext cx="26700" cy="17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ge6e865e6c4_0_1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03" name="Google Shape;203;ge6e865e6c4_0_1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e6e865e6c4_0_1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ge6e865e6c4_0_15"/>
          <p:cNvSpPr/>
          <p:nvPr/>
        </p:nvSpPr>
        <p:spPr>
          <a:xfrm>
            <a:off x="1500200" y="892845"/>
            <a:ext cx="10139700" cy="52419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6e865e6c4_0_15"/>
          <p:cNvSpPr/>
          <p:nvPr/>
        </p:nvSpPr>
        <p:spPr>
          <a:xfrm>
            <a:off x="7252407" y="1533215"/>
            <a:ext cx="3558600" cy="425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6e865e6c4_0_15"/>
          <p:cNvSpPr/>
          <p:nvPr/>
        </p:nvSpPr>
        <p:spPr>
          <a:xfrm>
            <a:off x="2302560" y="1533215"/>
            <a:ext cx="3558600" cy="4256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6e865e6c4_0_15"/>
          <p:cNvSpPr txBox="1"/>
          <p:nvPr/>
        </p:nvSpPr>
        <p:spPr>
          <a:xfrm>
            <a:off x="1711435" y="401825"/>
            <a:ext cx="935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							</a:t>
            </a:r>
            <a:r>
              <a:rPr b="1" lang="en-IN" sz="1500"/>
              <a:t>RAM</a:t>
            </a:r>
            <a:endParaRPr b="1" sz="1500"/>
          </a:p>
        </p:txBody>
      </p:sp>
      <p:sp>
        <p:nvSpPr>
          <p:cNvPr id="209" name="Google Shape;209;ge6e865e6c4_0_15"/>
          <p:cNvSpPr txBox="1"/>
          <p:nvPr/>
        </p:nvSpPr>
        <p:spPr>
          <a:xfrm>
            <a:off x="2702618" y="967520"/>
            <a:ext cx="24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	</a:t>
            </a:r>
            <a:r>
              <a:rPr b="1" lang="en-IN"/>
              <a:t>STACK</a:t>
            </a:r>
            <a:endParaRPr b="1"/>
          </a:p>
        </p:txBody>
      </p:sp>
      <p:sp>
        <p:nvSpPr>
          <p:cNvPr id="210" name="Google Shape;210;ge6e865e6c4_0_15"/>
          <p:cNvSpPr txBox="1"/>
          <p:nvPr/>
        </p:nvSpPr>
        <p:spPr>
          <a:xfrm>
            <a:off x="8617353" y="1056611"/>
            <a:ext cx="10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/>
              <a:t>HEAP</a:t>
            </a:r>
            <a:endParaRPr b="1"/>
          </a:p>
        </p:txBody>
      </p:sp>
      <p:sp>
        <p:nvSpPr>
          <p:cNvPr id="211" name="Google Shape;211;ge6e865e6c4_0_15"/>
          <p:cNvSpPr/>
          <p:nvPr/>
        </p:nvSpPr>
        <p:spPr>
          <a:xfrm>
            <a:off x="2702618" y="4195546"/>
            <a:ext cx="2957400" cy="1446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2" name="Google Shape;212;ge6e865e6c4_0_15"/>
          <p:cNvSpPr txBox="1"/>
          <p:nvPr/>
        </p:nvSpPr>
        <p:spPr>
          <a:xfrm>
            <a:off x="2800122" y="4644789"/>
            <a:ext cx="10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main</a:t>
            </a:r>
            <a:endParaRPr sz="1800"/>
          </a:p>
        </p:txBody>
      </p:sp>
      <p:sp>
        <p:nvSpPr>
          <p:cNvPr id="213" name="Google Shape;213;ge6e865e6c4_0_15"/>
          <p:cNvSpPr txBox="1"/>
          <p:nvPr/>
        </p:nvSpPr>
        <p:spPr>
          <a:xfrm>
            <a:off x="4951298" y="4718594"/>
            <a:ext cx="43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a</a:t>
            </a:r>
            <a:endParaRPr sz="1800"/>
          </a:p>
        </p:txBody>
      </p:sp>
      <p:sp>
        <p:nvSpPr>
          <p:cNvPr id="214" name="Google Shape;214;ge6e865e6c4_0_15"/>
          <p:cNvSpPr/>
          <p:nvPr/>
        </p:nvSpPr>
        <p:spPr>
          <a:xfrm>
            <a:off x="7511450" y="4560800"/>
            <a:ext cx="3040500" cy="61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ge6e865e6c4_0_15"/>
          <p:cNvCxnSpPr/>
          <p:nvPr/>
        </p:nvCxnSpPr>
        <p:spPr>
          <a:xfrm>
            <a:off x="8154400" y="4560800"/>
            <a:ext cx="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ge6e865e6c4_0_15"/>
          <p:cNvCxnSpPr/>
          <p:nvPr/>
        </p:nvCxnSpPr>
        <p:spPr>
          <a:xfrm>
            <a:off x="9940925" y="4560800"/>
            <a:ext cx="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ge6e865e6c4_0_15"/>
          <p:cNvCxnSpPr/>
          <p:nvPr/>
        </p:nvCxnSpPr>
        <p:spPr>
          <a:xfrm>
            <a:off x="9383425" y="4560800"/>
            <a:ext cx="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e6e865e6c4_0_15"/>
          <p:cNvCxnSpPr/>
          <p:nvPr/>
        </p:nvCxnSpPr>
        <p:spPr>
          <a:xfrm>
            <a:off x="8745550" y="4560800"/>
            <a:ext cx="0" cy="62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ge6e865e6c4_0_15"/>
          <p:cNvSpPr txBox="1"/>
          <p:nvPr/>
        </p:nvSpPr>
        <p:spPr>
          <a:xfrm>
            <a:off x="8370150" y="5173700"/>
            <a:ext cx="158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0x10</a:t>
            </a:r>
            <a:endParaRPr/>
          </a:p>
        </p:txBody>
      </p:sp>
      <p:sp>
        <p:nvSpPr>
          <p:cNvPr id="220" name="Google Shape;220;ge6e865e6c4_0_15"/>
          <p:cNvSpPr/>
          <p:nvPr/>
        </p:nvSpPr>
        <p:spPr>
          <a:xfrm>
            <a:off x="7381875" y="2791100"/>
            <a:ext cx="494100" cy="4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lt1"/>
                </a:solidFill>
              </a:rPr>
              <a:t>h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21" name="Google Shape;221;ge6e865e6c4_0_15"/>
          <p:cNvSpPr/>
          <p:nvPr/>
        </p:nvSpPr>
        <p:spPr>
          <a:xfrm>
            <a:off x="10057850" y="3350400"/>
            <a:ext cx="494100" cy="4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lt1"/>
                </a:solidFill>
              </a:rPr>
              <a:t>o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22" name="Google Shape;222;ge6e865e6c4_0_15"/>
          <p:cNvSpPr/>
          <p:nvPr/>
        </p:nvSpPr>
        <p:spPr>
          <a:xfrm>
            <a:off x="8682925" y="1815075"/>
            <a:ext cx="494100" cy="4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lt1"/>
                </a:solidFill>
              </a:rPr>
              <a:t>l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23" name="Google Shape;223;ge6e865e6c4_0_15"/>
          <p:cNvSpPr/>
          <p:nvPr/>
        </p:nvSpPr>
        <p:spPr>
          <a:xfrm>
            <a:off x="7589650" y="1935800"/>
            <a:ext cx="494100" cy="4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chemeClr val="lt1"/>
                </a:solidFill>
              </a:rPr>
              <a:t>e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224" name="Google Shape;224;ge6e865e6c4_0_15"/>
          <p:cNvSpPr txBox="1"/>
          <p:nvPr/>
        </p:nvSpPr>
        <p:spPr>
          <a:xfrm>
            <a:off x="7381875" y="3279050"/>
            <a:ext cx="70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0x31</a:t>
            </a:r>
            <a:endParaRPr b="1" sz="1600"/>
          </a:p>
        </p:txBody>
      </p:sp>
      <p:sp>
        <p:nvSpPr>
          <p:cNvPr id="225" name="Google Shape;225;ge6e865e6c4_0_15"/>
          <p:cNvSpPr txBox="1"/>
          <p:nvPr/>
        </p:nvSpPr>
        <p:spPr>
          <a:xfrm>
            <a:off x="9953900" y="3812100"/>
            <a:ext cx="70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0x12</a:t>
            </a:r>
            <a:endParaRPr b="1" sz="1600"/>
          </a:p>
        </p:txBody>
      </p:sp>
      <p:sp>
        <p:nvSpPr>
          <p:cNvPr id="226" name="Google Shape;226;ge6e865e6c4_0_15"/>
          <p:cNvSpPr txBox="1"/>
          <p:nvPr/>
        </p:nvSpPr>
        <p:spPr>
          <a:xfrm>
            <a:off x="8578975" y="2276775"/>
            <a:ext cx="70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0x48</a:t>
            </a:r>
            <a:endParaRPr b="1" sz="1600"/>
          </a:p>
        </p:txBody>
      </p:sp>
      <p:sp>
        <p:nvSpPr>
          <p:cNvPr id="227" name="Google Shape;227;ge6e865e6c4_0_15"/>
          <p:cNvSpPr txBox="1"/>
          <p:nvPr/>
        </p:nvSpPr>
        <p:spPr>
          <a:xfrm>
            <a:off x="7511450" y="1588650"/>
            <a:ext cx="78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/>
              <a:t>0x62</a:t>
            </a:r>
            <a:endParaRPr b="1" sz="1600"/>
          </a:p>
        </p:txBody>
      </p:sp>
      <p:cxnSp>
        <p:nvCxnSpPr>
          <p:cNvPr id="228" name="Google Shape;228;ge6e865e6c4_0_15"/>
          <p:cNvCxnSpPr>
            <a:endCxn id="220" idx="3"/>
          </p:cNvCxnSpPr>
          <p:nvPr/>
        </p:nvCxnSpPr>
        <p:spPr>
          <a:xfrm rot="-5400000">
            <a:off x="7056225" y="3761300"/>
            <a:ext cx="1559100" cy="80400"/>
          </a:xfrm>
          <a:prstGeom prst="curvedConnector4">
            <a:avLst>
              <a:gd fmla="val 42597" name="adj1"/>
              <a:gd fmla="val 396175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ge6e865e6c4_0_15"/>
          <p:cNvCxnSpPr>
            <a:endCxn id="223" idx="3"/>
          </p:cNvCxnSpPr>
          <p:nvPr/>
        </p:nvCxnSpPr>
        <p:spPr>
          <a:xfrm flipH="1" rot="5400000">
            <a:off x="7067350" y="3183050"/>
            <a:ext cx="2414400" cy="381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ge6e865e6c4_0_15"/>
          <p:cNvCxnSpPr>
            <a:stCxn id="214" idx="0"/>
            <a:endCxn id="222" idx="1"/>
          </p:cNvCxnSpPr>
          <p:nvPr/>
        </p:nvCxnSpPr>
        <p:spPr>
          <a:xfrm flipH="1" rot="5400000">
            <a:off x="7599800" y="3128900"/>
            <a:ext cx="2514900" cy="348900"/>
          </a:xfrm>
          <a:prstGeom prst="curvedConnector4">
            <a:avLst>
              <a:gd fmla="val 45410" name="adj1"/>
              <a:gd fmla="val 16821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ge6e865e6c4_0_15"/>
          <p:cNvCxnSpPr>
            <a:endCxn id="222" idx="3"/>
          </p:cNvCxnSpPr>
          <p:nvPr/>
        </p:nvCxnSpPr>
        <p:spPr>
          <a:xfrm flipH="1" rot="5400000">
            <a:off x="8183125" y="3039825"/>
            <a:ext cx="2521800" cy="53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ge6e865e6c4_0_15"/>
          <p:cNvCxnSpPr>
            <a:endCxn id="221" idx="3"/>
          </p:cNvCxnSpPr>
          <p:nvPr/>
        </p:nvCxnSpPr>
        <p:spPr>
          <a:xfrm rot="-5400000">
            <a:off x="9933050" y="3961950"/>
            <a:ext cx="999600" cy="238200"/>
          </a:xfrm>
          <a:prstGeom prst="curvedConnector4">
            <a:avLst>
              <a:gd fmla="val 38453" name="adj1"/>
              <a:gd fmla="val 19996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ge6e865e6c4_0_15"/>
          <p:cNvCxnSpPr>
            <a:stCxn id="213" idx="3"/>
            <a:endCxn id="214" idx="1"/>
          </p:cNvCxnSpPr>
          <p:nvPr/>
        </p:nvCxnSpPr>
        <p:spPr>
          <a:xfrm flipH="1" rot="10800000">
            <a:off x="5390198" y="4867244"/>
            <a:ext cx="2121300" cy="82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ge6e865e6c4_0_3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9" name="Google Shape;239;ge6e865e6c4_0_3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e6e865e6c4_0_3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Indexing a string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1" name="Google Shape;241;ge6e865e6c4_0_39"/>
          <p:cNvSpPr txBox="1"/>
          <p:nvPr/>
        </p:nvSpPr>
        <p:spPr>
          <a:xfrm>
            <a:off x="1223675" y="2035974"/>
            <a:ext cx="10296300" cy="43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Process of extracting single character at a time.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Indexing can be positive(starts with 0) or negative(starts with -1).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Syntax</a:t>
            </a:r>
            <a:r>
              <a:rPr lang="en-I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		var_name[index]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