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iDucksmECFDbzIulbFKjVMaZYK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7" name="Google Shape;11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e96c190842_0_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11" name="Google Shape;211;ge96c190842_0_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e96c190842_0_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19" name="Google Shape;219;ge96c190842_0_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e96c190842_0_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27" name="Google Shape;227;ge96c190842_0_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e96c190842_0_2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35" name="Google Shape;235;ge96c190842_0_2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e6ebaf4cd5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43" name="Google Shape;243;ge6ebaf4cd5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ead4e821ea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51" name="Google Shape;251;gead4e821ea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6" name="Google Shape;14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5" name="Google Shape;15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96c190842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3" name="Google Shape;163;ge96c190842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96c190842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1" name="Google Shape;171;ge96c190842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96c190842_0_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9" name="Google Shape;179;ge96c190842_0_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e96c190842_0_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7" name="Google Shape;187;ge96c190842_0_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96c190842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5" name="Google Shape;195;ge96c190842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e96c190842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3" name="Google Shape;203;ge96c190842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/>
          <p:nvPr/>
        </p:nvSpPr>
        <p:spPr>
          <a:xfrm>
            <a:off x="0" y="-3175"/>
            <a:ext cx="12192000" cy="5203825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" name="Google Shape;17;p6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Arial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6"/>
          <p:cNvSpPr txBox="1"/>
          <p:nvPr>
            <p:ph idx="1" type="subTitle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Aria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5"/>
          <p:cNvSpPr/>
          <p:nvPr>
            <p:ph idx="2" type="pic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3" name="Google Shape;83;p1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>
            <a:off x="631697" y="1081456"/>
            <a:ext cx="6332416" cy="3239188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6"/>
          <p:cNvSpPr txBox="1"/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Arial"/>
              <a:buNone/>
              <a:defRPr b="1" sz="4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16"/>
          <p:cNvSpPr txBox="1"/>
          <p:nvPr>
            <p:ph idx="2" type="body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91" name="Google Shape;91;p1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/>
          <p:nvPr/>
        </p:nvSpPr>
        <p:spPr>
          <a:xfrm>
            <a:off x="1140884" y="2286585"/>
            <a:ext cx="4895115" cy="2503972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17"/>
          <p:cNvSpPr txBox="1"/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98" name="Google Shape;98;p1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18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05" name="Google Shape;105;p1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/>
          <p:nvPr/>
        </p:nvSpPr>
        <p:spPr>
          <a:xfrm>
            <a:off x="7669651" y="446089"/>
            <a:ext cx="4522349" cy="5414962"/>
          </a:xfrm>
          <a:custGeom>
            <a:rect b="b" l="l" r="r" t="t"/>
            <a:pathLst>
              <a:path extrusionOk="0" h="4320" w="2879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19"/>
          <p:cNvSpPr txBox="1"/>
          <p:nvPr>
            <p:ph type="title"/>
          </p:nvPr>
        </p:nvSpPr>
        <p:spPr>
          <a:xfrm rot="5400000">
            <a:off x="6863537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12" name="Google Shape;112;p1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" name="Google Shape;24;p7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0" y="1"/>
            <a:ext cx="12192000" cy="5203825"/>
          </a:xfrm>
          <a:custGeom>
            <a:rect b="b" l="l" r="r" t="t"/>
            <a:pathLst>
              <a:path extrusionOk="0" h="3278" w="576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9"/>
          <p:cNvSpPr txBox="1"/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Arial"/>
              <a:buNone/>
              <a:defRPr b="1" sz="48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" type="body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p10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2" type="body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p11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1"/>
          <p:cNvSpPr txBox="1"/>
          <p:nvPr>
            <p:ph idx="2" type="body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3" type="body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11"/>
          <p:cNvSpPr txBox="1"/>
          <p:nvPr>
            <p:ph idx="4" type="body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2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>
            <a:off x="1073151" y="446087"/>
            <a:ext cx="3547533" cy="1814651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13"/>
          <p:cNvSpPr txBox="1"/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2" type="body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3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Aria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4"/>
          <p:cNvSpPr/>
          <p:nvPr>
            <p:ph idx="2" type="pic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6" name="Google Shape;76;p14"/>
          <p:cNvSpPr txBox="1"/>
          <p:nvPr>
            <p:ph idx="10" type="dt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1" type="ftr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0" name="Google Shape;120;p1"/>
          <p:cNvGrpSpPr/>
          <p:nvPr/>
        </p:nvGrpSpPr>
        <p:grpSpPr>
          <a:xfrm>
            <a:off x="-323849" y="-32901"/>
            <a:ext cx="12515851" cy="6923798"/>
            <a:chOff x="-329674" y="-51881"/>
            <a:chExt cx="12515851" cy="6923798"/>
          </a:xfrm>
        </p:grpSpPr>
        <p:sp>
          <p:nvSpPr>
            <p:cNvPr id="121" name="Google Shape;121;p1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lt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lt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" name="Google Shape;140;p1"/>
          <p:cNvSpPr/>
          <p:nvPr/>
        </p:nvSpPr>
        <p:spPr>
          <a:xfrm rot="-668471">
            <a:off x="2173916" y="2448612"/>
            <a:ext cx="4418757" cy="4259609"/>
          </a:xfrm>
          <a:custGeom>
            <a:rect b="b" l="l" r="r" t="t"/>
            <a:pathLst>
              <a:path extrusionOk="0" h="4344781" w="450711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"/>
          <p:cNvSpPr/>
          <p:nvPr/>
        </p:nvSpPr>
        <p:spPr>
          <a:xfrm>
            <a:off x="2354579" y="691977"/>
            <a:ext cx="7761923" cy="5343064"/>
          </a:xfrm>
          <a:custGeom>
            <a:rect b="b" l="l" r="r" t="t"/>
            <a:pathLst>
              <a:path extrusionOk="0" h="5450297" w="7817532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"/>
          <p:cNvSpPr txBox="1"/>
          <p:nvPr>
            <p:ph type="ctrTitle"/>
          </p:nvPr>
        </p:nvSpPr>
        <p:spPr>
          <a:xfrm>
            <a:off x="2616277" y="2061838"/>
            <a:ext cx="6959446" cy="166247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en-IN" sz="4800">
                <a:solidFill>
                  <a:schemeClr val="dk1"/>
                </a:solidFill>
              </a:rPr>
              <a:t>ALPHA</a:t>
            </a:r>
            <a:endParaRPr b="1" sz="4800">
              <a:solidFill>
                <a:schemeClr val="dk1"/>
              </a:solidFill>
            </a:endParaRPr>
          </a:p>
        </p:txBody>
      </p:sp>
      <p:sp>
        <p:nvSpPr>
          <p:cNvPr id="143" name="Google Shape;143;p1"/>
          <p:cNvSpPr txBox="1"/>
          <p:nvPr>
            <p:ph idx="1" type="subTitle"/>
          </p:nvPr>
        </p:nvSpPr>
        <p:spPr>
          <a:xfrm>
            <a:off x="3388938" y="3783690"/>
            <a:ext cx="5414125" cy="119671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IN" sz="2000"/>
              <a:t>PYTHON - SESSION 6</a:t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ge96c190842_0_98"/>
          <p:cNvGrpSpPr/>
          <p:nvPr/>
        </p:nvGrpSpPr>
        <p:grpSpPr>
          <a:xfrm>
            <a:off x="0" y="0"/>
            <a:ext cx="1304363" cy="6858123"/>
            <a:chOff x="0" y="0"/>
            <a:chExt cx="1304363" cy="6858123"/>
          </a:xfrm>
        </p:grpSpPr>
        <p:sp>
          <p:nvSpPr>
            <p:cNvPr id="214" name="Google Shape;214;ge96c190842_0_98"/>
            <p:cNvSpPr/>
            <p:nvPr/>
          </p:nvSpPr>
          <p:spPr>
            <a:xfrm rot="5400000">
              <a:off x="436913" y="5990673"/>
              <a:ext cx="793500" cy="941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ge96c190842_0_98"/>
            <p:cNvSpPr/>
            <p:nvPr/>
          </p:nvSpPr>
          <p:spPr>
            <a:xfrm>
              <a:off x="0" y="0"/>
              <a:ext cx="793500" cy="6858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6" name="Google Shape;216;ge96c190842_0_98"/>
          <p:cNvSpPr txBox="1"/>
          <p:nvPr/>
        </p:nvSpPr>
        <p:spPr>
          <a:xfrm>
            <a:off x="1304364" y="520590"/>
            <a:ext cx="10143000" cy="5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</a:rPr>
              <a:t># space-delimit data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line = </a:t>
            </a:r>
            <a:r>
              <a:rPr lang="en-IN" sz="2000">
                <a:solidFill>
                  <a:srgbClr val="6AA84F"/>
                </a:solidFill>
              </a:rPr>
              <a:t>"Jun 03 22:58:18 farnsworth sshd[29386]: Failed password for invalid user root from 116.31.116.15 port 24544 ssh2"</a:t>
            </a:r>
            <a:endParaRPr sz="2000">
              <a:solidFill>
                <a:srgbClr val="6AA84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</a:rPr>
              <a:t># comma-delimit data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record = </a:t>
            </a:r>
            <a:r>
              <a:rPr lang="en-IN" sz="2000">
                <a:solidFill>
                  <a:srgbClr val="6AA84F"/>
                </a:solidFill>
              </a:rPr>
              <a:t>"2020-01-03,IN,India,SEARO,0,0,0,0"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info = </a:t>
            </a:r>
            <a:r>
              <a:rPr lang="en-IN" sz="2000">
                <a:solidFill>
                  <a:srgbClr val="6AA84F"/>
                </a:solidFill>
              </a:rPr>
              <a:t>'560100,Bangalore,KA'</a:t>
            </a:r>
            <a:endParaRPr sz="2000">
              <a:solidFill>
                <a:srgbClr val="6AA84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</a:rPr>
              <a:t># pipe-delimit data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record = </a:t>
            </a:r>
            <a:r>
              <a:rPr lang="en-IN" sz="2000">
                <a:solidFill>
                  <a:srgbClr val="6AA84F"/>
                </a:solidFill>
              </a:rPr>
              <a:t>"2017-06-01T07:43:07.481Z|host1099-99.testnetwork.local|filebeat|log|Jun  1 07:43:06 host1099-99.testnetwork.local sshd[26668]: Failed password for root from 123.183.209.136 port 37835 ssh2"</a:t>
            </a:r>
            <a:endParaRPr sz="2000">
              <a:solidFill>
                <a:srgbClr val="6AA84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oogle Shape;221;ge96c190842_0_83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222" name="Google Shape;222;ge96c190842_0_83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ge96c190842_0_83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join()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4" name="Google Shape;224;ge96c190842_0_83"/>
          <p:cNvSpPr txBox="1"/>
          <p:nvPr/>
        </p:nvSpPr>
        <p:spPr>
          <a:xfrm>
            <a:off x="1223684" y="1634490"/>
            <a:ext cx="10296300" cy="47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Joins the elements of an iterable using the string specified.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 u="sng">
                <a:solidFill>
                  <a:schemeClr val="dk1"/>
                </a:solidFill>
              </a:rPr>
              <a:t>Syntax </a:t>
            </a:r>
            <a:r>
              <a:rPr lang="en-IN" sz="2000">
                <a:solidFill>
                  <a:schemeClr val="dk1"/>
                </a:solidFill>
              </a:rPr>
              <a:t>: string.join(iterable)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Converting other data </a:t>
            </a:r>
            <a:r>
              <a:rPr lang="en-IN" sz="2000">
                <a:solidFill>
                  <a:schemeClr val="dk1"/>
                </a:solidFill>
              </a:rPr>
              <a:t>type into a string.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</a:rPr>
              <a:t>Eg :</a:t>
            </a:r>
            <a:r>
              <a:rPr lang="en-IN" sz="2000">
                <a:solidFill>
                  <a:schemeClr val="dk1"/>
                </a:solidFill>
              </a:rPr>
              <a:t> 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data = “hai”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data.join([“hello”,”world”]) 		</a:t>
            </a:r>
            <a:r>
              <a:rPr lang="en-IN" sz="2000">
                <a:solidFill>
                  <a:srgbClr val="FF0000"/>
                </a:solidFill>
              </a:rPr>
              <a:t>&gt;&gt;&gt;</a:t>
            </a:r>
            <a:r>
              <a:rPr lang="en-IN" sz="2000">
                <a:solidFill>
                  <a:schemeClr val="dk1"/>
                </a:solidFill>
              </a:rPr>
              <a:t>		 </a:t>
            </a:r>
            <a:r>
              <a:rPr lang="en-IN" sz="2000">
                <a:solidFill>
                  <a:srgbClr val="6AA84F"/>
                </a:solidFill>
              </a:rPr>
              <a:t>“hellohaiworld”</a:t>
            </a:r>
            <a:endParaRPr sz="2000">
              <a:solidFill>
                <a:srgbClr val="6AA84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message = 'hello'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'-'.join(message)	</a:t>
            </a:r>
            <a:r>
              <a:rPr lang="en-IN" sz="2000">
                <a:solidFill>
                  <a:srgbClr val="FF0000"/>
                </a:solidFill>
              </a:rPr>
              <a:t>&gt;&gt;&gt;</a:t>
            </a:r>
            <a:r>
              <a:rPr lang="en-IN" sz="2000">
                <a:solidFill>
                  <a:schemeClr val="dk1"/>
                </a:solidFill>
              </a:rPr>
              <a:t>		</a:t>
            </a:r>
            <a:r>
              <a:rPr lang="en-IN" sz="2000">
                <a:solidFill>
                  <a:srgbClr val="6AA84F"/>
                </a:solidFill>
              </a:rPr>
              <a:t>“h-e-l-l-o”</a:t>
            </a:r>
            <a:r>
              <a:rPr lang="en-IN" sz="2000">
                <a:solidFill>
                  <a:schemeClr val="dk1"/>
                </a:solidFill>
              </a:rPr>
              <a:t>	# Joins each character of the string using '-'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','.join(message)   	</a:t>
            </a:r>
            <a:r>
              <a:rPr lang="en-IN" sz="2000">
                <a:solidFill>
                  <a:srgbClr val="FF0000"/>
                </a:solidFill>
              </a:rPr>
              <a:t>&gt;&gt;&gt;</a:t>
            </a:r>
            <a:r>
              <a:rPr lang="en-IN" sz="2000">
                <a:solidFill>
                  <a:schemeClr val="dk1"/>
                </a:solidFill>
              </a:rPr>
              <a:t>		</a:t>
            </a:r>
            <a:r>
              <a:rPr lang="en-IN" sz="2000">
                <a:solidFill>
                  <a:srgbClr val="6AA84F"/>
                </a:solidFill>
              </a:rPr>
              <a:t>“h,e,l,l,o”</a:t>
            </a:r>
            <a:r>
              <a:rPr lang="en-IN" sz="2000">
                <a:solidFill>
                  <a:schemeClr val="dk1"/>
                </a:solidFill>
              </a:rPr>
              <a:t>	# Joins each character of the string using ','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ge96c190842_0_90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230" name="Google Shape;230;ge96c190842_0_90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ge96c190842_0_90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strip(), lstrip(), rstrip()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2" name="Google Shape;232;ge96c190842_0_90"/>
          <p:cNvSpPr txBox="1"/>
          <p:nvPr/>
        </p:nvSpPr>
        <p:spPr>
          <a:xfrm>
            <a:off x="1196875" y="1647525"/>
            <a:ext cx="102963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</a:pPr>
            <a:r>
              <a:rPr b="1" lang="en-IN" sz="2000">
                <a:solidFill>
                  <a:schemeClr val="dk1"/>
                </a:solidFill>
              </a:rPr>
              <a:t>strip() :</a:t>
            </a:r>
            <a:r>
              <a:rPr lang="en-IN" sz="2000">
                <a:solidFill>
                  <a:schemeClr val="dk1"/>
                </a:solidFill>
              </a:rPr>
              <a:t> 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removes any leading (spaces at the beginning) and trailing (spaces at the end) characters (space is the default leading character to remove)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 u="sng">
                <a:solidFill>
                  <a:schemeClr val="dk1"/>
                </a:solidFill>
              </a:rPr>
              <a:t>Syntax </a:t>
            </a:r>
            <a:r>
              <a:rPr lang="en-IN" sz="2000">
                <a:solidFill>
                  <a:schemeClr val="dk1"/>
                </a:solidFill>
              </a:rPr>
              <a:t>: string.strip(characters)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</a:pPr>
            <a:r>
              <a:rPr b="1" lang="en-IN" sz="2000">
                <a:solidFill>
                  <a:schemeClr val="dk1"/>
                </a:solidFill>
              </a:rPr>
              <a:t>rstrip() :</a:t>
            </a:r>
            <a:r>
              <a:rPr lang="en-IN" sz="2000">
                <a:solidFill>
                  <a:schemeClr val="dk1"/>
                </a:solidFill>
              </a:rPr>
              <a:t> 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removes any trailing characters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 u="sng">
                <a:solidFill>
                  <a:schemeClr val="dk1"/>
                </a:solidFill>
              </a:rPr>
              <a:t>Syntax </a:t>
            </a:r>
            <a:r>
              <a:rPr lang="en-IN" sz="2000">
                <a:solidFill>
                  <a:schemeClr val="dk1"/>
                </a:solidFill>
              </a:rPr>
              <a:t>: string.rstrip(characters)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</a:pPr>
            <a:r>
              <a:rPr b="1" lang="en-IN" sz="2000">
                <a:solidFill>
                  <a:schemeClr val="dk1"/>
                </a:solidFill>
              </a:rPr>
              <a:t>lstrip() :</a:t>
            </a:r>
            <a:r>
              <a:rPr lang="en-IN" sz="2000">
                <a:solidFill>
                  <a:schemeClr val="dk1"/>
                </a:solidFill>
              </a:rPr>
              <a:t> 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removes any leading characters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 u="sng">
                <a:solidFill>
                  <a:schemeClr val="dk1"/>
                </a:solidFill>
              </a:rPr>
              <a:t>Syntax </a:t>
            </a:r>
            <a:r>
              <a:rPr lang="en-IN" sz="2000">
                <a:solidFill>
                  <a:schemeClr val="dk1"/>
                </a:solidFill>
              </a:rPr>
              <a:t>: string.lstrip(characters)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oogle Shape;237;ge96c190842_0_219"/>
          <p:cNvGrpSpPr/>
          <p:nvPr/>
        </p:nvGrpSpPr>
        <p:grpSpPr>
          <a:xfrm>
            <a:off x="0" y="0"/>
            <a:ext cx="1304363" cy="6858123"/>
            <a:chOff x="0" y="0"/>
            <a:chExt cx="1304363" cy="6858123"/>
          </a:xfrm>
        </p:grpSpPr>
        <p:sp>
          <p:nvSpPr>
            <p:cNvPr id="238" name="Google Shape;238;ge96c190842_0_219"/>
            <p:cNvSpPr/>
            <p:nvPr/>
          </p:nvSpPr>
          <p:spPr>
            <a:xfrm rot="5400000">
              <a:off x="436913" y="5990673"/>
              <a:ext cx="793500" cy="941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ge96c190842_0_219"/>
            <p:cNvSpPr/>
            <p:nvPr/>
          </p:nvSpPr>
          <p:spPr>
            <a:xfrm>
              <a:off x="0" y="0"/>
              <a:ext cx="793500" cy="6858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0" name="Google Shape;240;ge96c190842_0_219"/>
          <p:cNvSpPr txBox="1"/>
          <p:nvPr/>
        </p:nvSpPr>
        <p:spPr>
          <a:xfrm>
            <a:off x="1304364" y="520590"/>
            <a:ext cx="10143000" cy="5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</a:rPr>
              <a:t>Eg:</a:t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my_string = </a:t>
            </a:r>
            <a:r>
              <a:rPr lang="en-IN" sz="2000">
                <a:solidFill>
                  <a:srgbClr val="6AA84F"/>
                </a:solidFill>
              </a:rPr>
              <a:t>'***************Hello world==================='</a:t>
            </a:r>
            <a:endParaRPr sz="2000">
              <a:solidFill>
                <a:srgbClr val="6AA84F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print(my_string.rstrip('='))		</a:t>
            </a:r>
            <a:r>
              <a:rPr lang="en-IN" sz="2000">
                <a:solidFill>
                  <a:srgbClr val="FF0000"/>
                </a:solidFill>
              </a:rPr>
              <a:t>&gt;&gt;&gt;</a:t>
            </a:r>
            <a:r>
              <a:rPr lang="en-IN" sz="2000">
                <a:solidFill>
                  <a:schemeClr val="dk1"/>
                </a:solidFill>
              </a:rPr>
              <a:t> 		</a:t>
            </a:r>
            <a:r>
              <a:rPr lang="en-IN" sz="2000">
                <a:solidFill>
                  <a:srgbClr val="6AA84F"/>
                </a:solidFill>
              </a:rPr>
              <a:t>***************Hello world</a:t>
            </a:r>
            <a:endParaRPr sz="2000">
              <a:solidFill>
                <a:srgbClr val="6AA84F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print(my_string.lstrip('*'))			</a:t>
            </a:r>
            <a:r>
              <a:rPr lang="en-IN" sz="2000">
                <a:solidFill>
                  <a:srgbClr val="FF0000"/>
                </a:solidFill>
              </a:rPr>
              <a:t>&gt;&gt;&gt;</a:t>
            </a:r>
            <a:r>
              <a:rPr lang="en-IN" sz="2000">
                <a:solidFill>
                  <a:schemeClr val="dk1"/>
                </a:solidFill>
              </a:rPr>
              <a:t>			</a:t>
            </a:r>
            <a:r>
              <a:rPr lang="en-IN" sz="2000">
                <a:solidFill>
                  <a:srgbClr val="6AA84F"/>
                </a:solidFill>
              </a:rPr>
              <a:t>Hello world===================</a:t>
            </a:r>
            <a:endParaRPr sz="2000">
              <a:solidFill>
                <a:srgbClr val="6AA84F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print(my_string.strip('=*'))		</a:t>
            </a:r>
            <a:r>
              <a:rPr lang="en-IN" sz="2000">
                <a:solidFill>
                  <a:srgbClr val="FF0000"/>
                </a:solidFill>
              </a:rPr>
              <a:t>&gt;&gt;&gt;</a:t>
            </a:r>
            <a:r>
              <a:rPr lang="en-IN" sz="2000">
                <a:solidFill>
                  <a:schemeClr val="dk1"/>
                </a:solidFill>
              </a:rPr>
              <a:t>			</a:t>
            </a:r>
            <a:r>
              <a:rPr lang="en-IN" sz="2000">
                <a:solidFill>
                  <a:srgbClr val="6AA84F"/>
                </a:solidFill>
              </a:rPr>
              <a:t>Hello world</a:t>
            </a:r>
            <a:endParaRPr sz="2000">
              <a:solidFill>
                <a:srgbClr val="6AA84F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Google Shape;245;ge6ebaf4cd5_0_7"/>
          <p:cNvGrpSpPr/>
          <p:nvPr/>
        </p:nvGrpSpPr>
        <p:grpSpPr>
          <a:xfrm>
            <a:off x="0" y="0"/>
            <a:ext cx="1304363" cy="6858123"/>
            <a:chOff x="0" y="0"/>
            <a:chExt cx="1304363" cy="6858123"/>
          </a:xfrm>
        </p:grpSpPr>
        <p:sp>
          <p:nvSpPr>
            <p:cNvPr id="246" name="Google Shape;246;ge6ebaf4cd5_0_7"/>
            <p:cNvSpPr/>
            <p:nvPr/>
          </p:nvSpPr>
          <p:spPr>
            <a:xfrm rot="5400000">
              <a:off x="436913" y="5990673"/>
              <a:ext cx="793500" cy="941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ge6ebaf4cd5_0_7"/>
            <p:cNvSpPr/>
            <p:nvPr/>
          </p:nvSpPr>
          <p:spPr>
            <a:xfrm>
              <a:off x="0" y="0"/>
              <a:ext cx="793500" cy="6858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8" name="Google Shape;248;ge6ebaf4cd5_0_7"/>
          <p:cNvSpPr txBox="1"/>
          <p:nvPr/>
        </p:nvSpPr>
        <p:spPr>
          <a:xfrm>
            <a:off x="1304364" y="520590"/>
            <a:ext cx="10143000" cy="5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</a:rPr>
              <a:t>isalnum()</a:t>
            </a:r>
            <a:r>
              <a:rPr lang="en-IN" sz="2000">
                <a:solidFill>
                  <a:schemeClr val="dk1"/>
                </a:solidFill>
              </a:rPr>
              <a:t>		: Returns True if all characters in the string are alphanumeric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</a:rPr>
              <a:t>isalpha()</a:t>
            </a:r>
            <a:r>
              <a:rPr lang="en-IN" sz="2000">
                <a:solidFill>
                  <a:schemeClr val="dk1"/>
                </a:solidFill>
              </a:rPr>
              <a:t>		: Returns True if all characters in the string are in the alphabet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</a:rPr>
              <a:t>isdigit()</a:t>
            </a:r>
            <a:r>
              <a:rPr lang="en-IN" sz="2000">
                <a:solidFill>
                  <a:schemeClr val="dk1"/>
                </a:solidFill>
              </a:rPr>
              <a:t>		: Returns True if all characters in the string are digits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</a:rPr>
              <a:t>islower()</a:t>
            </a:r>
            <a:r>
              <a:rPr lang="en-IN" sz="2000">
                <a:solidFill>
                  <a:schemeClr val="dk1"/>
                </a:solidFill>
              </a:rPr>
              <a:t>		: Returns True if all alphabets in the string are lower case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</a:rPr>
              <a:t>isupper()</a:t>
            </a:r>
            <a:r>
              <a:rPr lang="en-IN" sz="2000">
                <a:solidFill>
                  <a:schemeClr val="dk1"/>
                </a:solidFill>
              </a:rPr>
              <a:t>		: Returns True if all alphabets in the string are upper case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</a:rPr>
              <a:t>isspace</a:t>
            </a:r>
            <a:r>
              <a:rPr b="1" lang="en-IN" sz="2000">
                <a:solidFill>
                  <a:schemeClr val="dk1"/>
                </a:solidFill>
              </a:rPr>
              <a:t>()</a:t>
            </a:r>
            <a:r>
              <a:rPr lang="en-IN" sz="2000">
                <a:solidFill>
                  <a:schemeClr val="dk1"/>
                </a:solidFill>
              </a:rPr>
              <a:t>		: Returns True if all characters in the string are spaces.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000" u="sng">
                <a:solidFill>
                  <a:srgbClr val="FF0000"/>
                </a:solidFill>
              </a:rPr>
              <a:t>Note </a:t>
            </a:r>
            <a:r>
              <a:rPr lang="en-IN" sz="2000">
                <a:solidFill>
                  <a:srgbClr val="FF0000"/>
                </a:solidFill>
              </a:rPr>
              <a:t>: All string methods returns new values. They do not change the original string.</a:t>
            </a:r>
            <a:endParaRPr sz="2000"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oogle Shape;253;gead4e821ea_0_4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254" name="Google Shape;254;gead4e821ea_0_4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gead4e821ea_0_4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Activity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6" name="Google Shape;256;gead4e821ea_0_4"/>
          <p:cNvSpPr txBox="1"/>
          <p:nvPr/>
        </p:nvSpPr>
        <p:spPr>
          <a:xfrm>
            <a:off x="1196875" y="1835525"/>
            <a:ext cx="10296300" cy="45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IN" sz="2000">
                <a:solidFill>
                  <a:schemeClr val="dk1"/>
                </a:solidFill>
              </a:rPr>
              <a:t>Convert the string into comma separated string. (“hai welcome to Python”)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IN" sz="2000">
                <a:solidFill>
                  <a:schemeClr val="dk1"/>
                </a:solidFill>
              </a:rPr>
              <a:t>Difference between find and index()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IN" sz="2000">
                <a:solidFill>
                  <a:schemeClr val="dk1"/>
                </a:solidFill>
              </a:rPr>
              <a:t>How to check whether a string is empty?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IN" sz="2000">
                <a:solidFill>
                  <a:schemeClr val="dk1"/>
                </a:solidFill>
              </a:rPr>
              <a:t>Check whether “Python” is a substring of the above string or not.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IN" sz="2000">
                <a:solidFill>
                  <a:schemeClr val="dk1"/>
                </a:solidFill>
              </a:rPr>
              <a:t>Check if the string contains only numbers.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IN" sz="2000">
                <a:solidFill>
                  <a:schemeClr val="dk1"/>
                </a:solidFill>
              </a:rPr>
              <a:t>Reverse the above string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IN" sz="2000">
                <a:solidFill>
                  <a:schemeClr val="dk1"/>
                </a:solidFill>
              </a:rPr>
              <a:t>Explain immutability of strings with an example.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"/>
          <p:cNvSpPr/>
          <p:nvPr/>
        </p:nvSpPr>
        <p:spPr>
          <a:xfrm rot="-263873">
            <a:off x="296272" y="1026251"/>
            <a:ext cx="7298578" cy="5088488"/>
          </a:xfrm>
          <a:custGeom>
            <a:rect b="b" l="l" r="r" t="t"/>
            <a:pathLst>
              <a:path extrusionOk="0" h="5450297" w="7817532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"/>
          <p:cNvSpPr/>
          <p:nvPr/>
        </p:nvSpPr>
        <p:spPr>
          <a:xfrm rot="-2700000">
            <a:off x="3554541" y="-619573"/>
            <a:ext cx="9016699" cy="8033868"/>
          </a:xfrm>
          <a:custGeom>
            <a:rect b="b" l="l" r="r" t="t"/>
            <a:pathLst>
              <a:path extrusionOk="0" h="8033868" w="9016699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"/>
          <p:cNvSpPr txBox="1"/>
          <p:nvPr>
            <p:ph type="title"/>
          </p:nvPr>
        </p:nvSpPr>
        <p:spPr>
          <a:xfrm>
            <a:off x="807720" y="2349925"/>
            <a:ext cx="2441894" cy="245644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IN" sz="3200"/>
              <a:t>STRING METHODS</a:t>
            </a:r>
            <a:endParaRPr b="1" sz="3200"/>
          </a:p>
        </p:txBody>
      </p:sp>
      <p:sp>
        <p:nvSpPr>
          <p:cNvPr id="152" name="Google Shape;152;p2"/>
          <p:cNvSpPr txBox="1"/>
          <p:nvPr>
            <p:ph idx="1" type="body"/>
          </p:nvPr>
        </p:nvSpPr>
        <p:spPr>
          <a:xfrm>
            <a:off x="5637999" y="1897703"/>
            <a:ext cx="6554001" cy="423986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IN" sz="2000"/>
              <a:t>upper(), lower()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IN" sz="2000"/>
              <a:t>count()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IN" sz="2000"/>
              <a:t>find(), rfind(), index(), rindex()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IN" sz="2000"/>
              <a:t>replace()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IN" sz="2000"/>
              <a:t>startswith(), endswith()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IN" sz="2000"/>
              <a:t>split()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IN" sz="2000"/>
              <a:t>join()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IN" sz="2000"/>
              <a:t>strip(), rstrip(), lstrip()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3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58" name="Google Shape;158;p3"/>
            <p:cNvSpPr/>
            <p:nvPr/>
          </p:nvSpPr>
          <p:spPr>
            <a:xfrm rot="10800000">
              <a:off x="94131" y="705971"/>
              <a:ext cx="1129553" cy="112955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lower() &amp; upper()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0" name="Google Shape;160;p3"/>
          <p:cNvSpPr txBox="1"/>
          <p:nvPr/>
        </p:nvSpPr>
        <p:spPr>
          <a:xfrm>
            <a:off x="1223675" y="1492700"/>
            <a:ext cx="10296300" cy="49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</a:pPr>
            <a:r>
              <a:rPr b="1" lang="en-IN" sz="2000">
                <a:solidFill>
                  <a:schemeClr val="dk1"/>
                </a:solidFill>
              </a:rPr>
              <a:t>lower() :</a:t>
            </a:r>
            <a:r>
              <a:rPr lang="en-IN" sz="2000">
                <a:solidFill>
                  <a:schemeClr val="dk1"/>
                </a:solidFill>
              </a:rPr>
              <a:t> 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Converts a string into lower case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 u="sng">
                <a:solidFill>
                  <a:schemeClr val="dk1"/>
                </a:solidFill>
              </a:rPr>
              <a:t>Syntax </a:t>
            </a:r>
            <a:r>
              <a:rPr lang="en-IN" sz="2000">
                <a:solidFill>
                  <a:schemeClr val="dk1"/>
                </a:solidFill>
              </a:rPr>
              <a:t>: string.lower()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b="1" lang="en-IN" sz="2000">
                <a:solidFill>
                  <a:schemeClr val="dk1"/>
                </a:solidFill>
              </a:rPr>
              <a:t>Eg :</a:t>
            </a:r>
            <a:r>
              <a:rPr lang="en-IN" sz="2000">
                <a:solidFill>
                  <a:schemeClr val="dk1"/>
                </a:solidFill>
              </a:rPr>
              <a:t> 	</a:t>
            </a:r>
            <a:r>
              <a:rPr lang="en-IN" sz="2000">
                <a:solidFill>
                  <a:srgbClr val="6AA84F"/>
                </a:solidFill>
              </a:rPr>
              <a:t>“HaI WoRLd”</a:t>
            </a:r>
            <a:r>
              <a:rPr lang="en-IN" sz="2000">
                <a:solidFill>
                  <a:schemeClr val="dk1"/>
                </a:solidFill>
              </a:rPr>
              <a:t>.lower() </a:t>
            </a:r>
            <a:r>
              <a:rPr lang="en-IN" sz="2000">
                <a:solidFill>
                  <a:srgbClr val="CC0000"/>
                </a:solidFill>
              </a:rPr>
              <a:t>	&gt;&gt;&gt;</a:t>
            </a:r>
            <a:r>
              <a:rPr lang="en-IN" sz="2000">
                <a:solidFill>
                  <a:schemeClr val="dk1"/>
                </a:solidFill>
              </a:rPr>
              <a:t>		</a:t>
            </a:r>
            <a:r>
              <a:rPr lang="en-IN" sz="2000">
                <a:solidFill>
                  <a:srgbClr val="6AA84F"/>
                </a:solidFill>
              </a:rPr>
              <a:t>“hai world”</a:t>
            </a:r>
            <a:endParaRPr sz="2000">
              <a:solidFill>
                <a:srgbClr val="6AA84F"/>
              </a:solidFill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6AA84F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</a:pPr>
            <a:r>
              <a:rPr b="1" lang="en-IN" sz="2000">
                <a:solidFill>
                  <a:schemeClr val="dk1"/>
                </a:solidFill>
              </a:rPr>
              <a:t>upper() :</a:t>
            </a:r>
            <a:r>
              <a:rPr lang="en-IN" sz="2000">
                <a:solidFill>
                  <a:schemeClr val="dk1"/>
                </a:solidFill>
              </a:rPr>
              <a:t> 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Converts a string into upper case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 u="sng">
                <a:solidFill>
                  <a:schemeClr val="dk1"/>
                </a:solidFill>
              </a:rPr>
              <a:t>Syntax </a:t>
            </a:r>
            <a:r>
              <a:rPr lang="en-IN" sz="2000">
                <a:solidFill>
                  <a:schemeClr val="dk1"/>
                </a:solidFill>
              </a:rPr>
              <a:t>: string.upper()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b="1" lang="en-IN" sz="2000">
                <a:solidFill>
                  <a:schemeClr val="dk1"/>
                </a:solidFill>
              </a:rPr>
              <a:t>Eg :</a:t>
            </a:r>
            <a:r>
              <a:rPr lang="en-IN" sz="2000">
                <a:solidFill>
                  <a:schemeClr val="dk1"/>
                </a:solidFill>
              </a:rPr>
              <a:t> 	</a:t>
            </a:r>
            <a:r>
              <a:rPr lang="en-IN" sz="2000">
                <a:solidFill>
                  <a:srgbClr val="6AA84F"/>
                </a:solidFill>
              </a:rPr>
              <a:t>“HaI WoRLd”</a:t>
            </a:r>
            <a:r>
              <a:rPr lang="en-IN" sz="2000">
                <a:solidFill>
                  <a:schemeClr val="dk1"/>
                </a:solidFill>
              </a:rPr>
              <a:t>.upper() </a:t>
            </a:r>
            <a:r>
              <a:rPr lang="en-IN" sz="2000">
                <a:solidFill>
                  <a:srgbClr val="CC0000"/>
                </a:solidFill>
              </a:rPr>
              <a:t>	&gt;&gt;&gt;</a:t>
            </a:r>
            <a:r>
              <a:rPr lang="en-IN" sz="2000">
                <a:solidFill>
                  <a:schemeClr val="dk1"/>
                </a:solidFill>
              </a:rPr>
              <a:t>		</a:t>
            </a:r>
            <a:r>
              <a:rPr lang="en-IN" sz="2000">
                <a:solidFill>
                  <a:srgbClr val="6AA84F"/>
                </a:solidFill>
              </a:rPr>
              <a:t>“HAI WORLD”</a:t>
            </a:r>
            <a:endParaRPr sz="2000">
              <a:solidFill>
                <a:srgbClr val="6AA84F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6AA84F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</a:pPr>
            <a:r>
              <a:rPr b="1" lang="en-IN" sz="2000">
                <a:solidFill>
                  <a:schemeClr val="dk1"/>
                </a:solidFill>
              </a:rPr>
              <a:t>swapcase() :</a:t>
            </a:r>
            <a:r>
              <a:rPr lang="en-IN" sz="2000">
                <a:solidFill>
                  <a:schemeClr val="dk1"/>
                </a:solidFill>
              </a:rPr>
              <a:t> 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Converts a lowercase character into upper case and vice versa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 u="sng">
                <a:solidFill>
                  <a:schemeClr val="dk1"/>
                </a:solidFill>
              </a:rPr>
              <a:t>Syntax </a:t>
            </a:r>
            <a:r>
              <a:rPr lang="en-IN" sz="2000">
                <a:solidFill>
                  <a:schemeClr val="dk1"/>
                </a:solidFill>
              </a:rPr>
              <a:t>: string.swapcase()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b="1" lang="en-IN" sz="2000">
                <a:solidFill>
                  <a:schemeClr val="dk1"/>
                </a:solidFill>
              </a:rPr>
              <a:t>Eg :</a:t>
            </a:r>
            <a:r>
              <a:rPr lang="en-IN" sz="2000">
                <a:solidFill>
                  <a:schemeClr val="dk1"/>
                </a:solidFill>
              </a:rPr>
              <a:t> 	</a:t>
            </a:r>
            <a:r>
              <a:rPr lang="en-IN" sz="2000">
                <a:solidFill>
                  <a:srgbClr val="6AA84F"/>
                </a:solidFill>
              </a:rPr>
              <a:t>“HaI WoRLd”</a:t>
            </a:r>
            <a:r>
              <a:rPr lang="en-IN" sz="2000">
                <a:solidFill>
                  <a:schemeClr val="dk1"/>
                </a:solidFill>
              </a:rPr>
              <a:t>.swapcase() </a:t>
            </a:r>
            <a:r>
              <a:rPr lang="en-IN" sz="2000">
                <a:solidFill>
                  <a:srgbClr val="CC0000"/>
                </a:solidFill>
              </a:rPr>
              <a:t>	&gt;&gt;&gt;</a:t>
            </a:r>
            <a:r>
              <a:rPr lang="en-IN" sz="2000">
                <a:solidFill>
                  <a:schemeClr val="dk1"/>
                </a:solidFill>
              </a:rPr>
              <a:t>		</a:t>
            </a:r>
            <a:r>
              <a:rPr lang="en-IN" sz="2000">
                <a:solidFill>
                  <a:srgbClr val="6AA84F"/>
                </a:solidFill>
              </a:rPr>
              <a:t>“hAi wOrlD”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ge96c190842_0_1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66" name="Google Shape;166;ge96c190842_0_1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ge96c190842_0_1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count()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8" name="Google Shape;168;ge96c190842_0_1"/>
          <p:cNvSpPr txBox="1"/>
          <p:nvPr/>
        </p:nvSpPr>
        <p:spPr>
          <a:xfrm>
            <a:off x="1223684" y="1473765"/>
            <a:ext cx="10296300" cy="47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❖"/>
            </a:pPr>
            <a:r>
              <a:rPr lang="en-IN" sz="2000">
                <a:solidFill>
                  <a:schemeClr val="dk1"/>
                </a:solidFill>
              </a:rPr>
              <a:t>Returns the number of </a:t>
            </a:r>
            <a:r>
              <a:rPr lang="en-IN" sz="2000">
                <a:solidFill>
                  <a:schemeClr val="dk1"/>
                </a:solidFill>
              </a:rPr>
              <a:t>occurrences</a:t>
            </a:r>
            <a:r>
              <a:rPr lang="en-IN" sz="2000">
                <a:solidFill>
                  <a:schemeClr val="dk1"/>
                </a:solidFill>
              </a:rPr>
              <a:t> of a substring in </a:t>
            </a:r>
            <a:r>
              <a:rPr lang="en-IN" sz="2000">
                <a:solidFill>
                  <a:schemeClr val="dk1"/>
                </a:solidFill>
              </a:rPr>
              <a:t>original string.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❖"/>
            </a:pPr>
            <a:r>
              <a:rPr lang="en-IN" sz="2000" u="sng">
                <a:solidFill>
                  <a:schemeClr val="dk1"/>
                </a:solidFill>
              </a:rPr>
              <a:t>Syntax </a:t>
            </a:r>
            <a:r>
              <a:rPr lang="en-IN" sz="2000">
                <a:solidFill>
                  <a:schemeClr val="dk1"/>
                </a:solidFill>
              </a:rPr>
              <a:t>: string.count(“substring”, si, ei)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❖"/>
            </a:pPr>
            <a:r>
              <a:rPr lang="en-IN" sz="2000">
                <a:solidFill>
                  <a:schemeClr val="dk1"/>
                </a:solidFill>
              </a:rPr>
              <a:t> </a:t>
            </a:r>
            <a:r>
              <a:rPr b="1" lang="en-IN" sz="2000">
                <a:solidFill>
                  <a:schemeClr val="dk1"/>
                </a:solidFill>
              </a:rPr>
              <a:t>Eg :	</a:t>
            </a:r>
            <a:r>
              <a:rPr lang="en-IN" sz="2000">
                <a:solidFill>
                  <a:schemeClr val="dk1"/>
                </a:solidFill>
              </a:rPr>
              <a:t>my_message</a:t>
            </a:r>
            <a:r>
              <a:rPr lang="en-IN" sz="2000">
                <a:solidFill>
                  <a:schemeClr val="dk1"/>
                </a:solidFill>
              </a:rPr>
              <a:t> = </a:t>
            </a:r>
            <a:r>
              <a:rPr lang="en-IN" sz="2000">
                <a:solidFill>
                  <a:srgbClr val="6AA84F"/>
                </a:solidFill>
              </a:rPr>
              <a:t>“Hello world, Hello universe”</a:t>
            </a:r>
            <a:endParaRPr sz="2000">
              <a:solidFill>
                <a:srgbClr val="6AA84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6AA84F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print(my_message.count('l'))    		</a:t>
            </a:r>
            <a:r>
              <a:rPr lang="en-IN" sz="2000">
                <a:solidFill>
                  <a:srgbClr val="0000FF"/>
                </a:solidFill>
              </a:rPr>
              <a:t># Prints number of </a:t>
            </a:r>
            <a:r>
              <a:rPr lang="en-IN" sz="2000">
                <a:solidFill>
                  <a:srgbClr val="0000FF"/>
                </a:solidFill>
              </a:rPr>
              <a:t>occurrences</a:t>
            </a:r>
            <a:r>
              <a:rPr lang="en-IN" sz="2000">
                <a:solidFill>
                  <a:srgbClr val="0000FF"/>
                </a:solidFill>
              </a:rPr>
              <a:t> of the letter 'l'</a:t>
            </a:r>
            <a:endParaRPr sz="2000">
              <a:solidFill>
                <a:srgbClr val="0000FF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CC0000"/>
                </a:solidFill>
              </a:rPr>
              <a:t>&gt;&gt;&gt;  5</a:t>
            </a:r>
            <a:endParaRPr sz="2000">
              <a:solidFill>
                <a:srgbClr val="CC0000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print(my_message.count('Hello', 0, 10))    </a:t>
            </a:r>
            <a:r>
              <a:rPr lang="en-IN" sz="2000">
                <a:solidFill>
                  <a:srgbClr val="0000FF"/>
                </a:solidFill>
              </a:rPr>
              <a:t># Prints number of </a:t>
            </a:r>
            <a:r>
              <a:rPr lang="en-IN" sz="2000">
                <a:solidFill>
                  <a:srgbClr val="0000FF"/>
                </a:solidFill>
              </a:rPr>
              <a:t>occurrences</a:t>
            </a:r>
            <a:r>
              <a:rPr lang="en-IN" sz="2000">
                <a:solidFill>
                  <a:srgbClr val="0000FF"/>
                </a:solidFill>
              </a:rPr>
              <a:t> of the word 'Hello' between the </a:t>
            </a:r>
            <a:r>
              <a:rPr lang="en-IN" sz="2000">
                <a:solidFill>
                  <a:srgbClr val="0000FF"/>
                </a:solidFill>
              </a:rPr>
              <a:t>indices</a:t>
            </a:r>
            <a:r>
              <a:rPr lang="en-IN" sz="2000">
                <a:solidFill>
                  <a:srgbClr val="0000FF"/>
                </a:solidFill>
              </a:rPr>
              <a:t> 0 and 10</a:t>
            </a:r>
            <a:endParaRPr sz="2000">
              <a:solidFill>
                <a:srgbClr val="0000FF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CC0000"/>
                </a:solidFill>
              </a:rPr>
              <a:t>&gt;&gt;&gt; 1</a:t>
            </a:r>
            <a:endParaRPr sz="2000">
              <a:solidFill>
                <a:srgbClr val="CC0000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ge96c190842_0_8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74" name="Google Shape;174;ge96c190842_0_8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ge96c190842_0_8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find() &amp; rfind()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6" name="Google Shape;176;ge96c190842_0_8"/>
          <p:cNvSpPr txBox="1"/>
          <p:nvPr/>
        </p:nvSpPr>
        <p:spPr>
          <a:xfrm>
            <a:off x="951000" y="1674325"/>
            <a:ext cx="11090700" cy="50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</a:pPr>
            <a:r>
              <a:rPr lang="en-IN" sz="2000">
                <a:solidFill>
                  <a:schemeClr val="dk1"/>
                </a:solidFill>
              </a:rPr>
              <a:t>Searches the string for a specified value and returns the position of where it was found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</a:pPr>
            <a:r>
              <a:rPr lang="en-IN" sz="2000">
                <a:solidFill>
                  <a:schemeClr val="dk1"/>
                </a:solidFill>
              </a:rPr>
              <a:t>finds the first occurrence of the specified value.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</a:pPr>
            <a:r>
              <a:rPr lang="en-IN" sz="2000">
                <a:solidFill>
                  <a:schemeClr val="dk1"/>
                </a:solidFill>
              </a:rPr>
              <a:t>returns -1 if the value is not found.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</a:pPr>
            <a:r>
              <a:rPr lang="en-IN" sz="2000" u="sng">
                <a:solidFill>
                  <a:schemeClr val="dk1"/>
                </a:solidFill>
              </a:rPr>
              <a:t>Syntax </a:t>
            </a:r>
            <a:r>
              <a:rPr lang="en-IN" sz="2000">
                <a:solidFill>
                  <a:schemeClr val="dk1"/>
                </a:solidFill>
              </a:rPr>
              <a:t>: string.find(value, [start], [end])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</a:pPr>
            <a:r>
              <a:rPr b="1" lang="en-IN" sz="2000">
                <a:solidFill>
                  <a:schemeClr val="dk1"/>
                </a:solidFill>
              </a:rPr>
              <a:t>rfind() : </a:t>
            </a:r>
            <a:r>
              <a:rPr lang="en-IN" sz="2000">
                <a:solidFill>
                  <a:schemeClr val="dk1"/>
                </a:solidFill>
              </a:rPr>
              <a:t>Searches the string for a specified value and returns the last position of where it was found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</a:rPr>
              <a:t>Eg :</a:t>
            </a:r>
            <a:r>
              <a:rPr lang="en-IN" sz="2000">
                <a:solidFill>
                  <a:schemeClr val="dk1"/>
                </a:solidFill>
              </a:rPr>
              <a:t> </a:t>
            </a:r>
            <a:r>
              <a:rPr lang="en-IN" sz="2000">
                <a:solidFill>
                  <a:schemeClr val="dk1"/>
                </a:solidFill>
              </a:rPr>
              <a:t>my_message = </a:t>
            </a:r>
            <a:r>
              <a:rPr lang="en-IN" sz="2000">
                <a:solidFill>
                  <a:srgbClr val="6AA84F"/>
                </a:solidFill>
              </a:rPr>
              <a:t>“Hello World”</a:t>
            </a:r>
            <a:endParaRPr sz="2000">
              <a:solidFill>
                <a:srgbClr val="6AA84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6AA84F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IN" sz="2000">
                <a:solidFill>
                  <a:schemeClr val="dk1"/>
                </a:solidFill>
              </a:rPr>
              <a:t>print(my_message.find('l'))           </a:t>
            </a:r>
            <a:r>
              <a:rPr lang="en-IN" sz="2000">
                <a:solidFill>
                  <a:srgbClr val="FF0000"/>
                </a:solidFill>
              </a:rPr>
              <a:t>&gt;&gt;&gt;  2 </a:t>
            </a:r>
            <a:r>
              <a:rPr lang="en-IN" sz="2000">
                <a:solidFill>
                  <a:schemeClr val="dk1"/>
                </a:solidFill>
              </a:rPr>
              <a:t>	   </a:t>
            </a:r>
            <a:r>
              <a:rPr lang="en-IN" sz="2000">
                <a:solidFill>
                  <a:srgbClr val="0000FF"/>
                </a:solidFill>
              </a:rPr>
              <a:t># Prints the index of first occurence of the letter 'l'</a:t>
            </a:r>
            <a:endParaRPr sz="2000">
              <a:solidFill>
                <a:srgbClr val="0000FF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IN" sz="2000">
                <a:solidFill>
                  <a:schemeClr val="dk1"/>
                </a:solidFill>
              </a:rPr>
              <a:t>print(my_message.rfind('l'))           </a:t>
            </a:r>
            <a:r>
              <a:rPr lang="en-IN" sz="2000">
                <a:solidFill>
                  <a:srgbClr val="FF0000"/>
                </a:solidFill>
              </a:rPr>
              <a:t>&gt;&gt;&gt;  9  </a:t>
            </a:r>
            <a:r>
              <a:rPr lang="en-IN" sz="2000">
                <a:solidFill>
                  <a:srgbClr val="0000FF"/>
                </a:solidFill>
              </a:rPr>
              <a:t># Prints the index of last occurence of the letter 'l'</a:t>
            </a:r>
            <a:endParaRPr sz="2000">
              <a:solidFill>
                <a:srgbClr val="0000FF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IN" sz="2000">
                <a:solidFill>
                  <a:schemeClr val="dk1"/>
                </a:solidFill>
              </a:rPr>
              <a:t>print(my_message.find('Universe'))    </a:t>
            </a:r>
            <a:r>
              <a:rPr lang="en-IN" sz="2000">
                <a:solidFill>
                  <a:srgbClr val="FF0000"/>
                </a:solidFill>
              </a:rPr>
              <a:t>&gt;&gt;&gt;   -1 </a:t>
            </a:r>
            <a:endParaRPr sz="2000">
              <a:solidFill>
                <a:srgbClr val="FF0000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IN" sz="2000">
                <a:solidFill>
                  <a:schemeClr val="dk1"/>
                </a:solidFill>
              </a:rPr>
              <a:t>print("today is beautiful day".rfind("day"))   </a:t>
            </a:r>
            <a:r>
              <a:rPr lang="en-IN" sz="2000">
                <a:solidFill>
                  <a:srgbClr val="FF0000"/>
                </a:solidFill>
              </a:rPr>
              <a:t> &gt;&gt;&gt; 19</a:t>
            </a:r>
            <a:endParaRPr sz="2000">
              <a:solidFill>
                <a:srgbClr val="FF0000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IN" sz="2000">
                <a:solidFill>
                  <a:schemeClr val="dk1"/>
                </a:solidFill>
              </a:rPr>
              <a:t>print("today is beautiful day".find("day"))    </a:t>
            </a:r>
            <a:r>
              <a:rPr lang="en-IN" sz="2000">
                <a:solidFill>
                  <a:srgbClr val="FF0000"/>
                </a:solidFill>
              </a:rPr>
              <a:t>&gt;&gt;&gt; 2</a:t>
            </a:r>
            <a:endParaRPr sz="2000"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ge96c190842_0_73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82" name="Google Shape;182;ge96c190842_0_73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ge96c190842_0_73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index</a:t>
              </a:r>
              <a:r>
                <a:rPr b="1" lang="en-IN" sz="3600">
                  <a:solidFill>
                    <a:schemeClr val="lt1"/>
                  </a:solidFill>
                </a:rPr>
                <a:t>() &amp; rindex()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4" name="Google Shape;184;ge96c190842_0_73"/>
          <p:cNvSpPr txBox="1"/>
          <p:nvPr/>
        </p:nvSpPr>
        <p:spPr>
          <a:xfrm>
            <a:off x="951000" y="1674325"/>
            <a:ext cx="11090700" cy="50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</a:pPr>
            <a:r>
              <a:rPr lang="en-IN" sz="2000">
                <a:solidFill>
                  <a:schemeClr val="dk1"/>
                </a:solidFill>
              </a:rPr>
              <a:t>Searches the string for a specified value and returns the position of where it was found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</a:pPr>
            <a:r>
              <a:rPr lang="en-IN" sz="2000">
                <a:solidFill>
                  <a:schemeClr val="dk1"/>
                </a:solidFill>
              </a:rPr>
              <a:t>finds the first occurrence of the specified value.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</a:pPr>
            <a:r>
              <a:rPr lang="en-IN" sz="2000">
                <a:solidFill>
                  <a:schemeClr val="dk1"/>
                </a:solidFill>
              </a:rPr>
              <a:t>returns  valueError if the value is not found.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</a:pPr>
            <a:r>
              <a:rPr lang="en-IN" sz="2000" u="sng">
                <a:solidFill>
                  <a:schemeClr val="dk1"/>
                </a:solidFill>
              </a:rPr>
              <a:t>Syntax </a:t>
            </a:r>
            <a:r>
              <a:rPr lang="en-IN" sz="2000">
                <a:solidFill>
                  <a:schemeClr val="dk1"/>
                </a:solidFill>
              </a:rPr>
              <a:t>: string.index(value, [start], [end])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</a:pPr>
            <a:r>
              <a:rPr b="1" lang="en-IN" sz="2000">
                <a:solidFill>
                  <a:schemeClr val="dk1"/>
                </a:solidFill>
              </a:rPr>
              <a:t>rindex</a:t>
            </a:r>
            <a:r>
              <a:rPr b="1" lang="en-IN" sz="2000">
                <a:solidFill>
                  <a:schemeClr val="dk1"/>
                </a:solidFill>
              </a:rPr>
              <a:t>() : </a:t>
            </a:r>
            <a:r>
              <a:rPr lang="en-IN" sz="2000">
                <a:solidFill>
                  <a:schemeClr val="dk1"/>
                </a:solidFill>
              </a:rPr>
              <a:t>Searches the string for a specified value and returns the last position of where it was found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</a:rPr>
              <a:t>Eg :</a:t>
            </a:r>
            <a:r>
              <a:rPr lang="en-IN" sz="2000">
                <a:solidFill>
                  <a:schemeClr val="dk1"/>
                </a:solidFill>
              </a:rPr>
              <a:t> my_message = </a:t>
            </a:r>
            <a:r>
              <a:rPr lang="en-IN" sz="2000">
                <a:solidFill>
                  <a:srgbClr val="6AA84F"/>
                </a:solidFill>
              </a:rPr>
              <a:t>“Hello World”</a:t>
            </a:r>
            <a:endParaRPr sz="2000">
              <a:solidFill>
                <a:srgbClr val="6AA84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6AA84F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IN" sz="2000">
                <a:solidFill>
                  <a:schemeClr val="dk1"/>
                </a:solidFill>
              </a:rPr>
              <a:t>print(my_message.index('l'))           </a:t>
            </a:r>
            <a:r>
              <a:rPr lang="en-IN" sz="2000">
                <a:solidFill>
                  <a:srgbClr val="FF0000"/>
                </a:solidFill>
              </a:rPr>
              <a:t>&gt;&gt;&gt;  2 </a:t>
            </a:r>
            <a:r>
              <a:rPr lang="en-IN" sz="2000">
                <a:solidFill>
                  <a:schemeClr val="dk1"/>
                </a:solidFill>
              </a:rPr>
              <a:t>	   </a:t>
            </a:r>
            <a:r>
              <a:rPr lang="en-IN" sz="2000">
                <a:solidFill>
                  <a:srgbClr val="0000FF"/>
                </a:solidFill>
              </a:rPr>
              <a:t># Prints the index of first occurence of the letter 'l'</a:t>
            </a:r>
            <a:endParaRPr sz="2000">
              <a:solidFill>
                <a:srgbClr val="0000FF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IN" sz="2000">
                <a:solidFill>
                  <a:schemeClr val="dk1"/>
                </a:solidFill>
              </a:rPr>
              <a:t>print(my_message.rindex('l'))           </a:t>
            </a:r>
            <a:r>
              <a:rPr lang="en-IN" sz="2000">
                <a:solidFill>
                  <a:srgbClr val="FF0000"/>
                </a:solidFill>
              </a:rPr>
              <a:t>&gt;&gt;&gt;  9     </a:t>
            </a:r>
            <a:r>
              <a:rPr lang="en-IN" sz="2000">
                <a:solidFill>
                  <a:srgbClr val="0000FF"/>
                </a:solidFill>
              </a:rPr>
              <a:t># Prints the index of last occurence of the letter 'l'</a:t>
            </a:r>
            <a:endParaRPr sz="2000">
              <a:solidFill>
                <a:srgbClr val="0000FF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IN" sz="2000">
                <a:solidFill>
                  <a:schemeClr val="dk1"/>
                </a:solidFill>
              </a:rPr>
              <a:t>print(my_message.index('Universe'))    </a:t>
            </a:r>
            <a:r>
              <a:rPr lang="en-IN" sz="2000">
                <a:solidFill>
                  <a:srgbClr val="FF0000"/>
                </a:solidFill>
              </a:rPr>
              <a:t>&gt;&gt;&gt;   ValueError</a:t>
            </a:r>
            <a:endParaRPr sz="2000"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ge96c190842_0_60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90" name="Google Shape;190;ge96c190842_0_60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ge96c190842_0_60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replace()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2" name="Google Shape;192;ge96c190842_0_60"/>
          <p:cNvSpPr txBox="1"/>
          <p:nvPr/>
        </p:nvSpPr>
        <p:spPr>
          <a:xfrm>
            <a:off x="1196909" y="1647865"/>
            <a:ext cx="10296300" cy="47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</a:pPr>
            <a:r>
              <a:rPr lang="en-IN" sz="2000">
                <a:solidFill>
                  <a:schemeClr val="dk1"/>
                </a:solidFill>
              </a:rPr>
              <a:t>Replaces a specified phrase with another specified phrase.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</a:pPr>
            <a:r>
              <a:rPr lang="en-IN" sz="2000">
                <a:solidFill>
                  <a:schemeClr val="dk1"/>
                </a:solidFill>
              </a:rPr>
              <a:t>Syntax : string.replace(oldvalue, newvalue, [count])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</a:pPr>
            <a:r>
              <a:rPr lang="en-IN" sz="2000">
                <a:solidFill>
                  <a:schemeClr val="dk1"/>
                </a:solidFill>
              </a:rPr>
              <a:t>Eg : 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rgbClr val="6AA84F"/>
                </a:solidFill>
              </a:rPr>
              <a:t>“Malayalam”</a:t>
            </a:r>
            <a:r>
              <a:rPr lang="en-IN" sz="2000">
                <a:solidFill>
                  <a:schemeClr val="dk1"/>
                </a:solidFill>
              </a:rPr>
              <a:t>.replace(“a”, “q”)   		</a:t>
            </a:r>
            <a:r>
              <a:rPr lang="en-IN" sz="2000">
                <a:solidFill>
                  <a:srgbClr val="FF0000"/>
                </a:solidFill>
              </a:rPr>
              <a:t>&gt;&gt;&gt;</a:t>
            </a:r>
            <a:r>
              <a:rPr lang="en-IN" sz="2000">
                <a:solidFill>
                  <a:schemeClr val="dk1"/>
                </a:solidFill>
              </a:rPr>
              <a:t>		 </a:t>
            </a:r>
            <a:r>
              <a:rPr lang="en-IN" sz="2000">
                <a:solidFill>
                  <a:srgbClr val="6AA84F"/>
                </a:solidFill>
              </a:rPr>
              <a:t>“Mqlqyqlqm”</a:t>
            </a:r>
            <a:endParaRPr sz="2000">
              <a:solidFill>
                <a:srgbClr val="6AA84F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rgbClr val="6AA84F"/>
                </a:solidFill>
              </a:rPr>
              <a:t>“Hello World”</a:t>
            </a:r>
            <a:r>
              <a:rPr lang="en-IN" sz="2000">
                <a:solidFill>
                  <a:schemeClr val="dk1"/>
                </a:solidFill>
              </a:rPr>
              <a:t>.replace(“World”, “Universe”)	</a:t>
            </a:r>
            <a:r>
              <a:rPr lang="en-IN" sz="2000">
                <a:solidFill>
                  <a:srgbClr val="FF0000"/>
                </a:solidFill>
              </a:rPr>
              <a:t>&gt;&gt;&gt;	</a:t>
            </a:r>
            <a:r>
              <a:rPr lang="en-IN" sz="2000">
                <a:solidFill>
                  <a:schemeClr val="dk1"/>
                </a:solidFill>
              </a:rPr>
              <a:t>	</a:t>
            </a:r>
            <a:r>
              <a:rPr lang="en-IN" sz="2000">
                <a:solidFill>
                  <a:srgbClr val="6AA84F"/>
                </a:solidFill>
              </a:rPr>
              <a:t>“Hello Universe”</a:t>
            </a:r>
            <a:endParaRPr sz="2000">
              <a:solidFill>
                <a:srgbClr val="6AA84F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rgbClr val="6AA84F"/>
                </a:solidFill>
              </a:rPr>
              <a:t>“Malayalam”</a:t>
            </a:r>
            <a:r>
              <a:rPr lang="en-IN" sz="2000">
                <a:solidFill>
                  <a:schemeClr val="dk1"/>
                </a:solidFill>
              </a:rPr>
              <a:t>.replace(“a”, “q”, 1)   		</a:t>
            </a:r>
            <a:r>
              <a:rPr lang="en-IN" sz="2000">
                <a:solidFill>
                  <a:srgbClr val="FF0000"/>
                </a:solidFill>
              </a:rPr>
              <a:t>&gt;&gt;&gt;</a:t>
            </a:r>
            <a:r>
              <a:rPr lang="en-IN" sz="2000">
                <a:solidFill>
                  <a:schemeClr val="dk1"/>
                </a:solidFill>
              </a:rPr>
              <a:t>		 </a:t>
            </a:r>
            <a:r>
              <a:rPr lang="en-IN" sz="2000">
                <a:solidFill>
                  <a:srgbClr val="6AA84F"/>
                </a:solidFill>
              </a:rPr>
              <a:t>“Mqlayalam”</a:t>
            </a:r>
            <a:endParaRPr sz="2000">
              <a:solidFill>
                <a:srgbClr val="6AA84F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97;ge96c190842_0_15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98" name="Google Shape;198;ge96c190842_0_15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ge96c190842_0_15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startswith() &amp; endswith()</a:t>
              </a:r>
              <a:endParaRPr b="1" sz="3600">
                <a:solidFill>
                  <a:schemeClr val="lt1"/>
                </a:solidFill>
              </a:endParaRPr>
            </a:p>
          </p:txBody>
        </p:sp>
      </p:grpSp>
      <p:sp>
        <p:nvSpPr>
          <p:cNvPr id="200" name="Google Shape;200;ge96c190842_0_15"/>
          <p:cNvSpPr txBox="1"/>
          <p:nvPr/>
        </p:nvSpPr>
        <p:spPr>
          <a:xfrm>
            <a:off x="1223684" y="1634490"/>
            <a:ext cx="10296300" cy="47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</a:pPr>
            <a:r>
              <a:rPr b="1" lang="en-IN" sz="2000">
                <a:solidFill>
                  <a:schemeClr val="dk1"/>
                </a:solidFill>
              </a:rPr>
              <a:t>startswith() : </a:t>
            </a:r>
            <a:endParaRPr b="1"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Returns true if the string starts with the specified value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 u="sng">
                <a:solidFill>
                  <a:schemeClr val="dk1"/>
                </a:solidFill>
              </a:rPr>
              <a:t>Syntax </a:t>
            </a:r>
            <a:r>
              <a:rPr lang="en-IN" sz="2000">
                <a:solidFill>
                  <a:schemeClr val="dk1"/>
                </a:solidFill>
              </a:rPr>
              <a:t>: string.startswith(value, [start], [end])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Eg : “</a:t>
            </a:r>
            <a:r>
              <a:rPr lang="en-IN" sz="2000">
                <a:solidFill>
                  <a:srgbClr val="6AA84F"/>
                </a:solidFill>
              </a:rPr>
              <a:t>how are you”</a:t>
            </a:r>
            <a:r>
              <a:rPr lang="en-IN" sz="2000">
                <a:solidFill>
                  <a:schemeClr val="dk1"/>
                </a:solidFill>
              </a:rPr>
              <a:t>.startswith(“are”)  		</a:t>
            </a:r>
            <a:r>
              <a:rPr lang="en-IN" sz="2000">
                <a:solidFill>
                  <a:srgbClr val="FF0000"/>
                </a:solidFill>
              </a:rPr>
              <a:t>&gt;&gt;&gt;</a:t>
            </a:r>
            <a:r>
              <a:rPr lang="en-IN" sz="2000">
                <a:solidFill>
                  <a:schemeClr val="dk1"/>
                </a:solidFill>
              </a:rPr>
              <a:t>		</a:t>
            </a:r>
            <a:r>
              <a:rPr lang="en-IN" sz="2000">
                <a:solidFill>
                  <a:srgbClr val="FF0000"/>
                </a:solidFill>
              </a:rPr>
              <a:t>False</a:t>
            </a:r>
            <a:endParaRPr sz="2000"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</a:pPr>
            <a:r>
              <a:rPr b="1" lang="en-IN" sz="2000">
                <a:solidFill>
                  <a:schemeClr val="dk1"/>
                </a:solidFill>
              </a:rPr>
              <a:t>endswith() : </a:t>
            </a:r>
            <a:endParaRPr b="1"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Returns true if the string ends with the specified value.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 u="sng">
                <a:solidFill>
                  <a:schemeClr val="dk1"/>
                </a:solidFill>
              </a:rPr>
              <a:t>Syntax </a:t>
            </a:r>
            <a:r>
              <a:rPr lang="en-IN" sz="2000">
                <a:solidFill>
                  <a:schemeClr val="dk1"/>
                </a:solidFill>
              </a:rPr>
              <a:t>: string.endswith(value, [start], [end])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Eg : </a:t>
            </a:r>
            <a:r>
              <a:rPr lang="en-IN" sz="2000">
                <a:solidFill>
                  <a:srgbClr val="6AA84F"/>
                </a:solidFill>
              </a:rPr>
              <a:t>“how are you”</a:t>
            </a:r>
            <a:r>
              <a:rPr lang="en-IN" sz="2000">
                <a:solidFill>
                  <a:schemeClr val="dk1"/>
                </a:solidFill>
              </a:rPr>
              <a:t>.endswith(“you”) 	</a:t>
            </a:r>
            <a:r>
              <a:rPr lang="en-IN" sz="2000">
                <a:solidFill>
                  <a:srgbClr val="FF0000"/>
                </a:solidFill>
              </a:rPr>
              <a:t>	&gt;&gt;&gt;</a:t>
            </a:r>
            <a:r>
              <a:rPr lang="en-IN" sz="2000">
                <a:solidFill>
                  <a:schemeClr val="dk1"/>
                </a:solidFill>
              </a:rPr>
              <a:t>		</a:t>
            </a:r>
            <a:r>
              <a:rPr lang="en-IN" sz="2000">
                <a:solidFill>
                  <a:srgbClr val="FF0000"/>
                </a:solidFill>
              </a:rPr>
              <a:t>True</a:t>
            </a:r>
            <a:endParaRPr sz="2000"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ge96c190842_0_22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206" name="Google Shape;206;ge96c190842_0_22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ge96c190842_0_22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split()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8" name="Google Shape;208;ge96c190842_0_22"/>
          <p:cNvSpPr txBox="1"/>
          <p:nvPr/>
        </p:nvSpPr>
        <p:spPr>
          <a:xfrm>
            <a:off x="1223684" y="1634490"/>
            <a:ext cx="10296300" cy="47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</a:pPr>
            <a:r>
              <a:rPr lang="en-IN" sz="2000">
                <a:solidFill>
                  <a:schemeClr val="dk1"/>
                </a:solidFill>
              </a:rPr>
              <a:t>Splits the string at the specified separator, and returns a list.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</a:pPr>
            <a:r>
              <a:rPr b="1" lang="en-IN" sz="2000" u="sng">
                <a:solidFill>
                  <a:schemeClr val="dk1"/>
                </a:solidFill>
              </a:rPr>
              <a:t>syntax </a:t>
            </a:r>
            <a:r>
              <a:rPr b="1" lang="en-IN" sz="2000">
                <a:solidFill>
                  <a:schemeClr val="dk1"/>
                </a:solidFill>
              </a:rPr>
              <a:t>:</a:t>
            </a:r>
            <a:r>
              <a:rPr lang="en-IN" sz="2000">
                <a:solidFill>
                  <a:schemeClr val="dk1"/>
                </a:solidFill>
              </a:rPr>
              <a:t> string.split([separator], [maxsplit])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</a:pPr>
            <a:r>
              <a:rPr lang="en-IN" sz="2000">
                <a:solidFill>
                  <a:schemeClr val="dk1"/>
                </a:solidFill>
              </a:rPr>
              <a:t>rsplit() method splits a string into a list, starting from the right.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</a:pPr>
            <a:r>
              <a:rPr lang="en-IN" sz="2000">
                <a:solidFill>
                  <a:schemeClr val="dk1"/>
                </a:solidFill>
              </a:rPr>
              <a:t>If no "max" is specified, this method will return the same as the split().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❖"/>
            </a:pPr>
            <a:r>
              <a:rPr lang="en-IN" sz="2000">
                <a:solidFill>
                  <a:schemeClr val="dk1"/>
                </a:solidFill>
              </a:rPr>
              <a:t>Converts a string into a list.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</a:rPr>
              <a:t>Eg: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'This is my string'.split('s')		&gt;&gt;&gt;		['Thi', ' i', ' my ', 'tring']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"This is my string".split()			&gt;&gt;&gt;		['This', 'is', 'my’,  ‘string']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"This is my string".</a:t>
            </a:r>
            <a:r>
              <a:rPr lang="en-IN" sz="2000">
                <a:solidFill>
                  <a:srgbClr val="0000FF"/>
                </a:solidFill>
              </a:rPr>
              <a:t>split</a:t>
            </a:r>
            <a:r>
              <a:rPr lang="en-IN" sz="2000">
                <a:solidFill>
                  <a:schemeClr val="dk1"/>
                </a:solidFill>
              </a:rPr>
              <a:t>(" ",2)		&gt;&gt;&gt;		['This', 'is', 'my string'] 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"This is my string".</a:t>
            </a:r>
            <a:r>
              <a:rPr lang="en-IN" sz="2000">
                <a:solidFill>
                  <a:srgbClr val="0000FF"/>
                </a:solidFill>
              </a:rPr>
              <a:t>rsplit</a:t>
            </a:r>
            <a:r>
              <a:rPr lang="en-IN" sz="2000">
                <a:solidFill>
                  <a:schemeClr val="dk1"/>
                </a:solidFill>
              </a:rPr>
              <a:t>(" ",2)	&gt;&gt;&gt;		['This is', 'my', 'string']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Quotable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2021-07-15T11:23:26Z</dcterms:created>
  <dc:creator>TYSS</dc:creator>
</cp:coreProperties>
</file>