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tggV/w8c67YmSOJNjaULsRAV8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6e865e6c4_1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1" name="Google Shape;281;ge6e865e6c4_1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6e865e6c4_1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ge6e865e6c4_1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987bb52c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3" name="Google Shape;323;ge987bb52c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9719b4fc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1" name="Google Shape;331;ge9719b4fc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ad55c9829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0" name="Google Shape;340;gead55c9829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e865e6c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6e865e6c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6e865e6c4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6e865e6c4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6e865e6c4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4" name="Google Shape;184;ge6e865e6c4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6e865e6c4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1" name="Google Shape;241;ge6e865e6c4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6e865e6c4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9" name="Google Shape;249;ge6e865e6c4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6e865e6c4_1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3" name="Google Shape;273;ge6e865e6c4_1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7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ge6e865e6c4_1_125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84" name="Google Shape;284;ge6e865e6c4_1_125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e6e865e6c4_1_125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" name="Google Shape;286;ge6e865e6c4_1_125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 = [10, 1.25, “hello”, “python”, 49]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 1: 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 first two </a:t>
            </a:r>
            <a:r>
              <a:rPr b="1" lang="en-IN" sz="2000">
                <a:solidFill>
                  <a:schemeClr val="dk1"/>
                </a:solidFill>
              </a:rPr>
              <a:t>elements </a:t>
            </a: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b="1" lang="en-IN" sz="2000">
                <a:solidFill>
                  <a:schemeClr val="dk1"/>
                </a:solidFill>
              </a:rPr>
              <a:t>the list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ge6e865e6c4_1_187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92" name="Google Shape;292;ge6e865e6c4_1_187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e6e865e6c4_1_187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ge6e865e6c4_1_187"/>
          <p:cNvSpPr/>
          <p:nvPr/>
        </p:nvSpPr>
        <p:spPr>
          <a:xfrm>
            <a:off x="1573925" y="2250275"/>
            <a:ext cx="96039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IN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10 		 1.25			</a:t>
            </a:r>
            <a:r>
              <a:rPr b="1" lang="en-IN" sz="3100"/>
              <a:t>  </a:t>
            </a:r>
            <a:r>
              <a:rPr b="1" i="0" lang="en-IN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		</a:t>
            </a:r>
            <a:r>
              <a:rPr b="1" lang="en-IN" sz="3100"/>
              <a:t> python</a:t>
            </a:r>
            <a:r>
              <a:rPr b="1" i="0" lang="en-IN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49</a:t>
            </a:r>
            <a:endParaRPr b="1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ge6e865e6c4_1_187"/>
          <p:cNvCxnSpPr/>
          <p:nvPr/>
        </p:nvCxnSpPr>
        <p:spPr>
          <a:xfrm flipH="1">
            <a:off x="3208150" y="2277050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ge6e865e6c4_1_187"/>
          <p:cNvCxnSpPr/>
          <p:nvPr/>
        </p:nvCxnSpPr>
        <p:spPr>
          <a:xfrm flipH="1">
            <a:off x="5075050" y="2250275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ge6e865e6c4_1_187"/>
          <p:cNvCxnSpPr/>
          <p:nvPr/>
        </p:nvCxnSpPr>
        <p:spPr>
          <a:xfrm flipH="1">
            <a:off x="6941950" y="2250275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ge6e865e6c4_1_187"/>
          <p:cNvCxnSpPr/>
          <p:nvPr/>
        </p:nvCxnSpPr>
        <p:spPr>
          <a:xfrm flipH="1">
            <a:off x="9157125" y="2250275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ge6e865e6c4_1_187"/>
          <p:cNvSpPr txBox="1"/>
          <p:nvPr/>
        </p:nvSpPr>
        <p:spPr>
          <a:xfrm>
            <a:off x="22101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21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e6e865e6c4_1_187"/>
          <p:cNvSpPr txBox="1"/>
          <p:nvPr/>
        </p:nvSpPr>
        <p:spPr>
          <a:xfrm>
            <a:off x="99572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1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e6e865e6c4_1_187"/>
          <p:cNvSpPr txBox="1"/>
          <p:nvPr/>
        </p:nvSpPr>
        <p:spPr>
          <a:xfrm>
            <a:off x="781915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1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e6e865e6c4_1_187"/>
          <p:cNvSpPr txBox="1"/>
          <p:nvPr/>
        </p:nvSpPr>
        <p:spPr>
          <a:xfrm>
            <a:off x="58135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1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e6e865e6c4_1_187"/>
          <p:cNvSpPr txBox="1"/>
          <p:nvPr/>
        </p:nvSpPr>
        <p:spPr>
          <a:xfrm>
            <a:off x="40118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1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e6e865e6c4_1_187"/>
          <p:cNvSpPr txBox="1"/>
          <p:nvPr/>
        </p:nvSpPr>
        <p:spPr>
          <a:xfrm>
            <a:off x="11177825" y="1634125"/>
            <a:ext cx="95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e6e865e6c4_1_187"/>
          <p:cNvSpPr txBox="1"/>
          <p:nvPr/>
        </p:nvSpPr>
        <p:spPr>
          <a:xfrm>
            <a:off x="11177825" y="4293775"/>
            <a:ext cx="107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e6e865e6c4_1_187"/>
          <p:cNvSpPr txBox="1"/>
          <p:nvPr/>
        </p:nvSpPr>
        <p:spPr>
          <a:xfrm>
            <a:off x="21199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b="0" i="0" sz="21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e6e865e6c4_1_187"/>
          <p:cNvSpPr txBox="1"/>
          <p:nvPr/>
        </p:nvSpPr>
        <p:spPr>
          <a:xfrm>
            <a:off x="40118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 b="0" i="0" sz="21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e6e865e6c4_1_187"/>
          <p:cNvSpPr txBox="1"/>
          <p:nvPr/>
        </p:nvSpPr>
        <p:spPr>
          <a:xfrm>
            <a:off x="58135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b="0" i="0" sz="21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e6e865e6c4_1_187"/>
          <p:cNvSpPr txBox="1"/>
          <p:nvPr/>
        </p:nvSpPr>
        <p:spPr>
          <a:xfrm>
            <a:off x="781915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i="0" sz="21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e6e865e6c4_1_187"/>
          <p:cNvSpPr txBox="1"/>
          <p:nvPr/>
        </p:nvSpPr>
        <p:spPr>
          <a:xfrm>
            <a:off x="99572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21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e6e865e6c4_1_187"/>
          <p:cNvSpPr/>
          <p:nvPr/>
        </p:nvSpPr>
        <p:spPr>
          <a:xfrm>
            <a:off x="1151775" y="1369213"/>
            <a:ext cx="3777600" cy="389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ge6e865e6c4_1_187"/>
          <p:cNvCxnSpPr/>
          <p:nvPr/>
        </p:nvCxnSpPr>
        <p:spPr>
          <a:xfrm>
            <a:off x="2973575" y="1165325"/>
            <a:ext cx="187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3" name="Google Shape;313;ge6e865e6c4_1_187"/>
          <p:cNvCxnSpPr/>
          <p:nvPr/>
        </p:nvCxnSpPr>
        <p:spPr>
          <a:xfrm>
            <a:off x="3049025" y="4974425"/>
            <a:ext cx="1968900" cy="1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4" name="Google Shape;314;ge6e865e6c4_1_187"/>
          <p:cNvSpPr/>
          <p:nvPr/>
        </p:nvSpPr>
        <p:spPr>
          <a:xfrm>
            <a:off x="1450175" y="1526975"/>
            <a:ext cx="5166600" cy="32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/>
              <a:t>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ge6e865e6c4_1_187"/>
          <p:cNvCxnSpPr/>
          <p:nvPr/>
        </p:nvCxnSpPr>
        <p:spPr>
          <a:xfrm>
            <a:off x="2652125" y="2022575"/>
            <a:ext cx="3161100" cy="231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316" name="Google Shape;316;ge6e865e6c4_1_187"/>
          <p:cNvCxnSpPr/>
          <p:nvPr/>
        </p:nvCxnSpPr>
        <p:spPr>
          <a:xfrm flipH="1" rot="10800000">
            <a:off x="2585150" y="2036050"/>
            <a:ext cx="3174600" cy="227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317" name="Google Shape;317;ge6e865e6c4_1_187"/>
          <p:cNvSpPr txBox="1"/>
          <p:nvPr/>
        </p:nvSpPr>
        <p:spPr>
          <a:xfrm>
            <a:off x="2761025" y="468825"/>
            <a:ext cx="254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a[0:2] / a[:2]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e6e865e6c4_1_187"/>
          <p:cNvSpPr txBox="1"/>
          <p:nvPr/>
        </p:nvSpPr>
        <p:spPr>
          <a:xfrm>
            <a:off x="3594050" y="5222075"/>
            <a:ext cx="130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a[-5:-3]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e6e865e6c4_1_187"/>
          <p:cNvSpPr txBox="1"/>
          <p:nvPr/>
        </p:nvSpPr>
        <p:spPr>
          <a:xfrm>
            <a:off x="6616775" y="4855625"/>
            <a:ext cx="177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a[0:-3] / a[:-3]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e6e865e6c4_1_187"/>
          <p:cNvSpPr txBox="1"/>
          <p:nvPr/>
        </p:nvSpPr>
        <p:spPr>
          <a:xfrm>
            <a:off x="6616775" y="919025"/>
            <a:ext cx="130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a[-5:2]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ge987bb52c2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326" name="Google Shape;326;ge987bb52c2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e987bb52c2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Merging two lists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ge987bb52c2_0_0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l</a:t>
            </a:r>
            <a:r>
              <a:rPr lang="en-IN" sz="2000">
                <a:solidFill>
                  <a:schemeClr val="dk1"/>
                </a:solidFill>
              </a:rPr>
              <a:t>1 = [1, 2, 3]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l</a:t>
            </a:r>
            <a:r>
              <a:rPr lang="en-IN" sz="2000">
                <a:solidFill>
                  <a:schemeClr val="dk1"/>
                </a:solidFill>
              </a:rPr>
              <a:t>2 = [10, 20, 30]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&gt;&gt;&gt;	 l1 + l2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&gt;&gt;&gt; [*l1, *l2]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ge9719b4fc0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334" name="Google Shape;334;ge9719b4fc0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e9719b4fc0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Mutability and Immutability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ge9719b4fc0_0_0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Mutable data types :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Allows modification on the original object.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Eg : lists, sets, dictionary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Immutable </a:t>
            </a:r>
            <a:r>
              <a:rPr b="1" lang="en-IN" sz="2000">
                <a:solidFill>
                  <a:schemeClr val="dk1"/>
                </a:solidFill>
              </a:rPr>
              <a:t>data types: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Does not allow modification on the original object.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Even if the modification is done, there will be a new object created keeping the original object intact.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Eg: tuples, strings, integers, float, complex numbers, boolean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37" name="Google Shape;337;ge9719b4fc0_0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gead55c9829_0_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343" name="Google Shape;343;gead55c9829_0_3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ead55c9829_0_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Activity 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gead55c9829_0_3"/>
          <p:cNvSpPr txBox="1"/>
          <p:nvPr/>
        </p:nvSpPr>
        <p:spPr>
          <a:xfrm>
            <a:off x="1237759" y="159224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names = ['apple', 'google', 'yahoo', 'amazon', 'facebook', 'instagram', 'microsoft']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Reverse the above list.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What is the output of names[2][3]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What is the output of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IN" sz="2000">
                <a:solidFill>
                  <a:schemeClr val="dk1"/>
                </a:solidFill>
              </a:rPr>
              <a:t>names[-2: 3]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IN" sz="2000">
                <a:solidFill>
                  <a:schemeClr val="dk1"/>
                </a:solidFill>
              </a:rPr>
              <a:t>names[-6:5]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IN" sz="2000">
                <a:solidFill>
                  <a:schemeClr val="dk1"/>
                </a:solidFill>
              </a:rPr>
              <a:t>names[-1:2:-1]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IN" sz="2000">
                <a:solidFill>
                  <a:schemeClr val="dk1"/>
                </a:solidFill>
              </a:rPr>
              <a:t>names[1 + 3]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-IN" sz="2000">
                <a:solidFill>
                  <a:schemeClr val="dk1"/>
                </a:solidFill>
              </a:rPr>
              <a:t>names[:2] = ['unknown', 'Unknown']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46" name="Google Shape;346;gead55c9829_0_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807720" y="2349925"/>
            <a:ext cx="2441894" cy="24564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LISTS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Definition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Boundaries to create list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Ways of creating a list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Memory allocation/ deallocation in list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Length of a list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Indexing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Slicing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Mutability and Immutability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LISTS </a:t>
              </a:r>
              <a:r>
                <a:rPr b="1" i="0" lang="en-IN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 OVERVIEW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Collection of </a:t>
            </a:r>
            <a:r>
              <a:rPr lang="en-IN" sz="2000">
                <a:solidFill>
                  <a:schemeClr val="dk1"/>
                </a:solidFill>
              </a:rPr>
              <a:t>homogeneous</a:t>
            </a:r>
            <a:r>
              <a:rPr lang="en-IN" sz="2000">
                <a:solidFill>
                  <a:schemeClr val="dk1"/>
                </a:solidFill>
              </a:rPr>
              <a:t> or heterogeneous elements.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Separated by comma.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Elements in the Lists are Ordered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Lists can hold duplicate elements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is a Mutable type.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Boundary </a:t>
            </a:r>
            <a:r>
              <a:rPr lang="en-IN" sz="2000">
                <a:solidFill>
                  <a:schemeClr val="dk1"/>
                </a:solidFill>
              </a:rPr>
              <a:t>: […]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	var_name = [ele1,ele2,ele3,ele4,…]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Length of a list :</a:t>
            </a:r>
            <a:r>
              <a:rPr lang="en-IN" sz="2000">
                <a:solidFill>
                  <a:schemeClr val="dk1"/>
                </a:solidFill>
              </a:rPr>
              <a:t> len(var_name)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6e865e6c4_0_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6e865e6c4_0_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6e865e6c4_0_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i="0" lang="en-IN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Different ways to construct a </a:t>
              </a:r>
              <a:r>
                <a:rPr b="1" lang="en-IN" sz="3600">
                  <a:solidFill>
                    <a:schemeClr val="lt1"/>
                  </a:solidFill>
                </a:rPr>
                <a:t>list </a:t>
              </a:r>
              <a:r>
                <a:rPr b="1" i="0" lang="en-IN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e6e865e6c4_0_1"/>
          <p:cNvSpPr txBox="1"/>
          <p:nvPr/>
        </p:nvSpPr>
        <p:spPr>
          <a:xfrm>
            <a:off x="1223675" y="1835525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my_list = []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my_list = [1, 2, 3, 4, 5]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my_list = list()    # Using list constructor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my_list = list([1, 2, 3, 4, 5])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6e865e6c4_0_32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e6e865e6c4_0_32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6e865e6c4_0_32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i="0" lang="en-IN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MEMORY ALLOCATION IN </a:t>
              </a:r>
              <a:r>
                <a:rPr b="1" lang="en-IN" sz="3600">
                  <a:solidFill>
                    <a:schemeClr val="lt1"/>
                  </a:solidFill>
                </a:rPr>
                <a:t>LISTS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6e865e6c4_0_32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 :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= </a:t>
            </a:r>
            <a:r>
              <a:rPr lang="en-IN" sz="2000">
                <a:solidFill>
                  <a:schemeClr val="dk1"/>
                </a:solidFill>
              </a:rPr>
              <a:t>[10, 1.25, “hello”, True, 49]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0x10		     0x11				0x12			0x13				0x14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		0x1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6e865e6c4_0_32"/>
          <p:cNvSpPr/>
          <p:nvPr/>
        </p:nvSpPr>
        <p:spPr>
          <a:xfrm>
            <a:off x="1634125" y="3134325"/>
            <a:ext cx="96039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IN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IN" sz="3100"/>
              <a:t>10</a:t>
            </a:r>
            <a:r>
              <a:rPr b="1" i="0" lang="en-IN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en-IN" sz="3100"/>
              <a:t>  1.25</a:t>
            </a:r>
            <a:r>
              <a:rPr b="1" i="0" lang="en-IN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</a:t>
            </a:r>
            <a:r>
              <a:rPr b="1" lang="en-IN" sz="3100"/>
              <a:t>hello</a:t>
            </a:r>
            <a:r>
              <a:rPr b="1" i="0" lang="en-IN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</a:t>
            </a:r>
            <a:r>
              <a:rPr b="1" lang="en-IN" sz="3100"/>
              <a:t>True </a:t>
            </a:r>
            <a:r>
              <a:rPr b="1" i="0" lang="en-IN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lang="en-IN" sz="3100"/>
              <a:t>49</a:t>
            </a:r>
            <a:endParaRPr b="1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ge6e865e6c4_0_32"/>
          <p:cNvCxnSpPr/>
          <p:nvPr/>
        </p:nvCxnSpPr>
        <p:spPr>
          <a:xfrm flipH="1">
            <a:off x="3268350" y="3161100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ge6e865e6c4_0_32"/>
          <p:cNvCxnSpPr/>
          <p:nvPr/>
        </p:nvCxnSpPr>
        <p:spPr>
          <a:xfrm flipH="1">
            <a:off x="5135250" y="3134325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ge6e865e6c4_0_32"/>
          <p:cNvCxnSpPr/>
          <p:nvPr/>
        </p:nvCxnSpPr>
        <p:spPr>
          <a:xfrm flipH="1">
            <a:off x="7002150" y="3134325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ge6e865e6c4_0_32"/>
          <p:cNvCxnSpPr/>
          <p:nvPr/>
        </p:nvCxnSpPr>
        <p:spPr>
          <a:xfrm flipH="1">
            <a:off x="9217325" y="3134325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ge6e865e6c4_0_15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187" name="Google Shape;187;ge6e865e6c4_0_15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e6e865e6c4_0_15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ge6e865e6c4_0_15"/>
          <p:cNvSpPr/>
          <p:nvPr/>
        </p:nvSpPr>
        <p:spPr>
          <a:xfrm>
            <a:off x="1500200" y="892850"/>
            <a:ext cx="10139700" cy="5737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e6e865e6c4_0_15"/>
          <p:cNvSpPr/>
          <p:nvPr/>
        </p:nvSpPr>
        <p:spPr>
          <a:xfrm>
            <a:off x="5384275" y="1456800"/>
            <a:ext cx="5405700" cy="4896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6e865e6c4_0_15"/>
          <p:cNvSpPr/>
          <p:nvPr/>
        </p:nvSpPr>
        <p:spPr>
          <a:xfrm>
            <a:off x="2302553" y="1533225"/>
            <a:ext cx="2486100" cy="425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6e865e6c4_0_15"/>
          <p:cNvSpPr txBox="1"/>
          <p:nvPr/>
        </p:nvSpPr>
        <p:spPr>
          <a:xfrm>
            <a:off x="1711435" y="401825"/>
            <a:ext cx="935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		</a:t>
            </a:r>
            <a:r>
              <a:rPr b="1" i="0" lang="en-I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e6e865e6c4_0_15"/>
          <p:cNvSpPr txBox="1"/>
          <p:nvPr/>
        </p:nvSpPr>
        <p:spPr>
          <a:xfrm>
            <a:off x="2702618" y="967520"/>
            <a:ext cx="24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6e865e6c4_0_15"/>
          <p:cNvSpPr txBox="1"/>
          <p:nvPr/>
        </p:nvSpPr>
        <p:spPr>
          <a:xfrm>
            <a:off x="8617353" y="1056611"/>
            <a:ext cx="10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6e865e6c4_0_15"/>
          <p:cNvSpPr/>
          <p:nvPr/>
        </p:nvSpPr>
        <p:spPr>
          <a:xfrm>
            <a:off x="2702622" y="4195550"/>
            <a:ext cx="1717500" cy="1446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6e865e6c4_0_15"/>
          <p:cNvSpPr txBox="1"/>
          <p:nvPr/>
        </p:nvSpPr>
        <p:spPr>
          <a:xfrm>
            <a:off x="2800122" y="4644789"/>
            <a:ext cx="108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e6e865e6c4_0_15"/>
          <p:cNvSpPr txBox="1"/>
          <p:nvPr/>
        </p:nvSpPr>
        <p:spPr>
          <a:xfrm>
            <a:off x="3615825" y="5182100"/>
            <a:ext cx="30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6e865e6c4_0_15"/>
          <p:cNvSpPr/>
          <p:nvPr/>
        </p:nvSpPr>
        <p:spPr>
          <a:xfrm>
            <a:off x="7485513" y="3423231"/>
            <a:ext cx="2400300" cy="47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ge6e865e6c4_0_15"/>
          <p:cNvCxnSpPr/>
          <p:nvPr/>
        </p:nvCxnSpPr>
        <p:spPr>
          <a:xfrm>
            <a:off x="7993068" y="3423231"/>
            <a:ext cx="0" cy="4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ge6e865e6c4_0_15"/>
          <p:cNvCxnSpPr/>
          <p:nvPr/>
        </p:nvCxnSpPr>
        <p:spPr>
          <a:xfrm>
            <a:off x="9403376" y="3423231"/>
            <a:ext cx="0" cy="4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ge6e865e6c4_0_15"/>
          <p:cNvCxnSpPr/>
          <p:nvPr/>
        </p:nvCxnSpPr>
        <p:spPr>
          <a:xfrm>
            <a:off x="8963278" y="3423231"/>
            <a:ext cx="0" cy="4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ge6e865e6c4_0_15"/>
          <p:cNvCxnSpPr/>
          <p:nvPr/>
        </p:nvCxnSpPr>
        <p:spPr>
          <a:xfrm>
            <a:off x="8459730" y="3423231"/>
            <a:ext cx="0" cy="4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ge6e865e6c4_0_15"/>
          <p:cNvSpPr txBox="1"/>
          <p:nvPr/>
        </p:nvSpPr>
        <p:spPr>
          <a:xfrm>
            <a:off x="7900975" y="3920250"/>
            <a:ext cx="63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</a:rPr>
              <a:t>0x10</a:t>
            </a:r>
            <a:endParaRPr b="1" i="0" sz="1600" u="none" cap="none" strike="noStrike">
              <a:solidFill>
                <a:srgbClr val="000000"/>
              </a:solidFill>
            </a:endParaRPr>
          </a:p>
        </p:txBody>
      </p:sp>
      <p:sp>
        <p:nvSpPr>
          <p:cNvPr id="204" name="Google Shape;204;ge6e865e6c4_0_15"/>
          <p:cNvSpPr/>
          <p:nvPr/>
        </p:nvSpPr>
        <p:spPr>
          <a:xfrm>
            <a:off x="7381875" y="2342476"/>
            <a:ext cx="3900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I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6e865e6c4_0_15"/>
          <p:cNvSpPr/>
          <p:nvPr/>
        </p:nvSpPr>
        <p:spPr>
          <a:xfrm>
            <a:off x="9494329" y="2774448"/>
            <a:ext cx="3900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I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6e865e6c4_0_15"/>
          <p:cNvSpPr/>
          <p:nvPr/>
        </p:nvSpPr>
        <p:spPr>
          <a:xfrm>
            <a:off x="8408943" y="1588649"/>
            <a:ext cx="3900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I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e6e865e6c4_0_15"/>
          <p:cNvSpPr/>
          <p:nvPr/>
        </p:nvSpPr>
        <p:spPr>
          <a:xfrm>
            <a:off x="7545896" y="1681891"/>
            <a:ext cx="390000" cy="356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IN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1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e6e865e6c4_0_15"/>
          <p:cNvSpPr txBox="1"/>
          <p:nvPr/>
        </p:nvSpPr>
        <p:spPr>
          <a:xfrm>
            <a:off x="7225875" y="2038298"/>
            <a:ext cx="70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0x31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e6e865e6c4_0_15"/>
          <p:cNvSpPr txBox="1"/>
          <p:nvPr/>
        </p:nvSpPr>
        <p:spPr>
          <a:xfrm>
            <a:off x="9533300" y="2390600"/>
            <a:ext cx="70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0x12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6e865e6c4_0_15"/>
          <p:cNvSpPr txBox="1"/>
          <p:nvPr/>
        </p:nvSpPr>
        <p:spPr>
          <a:xfrm>
            <a:off x="8319688" y="1860050"/>
            <a:ext cx="70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0x48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e6e865e6c4_0_15"/>
          <p:cNvSpPr txBox="1"/>
          <p:nvPr/>
        </p:nvSpPr>
        <p:spPr>
          <a:xfrm>
            <a:off x="7389900" y="1367725"/>
            <a:ext cx="70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0x62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ge6e865e6c4_0_15"/>
          <p:cNvCxnSpPr>
            <a:endCxn id="204" idx="3"/>
          </p:cNvCxnSpPr>
          <p:nvPr/>
        </p:nvCxnSpPr>
        <p:spPr>
          <a:xfrm rot="-5400000">
            <a:off x="7322925" y="2939926"/>
            <a:ext cx="868200" cy="29700"/>
          </a:xfrm>
          <a:prstGeom prst="curvedConnector4">
            <a:avLst>
              <a:gd fmla="val 39737" name="adj1"/>
              <a:gd fmla="val 901768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ge6e865e6c4_0_15"/>
          <p:cNvCxnSpPr>
            <a:endCxn id="207" idx="3"/>
          </p:cNvCxnSpPr>
          <p:nvPr/>
        </p:nvCxnSpPr>
        <p:spPr>
          <a:xfrm flipH="1" rot="5400000">
            <a:off x="7302296" y="2493691"/>
            <a:ext cx="1582200" cy="315000"/>
          </a:xfrm>
          <a:prstGeom prst="curvedConnector2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ge6e865e6c4_0_15"/>
          <p:cNvCxnSpPr>
            <a:stCxn id="198" idx="0"/>
            <a:endCxn id="206" idx="1"/>
          </p:cNvCxnSpPr>
          <p:nvPr/>
        </p:nvCxnSpPr>
        <p:spPr>
          <a:xfrm flipH="1" rot="5400000">
            <a:off x="7719213" y="2456781"/>
            <a:ext cx="1656300" cy="276600"/>
          </a:xfrm>
          <a:prstGeom prst="curvedConnector4">
            <a:avLst>
              <a:gd fmla="val 44623" name="adj1"/>
              <a:gd fmla="val 186134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ge6e865e6c4_0_15"/>
          <p:cNvCxnSpPr>
            <a:endCxn id="206" idx="3"/>
          </p:cNvCxnSpPr>
          <p:nvPr/>
        </p:nvCxnSpPr>
        <p:spPr>
          <a:xfrm flipH="1" rot="5400000">
            <a:off x="8169393" y="2396399"/>
            <a:ext cx="1662300" cy="403200"/>
          </a:xfrm>
          <a:prstGeom prst="curvedConnector2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ge6e865e6c4_0_15"/>
          <p:cNvCxnSpPr>
            <a:stCxn id="198" idx="3"/>
            <a:endCxn id="205" idx="3"/>
          </p:cNvCxnSpPr>
          <p:nvPr/>
        </p:nvCxnSpPr>
        <p:spPr>
          <a:xfrm rot="10800000">
            <a:off x="9884313" y="2952531"/>
            <a:ext cx="1500" cy="707400"/>
          </a:xfrm>
          <a:prstGeom prst="curvedConnector3">
            <a:avLst>
              <a:gd fmla="val -15875000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ge6e865e6c4_0_15"/>
          <p:cNvCxnSpPr>
            <a:stCxn id="197" idx="3"/>
            <a:endCxn id="218" idx="1"/>
          </p:cNvCxnSpPr>
          <p:nvPr/>
        </p:nvCxnSpPr>
        <p:spPr>
          <a:xfrm>
            <a:off x="3917025" y="5412950"/>
            <a:ext cx="3917700" cy="66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9" name="Google Shape;219;ge6e865e6c4_0_15"/>
          <p:cNvSpPr/>
          <p:nvPr/>
        </p:nvSpPr>
        <p:spPr>
          <a:xfrm>
            <a:off x="6657075" y="5143500"/>
            <a:ext cx="3149100" cy="646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ge6e865e6c4_0_15"/>
          <p:cNvCxnSpPr/>
          <p:nvPr/>
        </p:nvCxnSpPr>
        <p:spPr>
          <a:xfrm>
            <a:off x="7206250" y="5170300"/>
            <a:ext cx="0" cy="62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ge6e865e6c4_0_15"/>
          <p:cNvCxnSpPr/>
          <p:nvPr/>
        </p:nvCxnSpPr>
        <p:spPr>
          <a:xfrm>
            <a:off x="7834600" y="5151900"/>
            <a:ext cx="0" cy="62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ge6e865e6c4_0_15"/>
          <p:cNvCxnSpPr/>
          <p:nvPr/>
        </p:nvCxnSpPr>
        <p:spPr>
          <a:xfrm>
            <a:off x="8458375" y="5118800"/>
            <a:ext cx="0" cy="62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ge6e865e6c4_0_15"/>
          <p:cNvCxnSpPr/>
          <p:nvPr/>
        </p:nvCxnSpPr>
        <p:spPr>
          <a:xfrm>
            <a:off x="9104275" y="5151900"/>
            <a:ext cx="0" cy="62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ge6e865e6c4_0_15"/>
          <p:cNvSpPr/>
          <p:nvPr/>
        </p:nvSpPr>
        <p:spPr>
          <a:xfrm>
            <a:off x="5652500" y="2169925"/>
            <a:ext cx="7500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1.25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25" name="Google Shape;225;ge6e865e6c4_0_15"/>
          <p:cNvSpPr/>
          <p:nvPr/>
        </p:nvSpPr>
        <p:spPr>
          <a:xfrm>
            <a:off x="8687325" y="4189000"/>
            <a:ext cx="8460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True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26" name="Google Shape;226;ge6e865e6c4_0_15"/>
          <p:cNvSpPr/>
          <p:nvPr/>
        </p:nvSpPr>
        <p:spPr>
          <a:xfrm>
            <a:off x="9989050" y="4443725"/>
            <a:ext cx="5493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49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27" name="Google Shape;227;ge6e865e6c4_0_15"/>
          <p:cNvSpPr/>
          <p:nvPr/>
        </p:nvSpPr>
        <p:spPr>
          <a:xfrm>
            <a:off x="5466775" y="3827513"/>
            <a:ext cx="549300" cy="41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10</a:t>
            </a:r>
            <a:endParaRPr b="1" sz="1800">
              <a:solidFill>
                <a:schemeClr val="lt1"/>
              </a:solidFill>
            </a:endParaRPr>
          </a:p>
        </p:txBody>
      </p:sp>
      <p:cxnSp>
        <p:nvCxnSpPr>
          <p:cNvPr id="228" name="Google Shape;228;ge6e865e6c4_0_15"/>
          <p:cNvCxnSpPr>
            <a:endCxn id="227" idx="3"/>
          </p:cNvCxnSpPr>
          <p:nvPr/>
        </p:nvCxnSpPr>
        <p:spPr>
          <a:xfrm flipH="1" rot="5400000">
            <a:off x="5883025" y="4168313"/>
            <a:ext cx="1134900" cy="868800"/>
          </a:xfrm>
          <a:prstGeom prst="curvedConnector2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ge6e865e6c4_0_15"/>
          <p:cNvCxnSpPr>
            <a:endCxn id="224" idx="2"/>
          </p:cNvCxnSpPr>
          <p:nvPr/>
        </p:nvCxnSpPr>
        <p:spPr>
          <a:xfrm flipH="1" rot="5400000">
            <a:off x="5458400" y="3154525"/>
            <a:ext cx="2584800" cy="1446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ge6e865e6c4_0_15"/>
          <p:cNvCxnSpPr>
            <a:stCxn id="219" idx="0"/>
            <a:endCxn id="203" idx="1"/>
          </p:cNvCxnSpPr>
          <p:nvPr/>
        </p:nvCxnSpPr>
        <p:spPr>
          <a:xfrm flipH="1" rot="5400000">
            <a:off x="7562475" y="4474350"/>
            <a:ext cx="1007700" cy="330600"/>
          </a:xfrm>
          <a:prstGeom prst="curvedConnector4">
            <a:avLst>
              <a:gd fmla="val 39305" name="adj1"/>
              <a:gd fmla="val 172043" name="adj2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ge6e865e6c4_0_15"/>
          <p:cNvCxnSpPr>
            <a:endCxn id="225" idx="1"/>
          </p:cNvCxnSpPr>
          <p:nvPr/>
        </p:nvCxnSpPr>
        <p:spPr>
          <a:xfrm flipH="1" rot="5400000">
            <a:off x="8330175" y="4753900"/>
            <a:ext cx="786900" cy="72600"/>
          </a:xfrm>
          <a:prstGeom prst="curvedConnector4">
            <a:avLst>
              <a:gd fmla="val 36799" name="adj1"/>
              <a:gd fmla="val 427996" name="adj2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ge6e865e6c4_0_15"/>
          <p:cNvCxnSpPr>
            <a:endCxn id="226" idx="0"/>
          </p:cNvCxnSpPr>
          <p:nvPr/>
        </p:nvCxnSpPr>
        <p:spPr>
          <a:xfrm flipH="1" rot="10800000">
            <a:off x="9550300" y="4443725"/>
            <a:ext cx="713400" cy="672900"/>
          </a:xfrm>
          <a:prstGeom prst="curvedConnector4">
            <a:avLst>
              <a:gd fmla="val 30751" name="adj1"/>
              <a:gd fmla="val 135388" name="adj2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ge6e865e6c4_0_15"/>
          <p:cNvCxnSpPr/>
          <p:nvPr/>
        </p:nvCxnSpPr>
        <p:spPr>
          <a:xfrm flipH="1" rot="10800000">
            <a:off x="9778000" y="5156800"/>
            <a:ext cx="803700" cy="1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4" name="Google Shape;234;ge6e865e6c4_0_15"/>
          <p:cNvCxnSpPr/>
          <p:nvPr/>
        </p:nvCxnSpPr>
        <p:spPr>
          <a:xfrm flipH="1" rot="10800000">
            <a:off x="9778000" y="5781300"/>
            <a:ext cx="803700" cy="1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8" name="Google Shape;218;ge6e865e6c4_0_15"/>
          <p:cNvSpPr txBox="1"/>
          <p:nvPr/>
        </p:nvSpPr>
        <p:spPr>
          <a:xfrm>
            <a:off x="7834600" y="5848400"/>
            <a:ext cx="96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0x</a:t>
            </a:r>
            <a:r>
              <a:rPr lang="en-IN" sz="1800"/>
              <a:t>123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e6e865e6c4_0_15"/>
          <p:cNvSpPr txBox="1"/>
          <p:nvPr/>
        </p:nvSpPr>
        <p:spPr>
          <a:xfrm>
            <a:off x="10178475" y="4062850"/>
            <a:ext cx="63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</a:rPr>
              <a:t>0x</a:t>
            </a:r>
            <a:r>
              <a:rPr b="1" lang="en-IN" sz="1600"/>
              <a:t>4</a:t>
            </a:r>
            <a:endParaRPr b="1" i="0" sz="1600" u="none" cap="none" strike="noStrike">
              <a:solidFill>
                <a:srgbClr val="000000"/>
              </a:solidFill>
            </a:endParaRPr>
          </a:p>
        </p:txBody>
      </p:sp>
      <p:sp>
        <p:nvSpPr>
          <p:cNvPr id="236" name="Google Shape;236;ge6e865e6c4_0_15"/>
          <p:cNvSpPr txBox="1"/>
          <p:nvPr/>
        </p:nvSpPr>
        <p:spPr>
          <a:xfrm>
            <a:off x="8801113" y="4568050"/>
            <a:ext cx="63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</a:rPr>
              <a:t>0x</a:t>
            </a:r>
            <a:r>
              <a:rPr b="1" lang="en-IN" sz="1600"/>
              <a:t>3</a:t>
            </a:r>
            <a:endParaRPr b="1" i="0" sz="1600" u="none" cap="none" strike="noStrike">
              <a:solidFill>
                <a:srgbClr val="000000"/>
              </a:solidFill>
            </a:endParaRPr>
          </a:p>
        </p:txBody>
      </p:sp>
      <p:sp>
        <p:nvSpPr>
          <p:cNvPr id="237" name="Google Shape;237;ge6e865e6c4_0_15"/>
          <p:cNvSpPr txBox="1"/>
          <p:nvPr/>
        </p:nvSpPr>
        <p:spPr>
          <a:xfrm>
            <a:off x="5689563" y="1674350"/>
            <a:ext cx="63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</a:rPr>
              <a:t>0x</a:t>
            </a:r>
            <a:r>
              <a:rPr b="1" lang="en-IN" sz="1600"/>
              <a:t>2</a:t>
            </a:r>
            <a:endParaRPr b="1" i="0" sz="1600" u="none" cap="none" strike="noStrike">
              <a:solidFill>
                <a:srgbClr val="000000"/>
              </a:solidFill>
            </a:endParaRPr>
          </a:p>
        </p:txBody>
      </p:sp>
      <p:sp>
        <p:nvSpPr>
          <p:cNvPr id="238" name="Google Shape;238;ge6e865e6c4_0_15"/>
          <p:cNvSpPr txBox="1"/>
          <p:nvPr/>
        </p:nvSpPr>
        <p:spPr>
          <a:xfrm>
            <a:off x="5423725" y="3427325"/>
            <a:ext cx="63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</a:rPr>
              <a:t>0x1</a:t>
            </a:r>
            <a:endParaRPr b="1" i="0" sz="16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ge6e865e6c4_0_39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44" name="Google Shape;244;ge6e865e6c4_0_39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e6e865e6c4_0_39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i="0" lang="en-IN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Indexing a </a:t>
              </a:r>
              <a:r>
                <a:rPr b="1" lang="en-IN" sz="3600">
                  <a:solidFill>
                    <a:schemeClr val="lt1"/>
                  </a:solidFill>
                </a:rPr>
                <a:t>list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ge6e865e6c4_0_39"/>
          <p:cNvSpPr txBox="1"/>
          <p:nvPr/>
        </p:nvSpPr>
        <p:spPr>
          <a:xfrm>
            <a:off x="1223675" y="1835524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of extracting single </a:t>
            </a:r>
            <a:r>
              <a:rPr lang="en-IN" sz="2000">
                <a:solidFill>
                  <a:schemeClr val="dk1"/>
                </a:solidFill>
              </a:rPr>
              <a:t>element 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a time.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Indexing can be positive(starts with 0) or negative(starts with -1).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var_name[index]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ge6e865e6c4_0_22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52" name="Google Shape;252;ge6e865e6c4_0_22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e6e865e6c4_0_22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ge6e865e6c4_0_22"/>
          <p:cNvSpPr/>
          <p:nvPr/>
        </p:nvSpPr>
        <p:spPr>
          <a:xfrm>
            <a:off x="1573925" y="2250275"/>
            <a:ext cx="96039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IN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IN" sz="3100"/>
              <a:t>10</a:t>
            </a:r>
            <a:r>
              <a:rPr b="1" i="0" lang="en-IN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en-IN" sz="3100"/>
              <a:t>1.25</a:t>
            </a:r>
            <a:r>
              <a:rPr b="1" i="0" lang="en-IN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lang="en-IN" sz="3100"/>
              <a:t>Hello</a:t>
            </a:r>
            <a:r>
              <a:rPr b="1" i="0" lang="en-IN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b="1" lang="en-IN" sz="3100"/>
              <a:t>[1, 2, 3,“hai”]</a:t>
            </a:r>
            <a:r>
              <a:rPr b="1" i="0" lang="en-IN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lang="en-IN" sz="3100"/>
              <a:t>4+6j</a:t>
            </a:r>
            <a:endParaRPr b="1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ge6e865e6c4_0_22"/>
          <p:cNvCxnSpPr/>
          <p:nvPr/>
        </p:nvCxnSpPr>
        <p:spPr>
          <a:xfrm>
            <a:off x="2980375" y="2270375"/>
            <a:ext cx="0" cy="171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ge6e865e6c4_0_22"/>
          <p:cNvCxnSpPr/>
          <p:nvPr/>
        </p:nvCxnSpPr>
        <p:spPr>
          <a:xfrm>
            <a:off x="4632950" y="2263625"/>
            <a:ext cx="0" cy="172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ge6e865e6c4_0_22"/>
          <p:cNvCxnSpPr/>
          <p:nvPr/>
        </p:nvCxnSpPr>
        <p:spPr>
          <a:xfrm>
            <a:off x="6208675" y="2256875"/>
            <a:ext cx="0" cy="168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ge6e865e6c4_0_22"/>
          <p:cNvCxnSpPr/>
          <p:nvPr/>
        </p:nvCxnSpPr>
        <p:spPr>
          <a:xfrm>
            <a:off x="9183825" y="2250275"/>
            <a:ext cx="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ge6e865e6c4_0_22"/>
          <p:cNvSpPr txBox="1"/>
          <p:nvPr/>
        </p:nvSpPr>
        <p:spPr>
          <a:xfrm>
            <a:off x="22101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21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e6e865e6c4_0_22"/>
          <p:cNvSpPr txBox="1"/>
          <p:nvPr/>
        </p:nvSpPr>
        <p:spPr>
          <a:xfrm>
            <a:off x="99572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1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e6e865e6c4_0_22"/>
          <p:cNvSpPr txBox="1"/>
          <p:nvPr/>
        </p:nvSpPr>
        <p:spPr>
          <a:xfrm>
            <a:off x="7381275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1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e6e865e6c4_0_22"/>
          <p:cNvSpPr txBox="1"/>
          <p:nvPr/>
        </p:nvSpPr>
        <p:spPr>
          <a:xfrm>
            <a:off x="5130375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1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e6e865e6c4_0_22"/>
          <p:cNvSpPr txBox="1"/>
          <p:nvPr/>
        </p:nvSpPr>
        <p:spPr>
          <a:xfrm>
            <a:off x="3584725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1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e6e865e6c4_0_22"/>
          <p:cNvSpPr txBox="1"/>
          <p:nvPr/>
        </p:nvSpPr>
        <p:spPr>
          <a:xfrm>
            <a:off x="10831050" y="1634125"/>
            <a:ext cx="1304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IN" sz="1900" u="none" cap="none" strike="noStrike">
                <a:solidFill>
                  <a:srgbClr val="000000"/>
                </a:solidFill>
              </a:rPr>
              <a:t>Positive</a:t>
            </a:r>
            <a:endParaRPr b="1" i="0" sz="1900" u="none" cap="none" strike="noStrike">
              <a:solidFill>
                <a:srgbClr val="000000"/>
              </a:solidFill>
            </a:endParaRPr>
          </a:p>
        </p:txBody>
      </p:sp>
      <p:sp>
        <p:nvSpPr>
          <p:cNvPr id="265" name="Google Shape;265;ge6e865e6c4_0_22"/>
          <p:cNvSpPr txBox="1"/>
          <p:nvPr/>
        </p:nvSpPr>
        <p:spPr>
          <a:xfrm>
            <a:off x="11010300" y="4293775"/>
            <a:ext cx="123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</a:rPr>
              <a:t>Negative</a:t>
            </a:r>
            <a:endParaRPr b="1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266" name="Google Shape;266;ge6e865e6c4_0_22"/>
          <p:cNvSpPr txBox="1"/>
          <p:nvPr/>
        </p:nvSpPr>
        <p:spPr>
          <a:xfrm>
            <a:off x="21199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b="0" i="0" sz="21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e6e865e6c4_0_22"/>
          <p:cNvSpPr txBox="1"/>
          <p:nvPr/>
        </p:nvSpPr>
        <p:spPr>
          <a:xfrm>
            <a:off x="3717125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 b="0" i="0" sz="21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e6e865e6c4_0_22"/>
          <p:cNvSpPr txBox="1"/>
          <p:nvPr/>
        </p:nvSpPr>
        <p:spPr>
          <a:xfrm>
            <a:off x="5130375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b="0" i="0" sz="21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e6e865e6c4_0_22"/>
          <p:cNvSpPr txBox="1"/>
          <p:nvPr/>
        </p:nvSpPr>
        <p:spPr>
          <a:xfrm>
            <a:off x="732355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i="0" sz="21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e6e865e6c4_0_22"/>
          <p:cNvSpPr txBox="1"/>
          <p:nvPr/>
        </p:nvSpPr>
        <p:spPr>
          <a:xfrm>
            <a:off x="99572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IN" sz="21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i="0" sz="21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ge6e865e6c4_1_156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76" name="Google Shape;276;ge6e865e6c4_1_156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e6e865e6c4_1_156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i="0" lang="en-IN" sz="3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Slicing a </a:t>
              </a:r>
              <a:r>
                <a:rPr b="1" lang="en-IN" sz="3600">
                  <a:solidFill>
                    <a:schemeClr val="lt1"/>
                  </a:solidFill>
                </a:rPr>
                <a:t>list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ge6e865e6c4_1_156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of extracting multiple </a:t>
            </a:r>
            <a:r>
              <a:rPr lang="en-IN" sz="2000">
                <a:solidFill>
                  <a:schemeClr val="dk1"/>
                </a:solidFill>
              </a:rPr>
              <a:t>elements 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a time/simultaneously.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Syntax </a:t>
            </a: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var_name[start index : End index : Step value]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index : default value  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index : default value  length of the </a:t>
            </a:r>
            <a:r>
              <a:rPr lang="en-IN" sz="2000">
                <a:solidFill>
                  <a:schemeClr val="dk1"/>
                </a:solidFill>
              </a:rPr>
              <a:t>list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value : default value  1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000"/>
              <a:buFont typeface="Arial"/>
              <a:buChar char="➢"/>
            </a:pPr>
            <a:r>
              <a:rPr b="1" i="0" lang="en-IN" sz="20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Note </a:t>
            </a:r>
            <a:r>
              <a:rPr b="0" i="0" lang="en-IN" sz="20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: Element at the end index will not be added in the slice.</a:t>
            </a:r>
            <a:endParaRPr b="0" i="0" sz="2000" u="none" cap="none" strike="noStrik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