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WrApbW5KGZxtA0E6AqinQoW8b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7df1f909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97df1f909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446f7ac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10446f7aca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7df1f909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ge97df1f909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cfa616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eacfa616a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7df1f909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7df1f909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62f92f75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1262f92f75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7df1f90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7df1f90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2f92f75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1262f92f75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2f92f75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1262f92f75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7df1f909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97df1f909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8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97df1f909_1_4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4" name="Google Shape;214;ge97df1f909_1_4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97df1f909_1_4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index()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97df1f909_1_46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index()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index of the first element with the specified value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list.index(element)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</a:t>
            </a:r>
            <a:r>
              <a:rPr lang="en-I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 = ['apple', 'google', 'yahoo', 'amazon', 'facebook', 'instagram', 'microsoft']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names.index(“facebook”)	&gt;&gt;&gt;		4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names.index(“flipkart”)		&gt;&gt;&gt;		ValueError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0446f7acab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2" name="Google Shape;222;g10446f7acab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0446f7acab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count</a:t>
              </a:r>
              <a:r>
                <a:rPr b="1" lang="en-IN" sz="3600">
                  <a:solidFill>
                    <a:schemeClr val="lt1"/>
                  </a:solidFill>
                </a:rPr>
                <a:t>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10446f7acab_0_0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count</a:t>
            </a:r>
            <a:r>
              <a:rPr b="1" lang="en-IN" sz="2000">
                <a:solidFill>
                  <a:schemeClr val="dk1"/>
                </a:solidFill>
              </a:rPr>
              <a:t>()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number of </a:t>
            </a:r>
            <a:r>
              <a:rPr lang="en-IN" sz="2000">
                <a:solidFill>
                  <a:schemeClr val="dk1"/>
                </a:solidFill>
              </a:rPr>
              <a:t>occurrences</a:t>
            </a:r>
            <a:r>
              <a:rPr lang="en-IN" sz="2000">
                <a:solidFill>
                  <a:schemeClr val="dk1"/>
                </a:solidFill>
              </a:rPr>
              <a:t> of  the specified value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list.count(element)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</a:t>
            </a:r>
            <a:r>
              <a:rPr lang="en-I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 = ['apple', 'google', 'yahoo', 'amazon', 'facebook', ‘</a:t>
            </a:r>
            <a:r>
              <a:rPr lang="en-IN" sz="2000">
                <a:solidFill>
                  <a:schemeClr val="dk1"/>
                </a:solidFill>
              </a:rPr>
              <a:t>amazon’</a:t>
            </a:r>
            <a:r>
              <a:rPr lang="en-IN" sz="2000">
                <a:solidFill>
                  <a:schemeClr val="dk1"/>
                </a:solidFill>
              </a:rPr>
              <a:t>, 'microsoft']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names.count(“facebook”)	&gt;&gt;&gt;		1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names.count(“flipkart”)		&gt;&gt;&gt;		0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names.count(“amazon”)		&gt;&gt;&gt;		2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e97df1f909_1_3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0" name="Google Shape;230;ge97df1f909_1_3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e97df1f909_1_3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Converting a list into string and vice versa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e97df1f909_1_39"/>
          <p:cNvSpPr txBox="1"/>
          <p:nvPr/>
        </p:nvSpPr>
        <p:spPr>
          <a:xfrm>
            <a:off x="1223675" y="1540375"/>
            <a:ext cx="10296300" cy="5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</a:t>
            </a:r>
            <a:r>
              <a:rPr lang="en-IN" sz="2000">
                <a:solidFill>
                  <a:schemeClr val="dk1"/>
                </a:solidFill>
              </a:rPr>
              <a:t> = “hello”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list(s)							</a:t>
            </a:r>
            <a:r>
              <a:rPr lang="en-IN" sz="2000">
                <a:solidFill>
                  <a:srgbClr val="FF0000"/>
                </a:solidFill>
              </a:rPr>
              <a:t>&gt;&gt;&gt;	</a:t>
            </a: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rgbClr val="0000FF"/>
                </a:solidFill>
              </a:rPr>
              <a:t>[‘h’, ‘e’, ‘l’, ‘l’, ‘o’]</a:t>
            </a:r>
            <a:endParaRPr sz="2000">
              <a:solidFill>
                <a:srgbClr val="0000FF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s.split()		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[“hello”]</a:t>
            </a:r>
            <a:endParaRPr sz="2000">
              <a:solidFill>
                <a:srgbClr val="0000FF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“”.join(</a:t>
            </a:r>
            <a:r>
              <a:rPr lang="en-IN" sz="2000">
                <a:solidFill>
                  <a:srgbClr val="0000FF"/>
                </a:solidFill>
              </a:rPr>
              <a:t>[‘h’, ‘e’, ‘l’, ‘l’, ‘o’]</a:t>
            </a:r>
            <a:r>
              <a:rPr lang="en-IN" sz="2000">
                <a:solidFill>
                  <a:schemeClr val="dk1"/>
                </a:solidFill>
              </a:rPr>
              <a:t>)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“hello”</a:t>
            </a:r>
            <a:endParaRPr sz="2000">
              <a:solidFill>
                <a:srgbClr val="6AA84F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“”.join(</a:t>
            </a:r>
            <a:r>
              <a:rPr lang="en-IN" sz="2000">
                <a:solidFill>
                  <a:srgbClr val="0000FF"/>
                </a:solidFill>
              </a:rPr>
              <a:t>[“hello”]</a:t>
            </a:r>
            <a:r>
              <a:rPr lang="en-IN" sz="2000">
                <a:solidFill>
                  <a:schemeClr val="dk1"/>
                </a:solidFill>
              </a:rPr>
              <a:t>)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“hello”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</a:t>
            </a:r>
            <a:r>
              <a:rPr lang="en-IN" sz="2000">
                <a:solidFill>
                  <a:schemeClr val="dk1"/>
                </a:solidFill>
              </a:rPr>
              <a:t>entence = “hello world”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list(sentence)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[‘h’, ‘e’, ‘l’, ‘l’, ‘o’, ‘ ‘, ‘w’, ‘o’, ‘r’, ‘l’, ‘d’]</a:t>
            </a:r>
            <a:endParaRPr sz="2000">
              <a:solidFill>
                <a:srgbClr val="0000FF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sentence.split()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[“hello”, “world”]</a:t>
            </a:r>
            <a:endParaRPr sz="200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“”.join(</a:t>
            </a:r>
            <a:r>
              <a:rPr lang="en-IN" sz="2000">
                <a:solidFill>
                  <a:srgbClr val="0000FF"/>
                </a:solidFill>
              </a:rPr>
              <a:t>[‘h’, ‘e’, ‘l’, ‘l’, ‘o’, ‘ ‘, ‘w’, ‘o’, ‘r’, ‘l’, ‘d’]</a:t>
            </a:r>
            <a:r>
              <a:rPr lang="en-IN" sz="2000">
                <a:solidFill>
                  <a:schemeClr val="dk1"/>
                </a:solidFill>
              </a:rPr>
              <a:t>)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“hello world”</a:t>
            </a:r>
            <a:endParaRPr sz="20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“ ”.join(</a:t>
            </a:r>
            <a:r>
              <a:rPr lang="en-IN" sz="2000">
                <a:solidFill>
                  <a:srgbClr val="0000FF"/>
                </a:solidFill>
              </a:rPr>
              <a:t>[“hello”, “world”]</a:t>
            </a:r>
            <a:r>
              <a:rPr lang="en-IN" sz="2000">
                <a:solidFill>
                  <a:schemeClr val="dk1"/>
                </a:solidFill>
              </a:rPr>
              <a:t>)			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“hello world”</a:t>
            </a:r>
            <a:endParaRPr sz="2000">
              <a:solidFill>
                <a:srgbClr val="6AA84F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eacfa616a1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8" name="Google Shape;238;geacfa616a1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eacfa616a1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eacfa616a1_0_0"/>
          <p:cNvSpPr txBox="1"/>
          <p:nvPr/>
        </p:nvSpPr>
        <p:spPr>
          <a:xfrm>
            <a:off x="1223675" y="1902025"/>
            <a:ext cx="10296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names = ['apple', 'google', 'yahoo', 'amazon', 'facebook', 'instagram', 'microsoft']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What is the output of: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names.append(['netflix', 'walmart', 'kroger'])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names.extend(['netflix', 'walmart', 'kroger'])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What is the difference between pop, remove.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Sort the above list in descending order.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Sort the above list in ascending order according to their length.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Sort the above list in descending order according to their length.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</a:t>
            </a:r>
            <a:r>
              <a:rPr lang="en-IN" sz="2000">
                <a:solidFill>
                  <a:schemeClr val="dk1"/>
                </a:solidFill>
              </a:rPr>
              <a:t>tring = “Hi welcome to python”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Create a list with each character of the string as its element.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Create a list with each word of the string as its element.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LIST METHODS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155799" y="1897703"/>
            <a:ext cx="6554100" cy="4239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adding elements to list - append(), insert(), extend()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removing elements from list - remove(), pop(), del()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copy() - ways of shallow copying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sort()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index()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converting a string into list and vice versa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min(), max(), sum()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Adding elements to the List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append()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Adds an element at the end of the list(both individual and collections)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Syntax : list.append(element)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Element can be of any data type.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Eg : [1,2].append([3,4])  o/p : [1,2,[3,4]]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extend()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Extends the </a:t>
            </a:r>
            <a:r>
              <a:rPr lang="en-IN" sz="2000">
                <a:solidFill>
                  <a:schemeClr val="dk1"/>
                </a:solidFill>
              </a:rPr>
              <a:t>existing</a:t>
            </a:r>
            <a:r>
              <a:rPr lang="en-IN" sz="2000">
                <a:solidFill>
                  <a:schemeClr val="dk1"/>
                </a:solidFill>
              </a:rPr>
              <a:t> list with the items of the given sequence.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Syntax : list.extend(iterable)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Eg : [1,2].extend([3,4])  o/p : [1,2,3,4]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insert()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Adds an element at the specified position(</a:t>
            </a:r>
            <a:r>
              <a:rPr lang="en-IN" sz="2000">
                <a:solidFill>
                  <a:schemeClr val="dk1"/>
                </a:solidFill>
              </a:rPr>
              <a:t>both individual and collections)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Syntax : list.insert(pos, elmnt)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7df1f909_1_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7df1f909_1_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7df1f909_1_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removing elements from list - remove(), pop(), clear()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7df1f909_1_5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pop() :</a:t>
            </a:r>
            <a:r>
              <a:rPr lang="en-IN" sz="2000">
                <a:solidFill>
                  <a:schemeClr val="dk1"/>
                </a:solidFill>
              </a:rPr>
              <a:t> Removes the element at the specified position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list.pop([pos])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By default pop() removes and returns the last element in the list.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removed value.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the index specified is not present → IndexError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remove() :</a:t>
            </a:r>
            <a:r>
              <a:rPr lang="en-IN" sz="2000">
                <a:solidFill>
                  <a:schemeClr val="dk1"/>
                </a:solidFill>
              </a:rPr>
              <a:t> Removes the first </a:t>
            </a:r>
            <a:r>
              <a:rPr lang="en-IN" sz="2000">
                <a:solidFill>
                  <a:schemeClr val="dk1"/>
                </a:solidFill>
              </a:rPr>
              <a:t>occurrence</a:t>
            </a:r>
            <a:r>
              <a:rPr lang="en-IN" sz="2000">
                <a:solidFill>
                  <a:schemeClr val="dk1"/>
                </a:solidFill>
              </a:rPr>
              <a:t> of the element specified.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 : list.remove(element)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the value is not present → ValueError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clear()</a:t>
            </a:r>
            <a:r>
              <a:rPr lang="en-IN" sz="2000">
                <a:solidFill>
                  <a:schemeClr val="dk1"/>
                </a:solidFill>
              </a:rPr>
              <a:t>: It is used to clear the entire list without deleting the list.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returns an empty list.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r>
              <a:rPr lang="en-IN" sz="2000">
                <a:solidFill>
                  <a:schemeClr val="dk1"/>
                </a:solidFill>
              </a:rPr>
              <a:t> list_.clear() 	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1262f92f751_0_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1262f92f751_0_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1262f92f751_0_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De-allocating the memory of a list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1262f92f751_0_2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del :</a:t>
            </a:r>
            <a:r>
              <a:rPr lang="en-IN" sz="2000">
                <a:solidFill>
                  <a:schemeClr val="dk1"/>
                </a:solidFill>
              </a:rPr>
              <a:t> It is a keyword to deallocate the memory in an iterable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el names	# deletes the list from the memory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del names[0]    # Deletes 0th item in the list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# del names[3:6]  # Deletes 3rd, 4th and 5th items in the list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# del names[::2]  # Deletes alternate items in the list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7df1f909_1_1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7df1f909_1_1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7df1f909_1_1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copy() - Shallow Copy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7df1f909_1_12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copy() </a:t>
            </a:r>
            <a:r>
              <a:rPr lang="en-I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 copy of the list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list_var.copy()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Eg </a:t>
            </a:r>
            <a:r>
              <a:rPr lang="en-I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 = [1, 2, 3, 4, 5]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a.copy()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			# OR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a[:]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1262f92f751_0_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1262f92f751_0_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1262f92f751_0_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copy() - Shallow Copy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1262f92f751_0_9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Shallow copy: </a:t>
            </a:r>
            <a:r>
              <a:rPr lang="en-IN" sz="2000">
                <a:solidFill>
                  <a:schemeClr val="dk1"/>
                </a:solidFill>
              </a:rPr>
              <a:t>In this method the elements of the main list will be copied to the new list as it is and the memory location will be different unless the main list has a nested list.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the main list has a nested list, then the same nested list will be shared among both the list.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</a:t>
            </a:r>
            <a:r>
              <a:rPr lang="en-IN" sz="2000">
                <a:solidFill>
                  <a:schemeClr val="dk1"/>
                </a:solidFill>
              </a:rPr>
              <a:t>.e., the modification done on the nested list will appear in both the original as well as copied list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1262f92f751_0_2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1262f92f751_0_2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262f92f751_0_2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Deep copy()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1262f92f751_0_23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Deep </a:t>
            </a:r>
            <a:r>
              <a:rPr b="1" lang="en-IN" sz="2000">
                <a:solidFill>
                  <a:schemeClr val="dk1"/>
                </a:solidFill>
              </a:rPr>
              <a:t>copy: </a:t>
            </a:r>
            <a:r>
              <a:rPr lang="en-IN" sz="2000">
                <a:solidFill>
                  <a:schemeClr val="dk1"/>
                </a:solidFill>
              </a:rPr>
              <a:t>In this method the elements of the main list will be copied to the new list as it is and the memory location will be different even for the nested lists.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i.e., the modification done on the nested list will not get reflected in the other list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deepcopy() is a method in copy module, so it needs to be imported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</a:t>
            </a:r>
            <a:r>
              <a:rPr lang="en-I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f</a:t>
            </a:r>
            <a:r>
              <a:rPr lang="en-IN" sz="2000">
                <a:solidFill>
                  <a:schemeClr val="dk1"/>
                </a:solidFill>
              </a:rPr>
              <a:t>rom copy import deepcopy()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= [1, 2, 3, [4, 5]]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b</a:t>
            </a:r>
            <a:r>
              <a:rPr lang="en-IN" sz="2000">
                <a:solidFill>
                  <a:schemeClr val="dk1"/>
                </a:solidFill>
              </a:rPr>
              <a:t> = deepcopy(a)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Here both a and b will be having different memory locations even for the nested list.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97df1f909_1_1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97df1f909_1_1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97df1f909_1_1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Sorting lists - sort()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97df1f909_1_19"/>
          <p:cNvSpPr txBox="1"/>
          <p:nvPr/>
        </p:nvSpPr>
        <p:spPr>
          <a:xfrm>
            <a:off x="1223675" y="1540375"/>
            <a:ext cx="10296300" cy="4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sort()</a:t>
            </a:r>
            <a:r>
              <a:rPr lang="en-IN" sz="2000">
                <a:solidFill>
                  <a:schemeClr val="dk1"/>
                </a:solidFill>
              </a:rPr>
              <a:t> 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Sorts the list.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order to sort, a list should be homogeneous.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Modifies the original list itself → returns </a:t>
            </a:r>
            <a:r>
              <a:rPr b="1" lang="en-IN" sz="2000">
                <a:solidFill>
                  <a:schemeClr val="dk1"/>
                </a:solidFill>
              </a:rPr>
              <a:t>None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list.sort([key=function],[reverse=True])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</a:t>
            </a:r>
            <a:r>
              <a:rPr lang="en-IN" sz="2000">
                <a:solidFill>
                  <a:schemeClr val="dk1"/>
                </a:solidFill>
              </a:rPr>
              <a:t>:    names = ['apple', 'google', 'yahoo', 'amazon', 'facebook', 'instagram', 'microsoft']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names.sort()    # Sorts the List in Alphabetical Order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# sort method modifies the list inplace.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names.sort(reverse=True)    # Sorts the List in Descending Order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names.sort(key=len)	# sorts the list based on length of the elements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