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G5AxfKKzE+Hfjs+KBr/whl7t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2" name="Google Shape;3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68ae1ec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0" name="Google Shape;390;g1268ae1ec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2" name="Google Shape;2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9843aad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1" name="Google Shape;261;ge9843aad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9843aadc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ge9843aadc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9843aadcb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6" name="Google Shape;286;ge9843aadcb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947afb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" name="Google Shape;311;ge9947afb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843aadcb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6" name="Google Shape;366;ge9843aadcb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9843aadc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4" name="Google Shape;374;ge9843aadc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843aadcb_0_213"/>
          <p:cNvSpPr/>
          <p:nvPr/>
        </p:nvSpPr>
        <p:spPr>
          <a:xfrm>
            <a:off x="0" y="-3175"/>
            <a:ext cx="12192005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e9843aadcb_0_213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e9843aadcb_0_213"/>
          <p:cNvSpPr txBox="1"/>
          <p:nvPr>
            <p:ph idx="1" type="subTitle"/>
          </p:nvPr>
        </p:nvSpPr>
        <p:spPr>
          <a:xfrm>
            <a:off x="810001" y="52808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ge9843aadcb_0_213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9843aadcb_0_213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9843aadcb_0_213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843aadcb_0_220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9843aadcb_0_22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9843aadcb_0_22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ge9843aadcb_0_220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e9843aadcb_0_220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e9843aadcb_0_220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843aadcb_0_22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e9843aadcb_0_22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9843aadcb_0_22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843aadcb_0_231"/>
          <p:cNvSpPr/>
          <p:nvPr/>
        </p:nvSpPr>
        <p:spPr>
          <a:xfrm>
            <a:off x="0" y="1"/>
            <a:ext cx="12192005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9843aadcb_0_231"/>
          <p:cNvSpPr txBox="1"/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9843aadcb_0_231"/>
          <p:cNvSpPr txBox="1"/>
          <p:nvPr>
            <p:ph idx="1" type="body"/>
          </p:nvPr>
        </p:nvSpPr>
        <p:spPr>
          <a:xfrm>
            <a:off x="810000" y="5281201"/>
            <a:ext cx="10561500" cy="43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ge9843aadcb_0_231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e9843aadcb_0_231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9843aadcb_0_231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843aadcb_0_238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9843aadcb_0_23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9843aadcb_0_238"/>
          <p:cNvSpPr txBox="1"/>
          <p:nvPr>
            <p:ph idx="1" type="body"/>
          </p:nvPr>
        </p:nvSpPr>
        <p:spPr>
          <a:xfrm>
            <a:off x="818712" y="2222287"/>
            <a:ext cx="51858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0" name="Google Shape;150;ge9843aadcb_0_238"/>
          <p:cNvSpPr txBox="1"/>
          <p:nvPr>
            <p:ph idx="2" type="body"/>
          </p:nvPr>
        </p:nvSpPr>
        <p:spPr>
          <a:xfrm>
            <a:off x="6187415" y="2222287"/>
            <a:ext cx="5194500" cy="363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1" name="Google Shape;151;ge9843aadcb_0_238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9843aadcb_0_238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e9843aadcb_0_238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843aadcb_0_246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9843aadcb_0_24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9843aadcb_0_246"/>
          <p:cNvSpPr txBox="1"/>
          <p:nvPr>
            <p:ph idx="1" type="body"/>
          </p:nvPr>
        </p:nvSpPr>
        <p:spPr>
          <a:xfrm>
            <a:off x="814728" y="2174875"/>
            <a:ext cx="51900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ge9843aadcb_0_246"/>
          <p:cNvSpPr txBox="1"/>
          <p:nvPr>
            <p:ph idx="2" type="body"/>
          </p:nvPr>
        </p:nvSpPr>
        <p:spPr>
          <a:xfrm>
            <a:off x="814729" y="2751138"/>
            <a:ext cx="5190000" cy="310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9" name="Google Shape;159;ge9843aadcb_0_246"/>
          <p:cNvSpPr txBox="1"/>
          <p:nvPr>
            <p:ph idx="3" type="body"/>
          </p:nvPr>
        </p:nvSpPr>
        <p:spPr>
          <a:xfrm>
            <a:off x="6187415" y="2174875"/>
            <a:ext cx="51945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ge9843aadcb_0_246"/>
          <p:cNvSpPr txBox="1"/>
          <p:nvPr>
            <p:ph idx="4" type="body"/>
          </p:nvPr>
        </p:nvSpPr>
        <p:spPr>
          <a:xfrm>
            <a:off x="6187415" y="2751138"/>
            <a:ext cx="5194500" cy="310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61" name="Google Shape;161;ge9843aadcb_0_246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e9843aadcb_0_246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e9843aadcb_0_246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843aadcb_0_256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9843aadcb_0_25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e9843aadcb_0_256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e9843aadcb_0_256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e9843aadcb_0_256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843aadcb_0_262"/>
          <p:cNvSpPr/>
          <p:nvPr/>
        </p:nvSpPr>
        <p:spPr>
          <a:xfrm>
            <a:off x="1073151" y="446087"/>
            <a:ext cx="3547532" cy="181465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9843aadcb_0_262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e9843aadcb_0_262"/>
          <p:cNvSpPr txBox="1"/>
          <p:nvPr>
            <p:ph idx="1" type="body"/>
          </p:nvPr>
        </p:nvSpPr>
        <p:spPr>
          <a:xfrm>
            <a:off x="4855633" y="446088"/>
            <a:ext cx="6252600" cy="541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74" name="Google Shape;174;ge9843aadcb_0_262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ge9843aadcb_0_262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e9843aadcb_0_262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e9843aadcb_0_262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843aadcb_0_270"/>
          <p:cNvSpPr txBox="1"/>
          <p:nvPr>
            <p:ph type="title"/>
          </p:nvPr>
        </p:nvSpPr>
        <p:spPr>
          <a:xfrm>
            <a:off x="814728" y="727522"/>
            <a:ext cx="4853100" cy="161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e9843aadcb_0_270"/>
          <p:cNvSpPr/>
          <p:nvPr>
            <p:ph idx="2" type="pic"/>
          </p:nvPr>
        </p:nvSpPr>
        <p:spPr>
          <a:xfrm>
            <a:off x="6098117" y="0"/>
            <a:ext cx="6093900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ge9843aadcb_0_270"/>
          <p:cNvSpPr txBox="1"/>
          <p:nvPr>
            <p:ph idx="1" type="body"/>
          </p:nvPr>
        </p:nvSpPr>
        <p:spPr>
          <a:xfrm>
            <a:off x="814728" y="2344684"/>
            <a:ext cx="4853100" cy="351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2" name="Google Shape;182;ge9843aadcb_0_270"/>
          <p:cNvSpPr txBox="1"/>
          <p:nvPr>
            <p:ph idx="10" type="dt"/>
          </p:nvPr>
        </p:nvSpPr>
        <p:spPr>
          <a:xfrm>
            <a:off x="3885810" y="6041362"/>
            <a:ext cx="97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e9843aadcb_0_270"/>
          <p:cNvSpPr txBox="1"/>
          <p:nvPr>
            <p:ph idx="11" type="ftr"/>
          </p:nvPr>
        </p:nvSpPr>
        <p:spPr>
          <a:xfrm>
            <a:off x="590396" y="6041362"/>
            <a:ext cx="329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e9843aadcb_0_270"/>
          <p:cNvSpPr txBox="1"/>
          <p:nvPr>
            <p:ph idx="12" type="sldNum"/>
          </p:nvPr>
        </p:nvSpPr>
        <p:spPr>
          <a:xfrm>
            <a:off x="4862689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843aadcb_0_277"/>
          <p:cNvSpPr txBox="1"/>
          <p:nvPr>
            <p:ph type="title"/>
          </p:nvPr>
        </p:nvSpPr>
        <p:spPr>
          <a:xfrm>
            <a:off x="810000" y="4800600"/>
            <a:ext cx="10561500" cy="56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e9843aadcb_0_2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ge9843aadcb_0_277"/>
          <p:cNvSpPr txBox="1"/>
          <p:nvPr>
            <p:ph idx="1" type="body"/>
          </p:nvPr>
        </p:nvSpPr>
        <p:spPr>
          <a:xfrm>
            <a:off x="810000" y="5367338"/>
            <a:ext cx="10561500" cy="49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9" name="Google Shape;189;ge9843aadcb_0_27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e9843aadcb_0_27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e9843aadcb_0_27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843aadcb_0_284"/>
          <p:cNvSpPr/>
          <p:nvPr/>
        </p:nvSpPr>
        <p:spPr>
          <a:xfrm>
            <a:off x="631697" y="1081456"/>
            <a:ext cx="6332412" cy="3239186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e9843aadcb_0_284"/>
          <p:cNvSpPr txBox="1"/>
          <p:nvPr>
            <p:ph type="title"/>
          </p:nvPr>
        </p:nvSpPr>
        <p:spPr>
          <a:xfrm>
            <a:off x="850985" y="1238502"/>
            <a:ext cx="5893800" cy="2646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e9843aadcb_0_284"/>
          <p:cNvSpPr txBox="1"/>
          <p:nvPr>
            <p:ph idx="1" type="body"/>
          </p:nvPr>
        </p:nvSpPr>
        <p:spPr>
          <a:xfrm>
            <a:off x="853190" y="4443680"/>
            <a:ext cx="5891700" cy="713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ge9843aadcb_0_284"/>
          <p:cNvSpPr txBox="1"/>
          <p:nvPr>
            <p:ph idx="2" type="body"/>
          </p:nvPr>
        </p:nvSpPr>
        <p:spPr>
          <a:xfrm>
            <a:off x="7574642" y="1081456"/>
            <a:ext cx="3810000" cy="407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97" name="Google Shape;197;ge9843aadcb_0_284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e9843aadcb_0_284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e9843aadcb_0_284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843aadcb_0_292"/>
          <p:cNvSpPr/>
          <p:nvPr/>
        </p:nvSpPr>
        <p:spPr>
          <a:xfrm>
            <a:off x="1140884" y="2286585"/>
            <a:ext cx="4895117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e9843aadcb_0_292"/>
          <p:cNvSpPr txBox="1"/>
          <p:nvPr>
            <p:ph type="title"/>
          </p:nvPr>
        </p:nvSpPr>
        <p:spPr>
          <a:xfrm>
            <a:off x="1357089" y="2435957"/>
            <a:ext cx="4382400" cy="2007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e9843aadcb_0_292"/>
          <p:cNvSpPr txBox="1"/>
          <p:nvPr>
            <p:ph idx="1" type="body"/>
          </p:nvPr>
        </p:nvSpPr>
        <p:spPr>
          <a:xfrm>
            <a:off x="6156000" y="2286000"/>
            <a:ext cx="4880400" cy="2295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04" name="Google Shape;204;ge9843aadcb_0_292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e9843aadcb_0_292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e9843aadcb_0_292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843aadcb_0_299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9843aadcb_0_29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e9843aadcb_0_299"/>
          <p:cNvSpPr txBox="1"/>
          <p:nvPr>
            <p:ph idx="1" type="body"/>
          </p:nvPr>
        </p:nvSpPr>
        <p:spPr>
          <a:xfrm rot="5400000">
            <a:off x="4254435" y="-1260049"/>
            <a:ext cx="3674400" cy="10563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1" name="Google Shape;211;ge9843aadcb_0_299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e9843aadcb_0_299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e9843aadcb_0_299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9843aadcb_0_306"/>
          <p:cNvSpPr/>
          <p:nvPr/>
        </p:nvSpPr>
        <p:spPr>
          <a:xfrm>
            <a:off x="7669651" y="446089"/>
            <a:ext cx="4522348" cy="5414958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9843aadcb_0_306"/>
          <p:cNvSpPr txBox="1"/>
          <p:nvPr>
            <p:ph type="title"/>
          </p:nvPr>
        </p:nvSpPr>
        <p:spPr>
          <a:xfrm rot="5400000">
            <a:off x="6863531" y="1906171"/>
            <a:ext cx="5134800" cy="2494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e9843aadcb_0_306"/>
          <p:cNvSpPr txBox="1"/>
          <p:nvPr>
            <p:ph idx="1" type="body"/>
          </p:nvPr>
        </p:nvSpPr>
        <p:spPr>
          <a:xfrm rot="5400000">
            <a:off x="1408341" y="-152111"/>
            <a:ext cx="5415000" cy="661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8" name="Google Shape;218;ge9843aadcb_0_306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e9843aadcb_0_306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e9843aadcb_0_306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843aadcb_0_20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ge9843aadcb_0_207"/>
          <p:cNvSpPr txBox="1"/>
          <p:nvPr>
            <p:ph idx="1" type="body"/>
          </p:nvPr>
        </p:nvSpPr>
        <p:spPr>
          <a:xfrm>
            <a:off x="810000" y="2184401"/>
            <a:ext cx="10563300" cy="367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ge9843aadcb_0_20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e9843aadcb_0_20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e9843aadcb_0_20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227" name="Google Shape;227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249" name="Google Shape;249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9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385" name="Google Shape;385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Hashable Objects: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Hashable objects are the objects which implements _ _hash_ _ magic method and hash() method can be called.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Only immutable objects will have hash values, hence hash() can be used to check for mutability and immutability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All Immutable objects are hashable, but all hashable objects are not immutable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1268ae1ecb1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93" name="Google Shape;393;g1268ae1ecb1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1268ae1ecb1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395" name="Google Shape;395;g1268ae1ecb1_0_0"/>
          <p:cNvSpPr txBox="1"/>
          <p:nvPr/>
        </p:nvSpPr>
        <p:spPr>
          <a:xfrm>
            <a:off x="1223675" y="1406425"/>
            <a:ext cx="10296300" cy="5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How to create single value tuple.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Output of : c = (*t1, *t2)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Output of : t = (1, 2, 3, 4, [“hai”, “hello”, 23], “python”)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t[4][0][-1] = “y”		&gt;&gt;&gt;		t=?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t[1:3] = [“hai”, 10]		&gt;&gt;&gt;		t=?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What is the output of the following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= [1, 2, 3]			b = [4, 5, 6]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print([a, b])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print((a, b))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TUPLES</a:t>
            </a:r>
            <a:endParaRPr b="1" sz="3200"/>
          </a:p>
        </p:txBody>
      </p:sp>
      <p:sp>
        <p:nvSpPr>
          <p:cNvPr id="258" name="Google Shape;258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Boundaries to create tuples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Ways of creating tuples - single element tuple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Memory allocation/ deallocation in tuple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Length of a tuple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Indexing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Slicing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methods - count(), index()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9843aadcb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843aadcb_0_0"/>
          <p:cNvSpPr/>
          <p:nvPr/>
        </p:nvSpPr>
        <p:spPr>
          <a:xfrm rot="-267455">
            <a:off x="298463" y="1022503"/>
            <a:ext cx="7292363" cy="5084155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843aadcb_0_0"/>
          <p:cNvSpPr/>
          <p:nvPr/>
        </p:nvSpPr>
        <p:spPr>
          <a:xfrm rot="-2700000">
            <a:off x="3555386" y="-622000"/>
            <a:ext cx="9021713" cy="8038336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e9843aadcb_0_0"/>
          <p:cNvSpPr txBox="1"/>
          <p:nvPr>
            <p:ph type="title"/>
          </p:nvPr>
        </p:nvSpPr>
        <p:spPr>
          <a:xfrm>
            <a:off x="807720" y="2349925"/>
            <a:ext cx="24420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SETS</a:t>
            </a:r>
            <a:endParaRPr b="1" sz="3200"/>
          </a:p>
        </p:txBody>
      </p:sp>
      <p:sp>
        <p:nvSpPr>
          <p:cNvPr id="267" name="Google Shape;267;ge9843aadcb_0_0"/>
          <p:cNvSpPr txBox="1"/>
          <p:nvPr>
            <p:ph idx="1" type="body"/>
          </p:nvPr>
        </p:nvSpPr>
        <p:spPr>
          <a:xfrm>
            <a:off x="5637999" y="1897703"/>
            <a:ext cx="6554100" cy="4239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Boundaries to create 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Features of 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Ways of creating 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Length of a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Indexing/slicing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Hashability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73" name="Google Shape;273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Tuples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Collection of homogeneous or heterogeneous elements.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Separated by comma.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Boundary </a:t>
            </a:r>
            <a:r>
              <a:rPr lang="en-IN" sz="2000">
                <a:solidFill>
                  <a:schemeClr val="dk1"/>
                </a:solidFill>
              </a:rPr>
              <a:t>: (…)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Immutable type.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var_name  = (ele1,ele2,ele3…..)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Indexing and slicing is similar to that of string and list.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Length of tuple:</a:t>
            </a:r>
            <a:r>
              <a:rPr lang="en-IN" sz="2000">
                <a:solidFill>
                  <a:schemeClr val="dk1"/>
                </a:solidFill>
              </a:rPr>
              <a:t>	len(var_name)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ge9843aadcb_0_1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81" name="Google Shape;281;ge9843aadcb_0_1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e9843aadcb_0_1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Ways to create tuple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ge9843aadcb_0_1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 = ()  				# Creates an empty tuple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 = tuple()     		# Using tuple constructor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 = (1, )       			# Single item tuple.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 = (1, 2, 3, 4, 5)     	# Tuple of Integer objects.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ge9843aadcb_0_18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89" name="Google Shape;289;ge9843aadcb_0_18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9843aadcb_0_18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ge9843aadcb_0_184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IN" sz="3100"/>
              <a:t>10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IN" sz="3100"/>
              <a:t>1.25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IN" sz="3100"/>
              <a:t>Hello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1" lang="en-IN" sz="3100"/>
              <a:t>[1, 2, 3,“hai”]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-IN" sz="3100"/>
              <a:t>4+6j</a:t>
            </a:r>
            <a:endParaRPr b="1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e9843aadcb_0_184"/>
          <p:cNvCxnSpPr/>
          <p:nvPr/>
        </p:nvCxnSpPr>
        <p:spPr>
          <a:xfrm>
            <a:off x="2980375" y="2270375"/>
            <a:ext cx="0" cy="17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e9843aadcb_0_184"/>
          <p:cNvCxnSpPr/>
          <p:nvPr/>
        </p:nvCxnSpPr>
        <p:spPr>
          <a:xfrm>
            <a:off x="4632950" y="2263625"/>
            <a:ext cx="0" cy="172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ge9843aadcb_0_184"/>
          <p:cNvCxnSpPr/>
          <p:nvPr/>
        </p:nvCxnSpPr>
        <p:spPr>
          <a:xfrm>
            <a:off x="6208675" y="2256875"/>
            <a:ext cx="0" cy="168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e9843aadcb_0_184"/>
          <p:cNvCxnSpPr/>
          <p:nvPr/>
        </p:nvCxnSpPr>
        <p:spPr>
          <a:xfrm>
            <a:off x="9183825" y="2250275"/>
            <a:ext cx="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ge9843aadcb_0_184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e9843aadcb_0_184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e9843aadcb_0_184"/>
          <p:cNvSpPr txBox="1"/>
          <p:nvPr/>
        </p:nvSpPr>
        <p:spPr>
          <a:xfrm>
            <a:off x="7381275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e9843aadcb_0_184"/>
          <p:cNvSpPr txBox="1"/>
          <p:nvPr/>
        </p:nvSpPr>
        <p:spPr>
          <a:xfrm>
            <a:off x="5130375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e9843aadcb_0_184"/>
          <p:cNvSpPr txBox="1"/>
          <p:nvPr/>
        </p:nvSpPr>
        <p:spPr>
          <a:xfrm>
            <a:off x="3584725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e9843aadcb_0_184"/>
          <p:cNvSpPr txBox="1"/>
          <p:nvPr/>
        </p:nvSpPr>
        <p:spPr>
          <a:xfrm>
            <a:off x="10831050" y="1634125"/>
            <a:ext cx="1304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</a:rPr>
              <a:t>Positive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302" name="Google Shape;302;ge9843aadcb_0_184"/>
          <p:cNvSpPr txBox="1"/>
          <p:nvPr/>
        </p:nvSpPr>
        <p:spPr>
          <a:xfrm>
            <a:off x="10863600" y="4286125"/>
            <a:ext cx="12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</a:rPr>
              <a:t>Negative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03" name="Google Shape;303;ge9843aadcb_0_184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e9843aadcb_0_184"/>
          <p:cNvSpPr txBox="1"/>
          <p:nvPr/>
        </p:nvSpPr>
        <p:spPr>
          <a:xfrm>
            <a:off x="3717125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9843aadcb_0_184"/>
          <p:cNvSpPr txBox="1"/>
          <p:nvPr/>
        </p:nvSpPr>
        <p:spPr>
          <a:xfrm>
            <a:off x="5130375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9843aadcb_0_184"/>
          <p:cNvSpPr txBox="1"/>
          <p:nvPr/>
        </p:nvSpPr>
        <p:spPr>
          <a:xfrm>
            <a:off x="73235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9843aadcb_0_184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e9843aadcb_0_184"/>
          <p:cNvSpPr txBox="1"/>
          <p:nvPr/>
        </p:nvSpPr>
        <p:spPr>
          <a:xfrm>
            <a:off x="1573925" y="468825"/>
            <a:ext cx="111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a = (10, 1.25, “hello”, </a:t>
            </a:r>
            <a:r>
              <a:rPr lang="en-IN" sz="2000">
                <a:solidFill>
                  <a:schemeClr val="dk1"/>
                </a:solidFill>
              </a:rPr>
              <a:t>[1, 2, 3,“hai”]</a:t>
            </a:r>
            <a:r>
              <a:rPr lang="en-IN" sz="2000">
                <a:solidFill>
                  <a:schemeClr val="dk1"/>
                </a:solidFill>
              </a:rPr>
              <a:t>, 4+6j)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ge9947afbfc_0_0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14" name="Google Shape;314;ge9947afbfc_0_0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9947afbfc_0_0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ge9947afbfc_0_0"/>
          <p:cNvSpPr/>
          <p:nvPr/>
        </p:nvSpPr>
        <p:spPr>
          <a:xfrm>
            <a:off x="1500200" y="892850"/>
            <a:ext cx="10139700" cy="5737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e9947afbfc_0_0"/>
          <p:cNvSpPr/>
          <p:nvPr/>
        </p:nvSpPr>
        <p:spPr>
          <a:xfrm>
            <a:off x="5384275" y="1456800"/>
            <a:ext cx="5405700" cy="4896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e9947afbfc_0_0"/>
          <p:cNvSpPr/>
          <p:nvPr/>
        </p:nvSpPr>
        <p:spPr>
          <a:xfrm>
            <a:off x="2302553" y="1533225"/>
            <a:ext cx="2486100" cy="425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e9947afbfc_0_0"/>
          <p:cNvSpPr txBox="1"/>
          <p:nvPr/>
        </p:nvSpPr>
        <p:spPr>
          <a:xfrm>
            <a:off x="1711435" y="401825"/>
            <a:ext cx="935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r>
              <a:rPr b="1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e9947afbfc_0_0"/>
          <p:cNvSpPr txBox="1"/>
          <p:nvPr/>
        </p:nvSpPr>
        <p:spPr>
          <a:xfrm>
            <a:off x="2702618" y="967520"/>
            <a:ext cx="24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e9947afbfc_0_0"/>
          <p:cNvSpPr txBox="1"/>
          <p:nvPr/>
        </p:nvSpPr>
        <p:spPr>
          <a:xfrm>
            <a:off x="8617353" y="1056611"/>
            <a:ext cx="10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e9947afbfc_0_0"/>
          <p:cNvSpPr/>
          <p:nvPr/>
        </p:nvSpPr>
        <p:spPr>
          <a:xfrm>
            <a:off x="2702622" y="4195550"/>
            <a:ext cx="1717500" cy="1446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e9947afbfc_0_0"/>
          <p:cNvSpPr txBox="1"/>
          <p:nvPr/>
        </p:nvSpPr>
        <p:spPr>
          <a:xfrm>
            <a:off x="2800122" y="4644789"/>
            <a:ext cx="10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e9947afbfc_0_0"/>
          <p:cNvSpPr txBox="1"/>
          <p:nvPr/>
        </p:nvSpPr>
        <p:spPr>
          <a:xfrm>
            <a:off x="3615825" y="5182100"/>
            <a:ext cx="3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e9947afbfc_0_0"/>
          <p:cNvSpPr/>
          <p:nvPr/>
        </p:nvSpPr>
        <p:spPr>
          <a:xfrm>
            <a:off x="7485513" y="3423231"/>
            <a:ext cx="2400300" cy="4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e9947afbfc_0_0"/>
          <p:cNvCxnSpPr/>
          <p:nvPr/>
        </p:nvCxnSpPr>
        <p:spPr>
          <a:xfrm>
            <a:off x="7993068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ge9947afbfc_0_0"/>
          <p:cNvCxnSpPr/>
          <p:nvPr/>
        </p:nvCxnSpPr>
        <p:spPr>
          <a:xfrm>
            <a:off x="9403376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ge9947afbfc_0_0"/>
          <p:cNvCxnSpPr/>
          <p:nvPr/>
        </p:nvCxnSpPr>
        <p:spPr>
          <a:xfrm>
            <a:off x="8963278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ge9947afbfc_0_0"/>
          <p:cNvCxnSpPr/>
          <p:nvPr/>
        </p:nvCxnSpPr>
        <p:spPr>
          <a:xfrm>
            <a:off x="8459730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e9947afbfc_0_0"/>
          <p:cNvSpPr txBox="1"/>
          <p:nvPr/>
        </p:nvSpPr>
        <p:spPr>
          <a:xfrm>
            <a:off x="7900975" y="39202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0x10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331" name="Google Shape;331;ge9947afbfc_0_0"/>
          <p:cNvSpPr/>
          <p:nvPr/>
        </p:nvSpPr>
        <p:spPr>
          <a:xfrm>
            <a:off x="7381875" y="2342476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e9947afbfc_0_0"/>
          <p:cNvSpPr/>
          <p:nvPr/>
        </p:nvSpPr>
        <p:spPr>
          <a:xfrm>
            <a:off x="9494329" y="2774448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e9947afbfc_0_0"/>
          <p:cNvSpPr/>
          <p:nvPr/>
        </p:nvSpPr>
        <p:spPr>
          <a:xfrm>
            <a:off x="8408943" y="1588649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9947afbfc_0_0"/>
          <p:cNvSpPr/>
          <p:nvPr/>
        </p:nvSpPr>
        <p:spPr>
          <a:xfrm>
            <a:off x="7545896" y="1681891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9947afbfc_0_0"/>
          <p:cNvSpPr txBox="1"/>
          <p:nvPr/>
        </p:nvSpPr>
        <p:spPr>
          <a:xfrm>
            <a:off x="7225875" y="2038298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0x31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9947afbfc_0_0"/>
          <p:cNvSpPr txBox="1"/>
          <p:nvPr/>
        </p:nvSpPr>
        <p:spPr>
          <a:xfrm>
            <a:off x="9533300" y="2390600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0x12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e9947afbfc_0_0"/>
          <p:cNvSpPr txBox="1"/>
          <p:nvPr/>
        </p:nvSpPr>
        <p:spPr>
          <a:xfrm>
            <a:off x="8319688" y="1860050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0x48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e9947afbfc_0_0"/>
          <p:cNvSpPr txBox="1"/>
          <p:nvPr/>
        </p:nvSpPr>
        <p:spPr>
          <a:xfrm>
            <a:off x="7389900" y="1367725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0x62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e9947afbfc_0_0"/>
          <p:cNvCxnSpPr>
            <a:endCxn id="331" idx="3"/>
          </p:cNvCxnSpPr>
          <p:nvPr/>
        </p:nvCxnSpPr>
        <p:spPr>
          <a:xfrm rot="-5400000">
            <a:off x="7322925" y="2939926"/>
            <a:ext cx="868200" cy="29700"/>
          </a:xfrm>
          <a:prstGeom prst="curvedConnector4">
            <a:avLst>
              <a:gd fmla="val 39737" name="adj1"/>
              <a:gd fmla="val 901768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ge9947afbfc_0_0"/>
          <p:cNvCxnSpPr>
            <a:endCxn id="334" idx="3"/>
          </p:cNvCxnSpPr>
          <p:nvPr/>
        </p:nvCxnSpPr>
        <p:spPr>
          <a:xfrm flipH="1" rot="5400000">
            <a:off x="7302296" y="2493691"/>
            <a:ext cx="1582200" cy="3150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ge9947afbfc_0_0"/>
          <p:cNvCxnSpPr>
            <a:stCxn id="325" idx="0"/>
            <a:endCxn id="333" idx="1"/>
          </p:cNvCxnSpPr>
          <p:nvPr/>
        </p:nvCxnSpPr>
        <p:spPr>
          <a:xfrm flipH="1" rot="5400000">
            <a:off x="7719213" y="2456781"/>
            <a:ext cx="1656300" cy="276600"/>
          </a:xfrm>
          <a:prstGeom prst="curvedConnector4">
            <a:avLst>
              <a:gd fmla="val 44623" name="adj1"/>
              <a:gd fmla="val 18613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ge9947afbfc_0_0"/>
          <p:cNvCxnSpPr>
            <a:endCxn id="333" idx="3"/>
          </p:cNvCxnSpPr>
          <p:nvPr/>
        </p:nvCxnSpPr>
        <p:spPr>
          <a:xfrm flipH="1" rot="5400000">
            <a:off x="8169393" y="2396399"/>
            <a:ext cx="1662300" cy="4032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ge9947afbfc_0_0"/>
          <p:cNvCxnSpPr>
            <a:stCxn id="325" idx="3"/>
            <a:endCxn id="332" idx="3"/>
          </p:cNvCxnSpPr>
          <p:nvPr/>
        </p:nvCxnSpPr>
        <p:spPr>
          <a:xfrm rot="10800000">
            <a:off x="9884313" y="2952531"/>
            <a:ext cx="1500" cy="707400"/>
          </a:xfrm>
          <a:prstGeom prst="curvedConnector3">
            <a:avLst>
              <a:gd fmla="val -15875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ge9947afbfc_0_0"/>
          <p:cNvCxnSpPr>
            <a:stCxn id="324" idx="3"/>
            <a:endCxn id="345" idx="1"/>
          </p:cNvCxnSpPr>
          <p:nvPr/>
        </p:nvCxnSpPr>
        <p:spPr>
          <a:xfrm>
            <a:off x="3917025" y="5412950"/>
            <a:ext cx="3917700" cy="66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6" name="Google Shape;346;ge9947afbfc_0_0"/>
          <p:cNvSpPr/>
          <p:nvPr/>
        </p:nvSpPr>
        <p:spPr>
          <a:xfrm>
            <a:off x="6657075" y="5143500"/>
            <a:ext cx="3149100" cy="646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ge9947afbfc_0_0"/>
          <p:cNvCxnSpPr/>
          <p:nvPr/>
        </p:nvCxnSpPr>
        <p:spPr>
          <a:xfrm>
            <a:off x="7206250" y="51703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ge9947afbfc_0_0"/>
          <p:cNvCxnSpPr/>
          <p:nvPr/>
        </p:nvCxnSpPr>
        <p:spPr>
          <a:xfrm>
            <a:off x="7834600" y="51519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ge9947afbfc_0_0"/>
          <p:cNvCxnSpPr/>
          <p:nvPr/>
        </p:nvCxnSpPr>
        <p:spPr>
          <a:xfrm>
            <a:off x="8458375" y="51188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ge9947afbfc_0_0"/>
          <p:cNvCxnSpPr/>
          <p:nvPr/>
        </p:nvCxnSpPr>
        <p:spPr>
          <a:xfrm>
            <a:off x="9104275" y="51519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ge9947afbfc_0_0"/>
          <p:cNvSpPr/>
          <p:nvPr/>
        </p:nvSpPr>
        <p:spPr>
          <a:xfrm>
            <a:off x="5652500" y="2169925"/>
            <a:ext cx="7500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1.25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52" name="Google Shape;352;ge9947afbfc_0_0"/>
          <p:cNvSpPr/>
          <p:nvPr/>
        </p:nvSpPr>
        <p:spPr>
          <a:xfrm>
            <a:off x="8687325" y="4189000"/>
            <a:ext cx="8460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True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53" name="Google Shape;353;ge9947afbfc_0_0"/>
          <p:cNvSpPr/>
          <p:nvPr/>
        </p:nvSpPr>
        <p:spPr>
          <a:xfrm>
            <a:off x="9989050" y="4443725"/>
            <a:ext cx="5493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49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54" name="Google Shape;354;ge9947afbfc_0_0"/>
          <p:cNvSpPr/>
          <p:nvPr/>
        </p:nvSpPr>
        <p:spPr>
          <a:xfrm>
            <a:off x="5466775" y="3827513"/>
            <a:ext cx="5493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10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355" name="Google Shape;355;ge9947afbfc_0_0"/>
          <p:cNvCxnSpPr>
            <a:endCxn id="354" idx="3"/>
          </p:cNvCxnSpPr>
          <p:nvPr/>
        </p:nvCxnSpPr>
        <p:spPr>
          <a:xfrm flipH="1" rot="5400000">
            <a:off x="5883025" y="4168313"/>
            <a:ext cx="1134900" cy="8688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ge9947afbfc_0_0"/>
          <p:cNvCxnSpPr>
            <a:endCxn id="351" idx="2"/>
          </p:cNvCxnSpPr>
          <p:nvPr/>
        </p:nvCxnSpPr>
        <p:spPr>
          <a:xfrm flipH="1" rot="5400000">
            <a:off x="5458400" y="3154525"/>
            <a:ext cx="2584800" cy="1446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ge9947afbfc_0_0"/>
          <p:cNvCxnSpPr>
            <a:stCxn id="346" idx="0"/>
            <a:endCxn id="330" idx="1"/>
          </p:cNvCxnSpPr>
          <p:nvPr/>
        </p:nvCxnSpPr>
        <p:spPr>
          <a:xfrm flipH="1" rot="5400000">
            <a:off x="7562475" y="4474350"/>
            <a:ext cx="1007700" cy="330600"/>
          </a:xfrm>
          <a:prstGeom prst="curvedConnector4">
            <a:avLst>
              <a:gd fmla="val 39305" name="adj1"/>
              <a:gd fmla="val 172043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ge9947afbfc_0_0"/>
          <p:cNvCxnSpPr>
            <a:endCxn id="352" idx="1"/>
          </p:cNvCxnSpPr>
          <p:nvPr/>
        </p:nvCxnSpPr>
        <p:spPr>
          <a:xfrm flipH="1" rot="5400000">
            <a:off x="8330175" y="4753900"/>
            <a:ext cx="786900" cy="72600"/>
          </a:xfrm>
          <a:prstGeom prst="curvedConnector4">
            <a:avLst>
              <a:gd fmla="val 36799" name="adj1"/>
              <a:gd fmla="val 427996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e9947afbfc_0_0"/>
          <p:cNvCxnSpPr>
            <a:endCxn id="353" idx="0"/>
          </p:cNvCxnSpPr>
          <p:nvPr/>
        </p:nvCxnSpPr>
        <p:spPr>
          <a:xfrm flipH="1" rot="10800000">
            <a:off x="9550300" y="4443725"/>
            <a:ext cx="713400" cy="672900"/>
          </a:xfrm>
          <a:prstGeom prst="curvedConnector4">
            <a:avLst>
              <a:gd fmla="val 30751" name="adj1"/>
              <a:gd fmla="val 135388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ge9947afbfc_0_0"/>
          <p:cNvSpPr txBox="1"/>
          <p:nvPr/>
        </p:nvSpPr>
        <p:spPr>
          <a:xfrm>
            <a:off x="7834600" y="5848400"/>
            <a:ext cx="9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</a:t>
            </a:r>
            <a:r>
              <a:rPr lang="en-IN" sz="1800"/>
              <a:t>123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9947afbfc_0_0"/>
          <p:cNvSpPr txBox="1"/>
          <p:nvPr/>
        </p:nvSpPr>
        <p:spPr>
          <a:xfrm>
            <a:off x="10178475" y="40628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</a:t>
            </a:r>
            <a:r>
              <a:rPr b="1" lang="en-IN" sz="1600"/>
              <a:t>4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361" name="Google Shape;361;ge9947afbfc_0_0"/>
          <p:cNvSpPr txBox="1"/>
          <p:nvPr/>
        </p:nvSpPr>
        <p:spPr>
          <a:xfrm>
            <a:off x="8801113" y="45680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</a:t>
            </a:r>
            <a:r>
              <a:rPr b="1" lang="en-IN" sz="1600"/>
              <a:t>3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362" name="Google Shape;362;ge9947afbfc_0_0"/>
          <p:cNvSpPr txBox="1"/>
          <p:nvPr/>
        </p:nvSpPr>
        <p:spPr>
          <a:xfrm>
            <a:off x="5689563" y="16743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</a:t>
            </a:r>
            <a:r>
              <a:rPr b="1" lang="en-IN" sz="1600"/>
              <a:t>2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363" name="Google Shape;363;ge9947afbfc_0_0"/>
          <p:cNvSpPr txBox="1"/>
          <p:nvPr/>
        </p:nvSpPr>
        <p:spPr>
          <a:xfrm>
            <a:off x="5423725" y="3427325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0x1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e9843aadcb_0_3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69" name="Google Shape;369;ge9843aadcb_0_3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e9843aadcb_0_3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Tuple methods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ge9843aadcb_0_315"/>
          <p:cNvSpPr txBox="1"/>
          <p:nvPr/>
        </p:nvSpPr>
        <p:spPr>
          <a:xfrm>
            <a:off x="1183484" y="1580915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count() :</a:t>
            </a:r>
            <a:r>
              <a:rPr lang="en-IN" sz="2000">
                <a:solidFill>
                  <a:schemeClr val="dk1"/>
                </a:solidFill>
              </a:rPr>
              <a:t> Returns the number of times a specified value occurs in a tuple.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Syntax : tuple.count(value)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Eg : a = (12,4,7,30,9,1,4,7)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a.count(4)    	&gt;&gt;&gt;		 2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index() :</a:t>
            </a:r>
            <a:r>
              <a:rPr lang="en-IN" sz="2000">
                <a:solidFill>
                  <a:schemeClr val="dk1"/>
                </a:solidFill>
              </a:rPr>
              <a:t> returns the first occurence of the element specified.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raises ValueError if the value is not found.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Syntax : tuple. index(value)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Eg : a = (12,4,7,30,9,1,4,7)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a. index(4)    	&gt;&gt;&gt;		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ge9843aadcb_0_1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77" name="Google Shape;377;ge9843aadcb_0_1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e9843aadcb_0_1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SETS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ge9843aadcb_0_18"/>
          <p:cNvSpPr txBox="1"/>
          <p:nvPr/>
        </p:nvSpPr>
        <p:spPr>
          <a:xfrm>
            <a:off x="1223675" y="1406425"/>
            <a:ext cx="10296300" cy="5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Sets are Python's </a:t>
            </a:r>
            <a:r>
              <a:rPr lang="en-IN" sz="2000">
                <a:solidFill>
                  <a:schemeClr val="dk1"/>
                </a:solidFill>
              </a:rPr>
              <a:t>built-in</a:t>
            </a:r>
            <a:r>
              <a:rPr lang="en-IN" sz="2000">
                <a:solidFill>
                  <a:schemeClr val="dk1"/>
                </a:solidFill>
              </a:rPr>
              <a:t> data type which has the following </a:t>
            </a:r>
            <a:r>
              <a:rPr lang="en-IN" sz="2000">
                <a:solidFill>
                  <a:schemeClr val="dk1"/>
                </a:solidFill>
              </a:rPr>
              <a:t>characteristics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1. Sets are unordered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2. Elements inside the sets are unique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	3. Sets are mutable, but elements inside the set must be hashable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	4. Sets cannot be indexed or sliced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5. </a:t>
            </a:r>
            <a:r>
              <a:rPr lang="en-IN" sz="2000">
                <a:solidFill>
                  <a:schemeClr val="dk1"/>
                </a:solidFill>
              </a:rPr>
              <a:t>Python Sets can only include hashable objects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Boundary </a:t>
            </a:r>
            <a:r>
              <a:rPr lang="en-IN" sz="2000">
                <a:solidFill>
                  <a:schemeClr val="dk1"/>
                </a:solidFill>
              </a:rPr>
              <a:t>: {…}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To create empty set :</a:t>
            </a:r>
            <a:r>
              <a:rPr lang="en-IN" sz="2000">
                <a:solidFill>
                  <a:schemeClr val="dk1"/>
                </a:solidFill>
              </a:rPr>
              <a:t>   var_name = set()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var_name = {1, 2.5, (1, 2, 3), “hai”}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Using set constructor :</a:t>
            </a:r>
            <a:r>
              <a:rPr lang="en-IN" sz="2000">
                <a:solidFill>
                  <a:schemeClr val="dk1"/>
                </a:solidFill>
              </a:rPr>
              <a:t> var_name = set(var1)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Length of set :</a:t>
            </a:r>
            <a:r>
              <a:rPr lang="en-IN" sz="2000">
                <a:solidFill>
                  <a:schemeClr val="dk1"/>
                </a:solidFill>
              </a:rPr>
              <a:t> len(var_name)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