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2B21-A309-BFF8-6491-0434A7F87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373619-0177-2D20-3B0E-2A95627CF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B82260-9979-0972-6AC0-56DA5D2C6AEC}"/>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5" name="Footer Placeholder 4">
            <a:extLst>
              <a:ext uri="{FF2B5EF4-FFF2-40B4-BE49-F238E27FC236}">
                <a16:creationId xmlns:a16="http://schemas.microsoft.com/office/drawing/2014/main" id="{6123E71A-8A0E-A846-33EC-9D104EDB9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03619-F35A-C89B-3DB6-D98389E93A2D}"/>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358405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2413-9264-D61C-2A1B-D8BF7DD351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B1D9E-EE83-C38F-B4C4-943B0F5A7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EB864-5940-D796-9C9E-D8E480F7EE0C}"/>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5" name="Footer Placeholder 4">
            <a:extLst>
              <a:ext uri="{FF2B5EF4-FFF2-40B4-BE49-F238E27FC236}">
                <a16:creationId xmlns:a16="http://schemas.microsoft.com/office/drawing/2014/main" id="{31FA4ACC-9890-DFD9-9B2E-FD1BFC7A1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FED06-5ABB-C6D3-ED6F-493B628552F7}"/>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176765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D401D-268D-3CC5-857D-8305FDAB4A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0EAE2-0AE5-6893-B361-97E9ECB74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42708-7227-5A56-EE23-4B237C28171A}"/>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5" name="Footer Placeholder 4">
            <a:extLst>
              <a:ext uri="{FF2B5EF4-FFF2-40B4-BE49-F238E27FC236}">
                <a16:creationId xmlns:a16="http://schemas.microsoft.com/office/drawing/2014/main" id="{51AC0A62-C559-F520-B5AF-A9EA75619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6F2EA-0DAD-3433-D3AB-DF8B69F6E78A}"/>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14148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D7D-1527-C4A5-BABE-7DC627980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A7F2CB-D4AA-8D25-32E9-35976E62C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0F80E-30CE-36D5-0912-B87AFC51B976}"/>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5" name="Footer Placeholder 4">
            <a:extLst>
              <a:ext uri="{FF2B5EF4-FFF2-40B4-BE49-F238E27FC236}">
                <a16:creationId xmlns:a16="http://schemas.microsoft.com/office/drawing/2014/main" id="{2DEF7AA4-1702-2C60-3E78-6FBBDFCA3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DE1B4-5D78-2D05-08CA-5D30ADB0E7E5}"/>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104036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FBB0-D11B-03A6-6226-3A6E34FCB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81469D-59B5-71C8-534C-C0F529C6B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32CE6-1C26-9FD3-A491-2309DB71ED74}"/>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5" name="Footer Placeholder 4">
            <a:extLst>
              <a:ext uri="{FF2B5EF4-FFF2-40B4-BE49-F238E27FC236}">
                <a16:creationId xmlns:a16="http://schemas.microsoft.com/office/drawing/2014/main" id="{5346B3F7-B9E4-10A1-EFDB-85510F2A9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1CDF1-5FC8-F086-868A-5E6DCC448B5B}"/>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42710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8D4A-7754-5F04-EC18-A129B65E1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CD1204-40DB-118A-DD74-E3A6A24DD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370ED5-F566-C1BC-344F-BABA4E452D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286F8D-D308-BE49-0E62-998A1E15D79A}"/>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6" name="Footer Placeholder 5">
            <a:extLst>
              <a:ext uri="{FF2B5EF4-FFF2-40B4-BE49-F238E27FC236}">
                <a16:creationId xmlns:a16="http://schemas.microsoft.com/office/drawing/2014/main" id="{2E97035D-A956-3935-5B5D-CC6A24814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240BCA-0861-EBAE-7A3E-AB3BC23CFCA8}"/>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307672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E5F4-0D0E-9F97-1868-9A97128147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7447C-D8B5-CEC7-B1A4-9C85CB31F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BCACD-D64B-E8DF-5A18-B08DE783E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AFCC0D-1506-5756-874F-E5C183B19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F9C63B-4345-DEB1-8250-A541A806D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1EBABF-7273-3C9D-3C01-7013CA63A1A8}"/>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8" name="Footer Placeholder 7">
            <a:extLst>
              <a:ext uri="{FF2B5EF4-FFF2-40B4-BE49-F238E27FC236}">
                <a16:creationId xmlns:a16="http://schemas.microsoft.com/office/drawing/2014/main" id="{1B7E0709-74BC-2AD9-03F1-70935A3DD1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DDCA4E-5E50-32A2-913D-A60E0C410E71}"/>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284626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CDBD-F173-AF39-44EA-06368BFAE2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3F76B1-B1EE-4431-C31E-CB23D33FF0F3}"/>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4" name="Footer Placeholder 3">
            <a:extLst>
              <a:ext uri="{FF2B5EF4-FFF2-40B4-BE49-F238E27FC236}">
                <a16:creationId xmlns:a16="http://schemas.microsoft.com/office/drawing/2014/main" id="{1D2EA0DB-FF10-DE94-BED2-F6622BB6E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F50F22-7122-5333-F4E7-54CEE4548848}"/>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424202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D5F91-5F81-155E-762A-14DEC4159404}"/>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3" name="Footer Placeholder 2">
            <a:extLst>
              <a:ext uri="{FF2B5EF4-FFF2-40B4-BE49-F238E27FC236}">
                <a16:creationId xmlns:a16="http://schemas.microsoft.com/office/drawing/2014/main" id="{B27EE4C5-F94C-561E-10D6-7730934451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5B83B-8CDF-AA7F-234D-4C8C268C41F7}"/>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241035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D081-9664-6CD1-01A5-00D835089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94E4F4-2292-7B03-FD95-0B5B24C1A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6C904A-9CF8-7868-23B5-5A426EDC8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CFB01-3DD2-A21A-7E60-B8BADAC550C1}"/>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6" name="Footer Placeholder 5">
            <a:extLst>
              <a:ext uri="{FF2B5EF4-FFF2-40B4-BE49-F238E27FC236}">
                <a16:creationId xmlns:a16="http://schemas.microsoft.com/office/drawing/2014/main" id="{770C539D-D4BB-DF73-DFF3-935B22908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3E48B-11EE-651E-DDC3-0CDD8980D95D}"/>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45114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A092-D9C6-4496-046E-A2B8746EA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EEB11B-CDAE-125E-3AAC-1A82A17B6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255E9E-3347-AFC4-E318-346F01573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2925F-50EC-D447-C959-9609E40328C7}"/>
              </a:ext>
            </a:extLst>
          </p:cNvPr>
          <p:cNvSpPr>
            <a:spLocks noGrp="1"/>
          </p:cNvSpPr>
          <p:nvPr>
            <p:ph type="dt" sz="half" idx="10"/>
          </p:nvPr>
        </p:nvSpPr>
        <p:spPr/>
        <p:txBody>
          <a:bodyPr/>
          <a:lstStyle/>
          <a:p>
            <a:fld id="{62EB2511-71B7-4829-9EC6-91CDA1D1629C}" type="datetimeFigureOut">
              <a:rPr lang="en-IN" smtClean="0"/>
              <a:t>31-01-2023</a:t>
            </a:fld>
            <a:endParaRPr lang="en-IN"/>
          </a:p>
        </p:txBody>
      </p:sp>
      <p:sp>
        <p:nvSpPr>
          <p:cNvPr id="6" name="Footer Placeholder 5">
            <a:extLst>
              <a:ext uri="{FF2B5EF4-FFF2-40B4-BE49-F238E27FC236}">
                <a16:creationId xmlns:a16="http://schemas.microsoft.com/office/drawing/2014/main" id="{83BA2EDE-D9E8-2965-F556-2A7A16C91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5152D-3A6E-0F3F-E1B1-DAC4160F7A89}"/>
              </a:ext>
            </a:extLst>
          </p:cNvPr>
          <p:cNvSpPr>
            <a:spLocks noGrp="1"/>
          </p:cNvSpPr>
          <p:nvPr>
            <p:ph type="sldNum" sz="quarter" idx="12"/>
          </p:nvPr>
        </p:nvSpPr>
        <p:spPr/>
        <p:txBody>
          <a:bodyPr/>
          <a:lstStyle/>
          <a:p>
            <a:fld id="{29A9D40A-FB77-40B8-8DB4-2B0F3598E719}" type="slidenum">
              <a:rPr lang="en-IN" smtClean="0"/>
              <a:t>‹#›</a:t>
            </a:fld>
            <a:endParaRPr lang="en-IN"/>
          </a:p>
        </p:txBody>
      </p:sp>
    </p:spTree>
    <p:extLst>
      <p:ext uri="{BB962C8B-B14F-4D97-AF65-F5344CB8AC3E}">
        <p14:creationId xmlns:p14="http://schemas.microsoft.com/office/powerpoint/2010/main" val="149356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EBE3F-2875-ECB7-4DE4-6FD844F0B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8AB8C-69CE-23AA-DBDC-14F3B7C83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95739-99D3-93D3-BD7E-685C42A13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B2511-71B7-4829-9EC6-91CDA1D1629C}" type="datetimeFigureOut">
              <a:rPr lang="en-IN" smtClean="0"/>
              <a:t>31-01-2023</a:t>
            </a:fld>
            <a:endParaRPr lang="en-IN"/>
          </a:p>
        </p:txBody>
      </p:sp>
      <p:sp>
        <p:nvSpPr>
          <p:cNvPr id="5" name="Footer Placeholder 4">
            <a:extLst>
              <a:ext uri="{FF2B5EF4-FFF2-40B4-BE49-F238E27FC236}">
                <a16:creationId xmlns:a16="http://schemas.microsoft.com/office/drawing/2014/main" id="{E5296E5D-476F-3DA5-CF6C-47D9E3F87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C3F701-B2A0-F1CF-2263-71192F939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9D40A-FB77-40B8-8DB4-2B0F3598E719}" type="slidenum">
              <a:rPr lang="en-IN" smtClean="0"/>
              <a:t>‹#›</a:t>
            </a:fld>
            <a:endParaRPr lang="en-IN"/>
          </a:p>
        </p:txBody>
      </p:sp>
    </p:spTree>
    <p:extLst>
      <p:ext uri="{BB962C8B-B14F-4D97-AF65-F5344CB8AC3E}">
        <p14:creationId xmlns:p14="http://schemas.microsoft.com/office/powerpoint/2010/main" val="2022983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C47E-18B1-22A4-24E6-FED30AEF4155}"/>
              </a:ext>
            </a:extLst>
          </p:cNvPr>
          <p:cNvSpPr>
            <a:spLocks noGrp="1"/>
          </p:cNvSpPr>
          <p:nvPr>
            <p:ph type="ctrTitle"/>
          </p:nvPr>
        </p:nvSpPr>
        <p:spPr>
          <a:xfrm>
            <a:off x="1399590" y="578497"/>
            <a:ext cx="7753739" cy="881743"/>
          </a:xfrm>
        </p:spPr>
        <p:txBody>
          <a:bodyPr>
            <a:normAutofit fontScale="90000"/>
          </a:bodyPr>
          <a:lstStyle/>
          <a:p>
            <a:r>
              <a:rPr lang="en-IN" dirty="0"/>
              <a:t>Selenium Grid</a:t>
            </a:r>
          </a:p>
        </p:txBody>
      </p:sp>
      <p:sp>
        <p:nvSpPr>
          <p:cNvPr id="3" name="Subtitle 2">
            <a:extLst>
              <a:ext uri="{FF2B5EF4-FFF2-40B4-BE49-F238E27FC236}">
                <a16:creationId xmlns:a16="http://schemas.microsoft.com/office/drawing/2014/main" id="{F5A5B7C3-14B8-3E24-2A6D-443EB5992938}"/>
              </a:ext>
            </a:extLst>
          </p:cNvPr>
          <p:cNvSpPr>
            <a:spLocks noGrp="1"/>
          </p:cNvSpPr>
          <p:nvPr>
            <p:ph type="subTitle" idx="1"/>
          </p:nvPr>
        </p:nvSpPr>
        <p:spPr>
          <a:xfrm>
            <a:off x="923728" y="1903444"/>
            <a:ext cx="10067731" cy="4525347"/>
          </a:xfrm>
        </p:spPr>
        <p:txBody>
          <a:bodyPr>
            <a:normAutofit/>
          </a:bodyPr>
          <a:lstStyle/>
          <a:p>
            <a:pPr algn="l"/>
            <a:r>
              <a:rPr lang="en-US" b="1" dirty="0"/>
              <a:t>			What is Selenium Grid?</a:t>
            </a:r>
          </a:p>
          <a:p>
            <a:pPr marL="342900" indent="-342900" algn="l">
              <a:buFont typeface="Arial" panose="020B0604020202020204" pitchFamily="34" charset="0"/>
              <a:buChar char="•"/>
            </a:pPr>
            <a:r>
              <a:rPr lang="en-US" dirty="0"/>
              <a:t>Selenium Grid is a smart proxy server that makes it easy to run tests in parallel on multiple machines. This is done by routing commands to remote web browser instances, where one server acts as the hub. This hub routes test commands that are in JSON format to multiple registered Grid nodes.</a:t>
            </a:r>
          </a:p>
          <a:p>
            <a:pPr algn="l"/>
            <a:endParaRPr lang="en-IN" dirty="0"/>
          </a:p>
          <a:p>
            <a:pPr marL="342900" indent="-342900" algn="l">
              <a:buFont typeface="Arial" panose="020B0604020202020204" pitchFamily="34" charset="0"/>
              <a:buChar char="•"/>
            </a:pPr>
            <a:r>
              <a:rPr lang="en-US" dirty="0"/>
              <a:t>Hub enables simultaneous execution of tests on multiple machines, managing different browsers centrally, instead of conducting different tests for each of them. Selenium Grid makes cross browser testing easy as a single test can be carried on multiple machines and browsers, all together, making it easy to analyze and compare the results.</a:t>
            </a:r>
          </a:p>
          <a:p>
            <a:pPr algn="l"/>
            <a:endParaRPr lang="en-IN" dirty="0"/>
          </a:p>
        </p:txBody>
      </p:sp>
    </p:spTree>
    <p:extLst>
      <p:ext uri="{BB962C8B-B14F-4D97-AF65-F5344CB8AC3E}">
        <p14:creationId xmlns:p14="http://schemas.microsoft.com/office/powerpoint/2010/main" val="345342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A5B7C3-14B8-3E24-2A6D-443EB5992938}"/>
              </a:ext>
            </a:extLst>
          </p:cNvPr>
          <p:cNvSpPr>
            <a:spLocks noGrp="1"/>
          </p:cNvSpPr>
          <p:nvPr>
            <p:ph type="subTitle" idx="1"/>
          </p:nvPr>
        </p:nvSpPr>
        <p:spPr>
          <a:xfrm>
            <a:off x="485193" y="625151"/>
            <a:ext cx="10832840" cy="5514391"/>
          </a:xfrm>
        </p:spPr>
        <p:txBody>
          <a:bodyPr>
            <a:normAutofit fontScale="70000" lnSpcReduction="20000"/>
          </a:bodyPr>
          <a:lstStyle/>
          <a:p>
            <a:pPr algn="l"/>
            <a:endParaRPr lang="en-US" dirty="0"/>
          </a:p>
          <a:p>
            <a:pPr algn="l"/>
            <a:r>
              <a:rPr lang="en-US" dirty="0"/>
              <a:t>Three major components of the Selenium Grid architecture are:</a:t>
            </a:r>
          </a:p>
          <a:p>
            <a:pPr algn="l"/>
            <a:endParaRPr lang="en-US" dirty="0"/>
          </a:p>
          <a:p>
            <a:pPr algn="l"/>
            <a:r>
              <a:rPr lang="en-US" b="1" dirty="0"/>
              <a:t>Standalone</a:t>
            </a:r>
          </a:p>
          <a:p>
            <a:pPr algn="l"/>
            <a:r>
              <a:rPr lang="en-US" dirty="0"/>
              <a:t>Standalone combines all Grid components seamlessly into one. Running a Grid in Standalone mode gives you a fully functional Grid with a single command, within a single process. Standalone can only run on a single machine.</a:t>
            </a:r>
          </a:p>
          <a:p>
            <a:pPr algn="l"/>
            <a:endParaRPr lang="en-US" dirty="0"/>
          </a:p>
          <a:p>
            <a:pPr algn="l"/>
            <a:r>
              <a:rPr lang="en-US" dirty="0"/>
              <a:t>Standalone is also the easiest mode to spin up a Selenium Grid. By default, the server will listen for </a:t>
            </a:r>
            <a:r>
              <a:rPr lang="en-US" dirty="0" err="1"/>
              <a:t>RemoteWebDriver</a:t>
            </a:r>
            <a:r>
              <a:rPr lang="en-US" dirty="0"/>
              <a:t> requests on. By default, the server will detect the available drivers that it can use from the System PATH. http://localhost:4444</a:t>
            </a:r>
          </a:p>
          <a:p>
            <a:pPr algn="l"/>
            <a:endParaRPr lang="en-US" dirty="0"/>
          </a:p>
          <a:p>
            <a:pPr algn="l"/>
            <a:r>
              <a:rPr lang="en-US" dirty="0"/>
              <a:t>java -jar selenium-server-&lt;version&gt;.jar standalone</a:t>
            </a:r>
          </a:p>
          <a:p>
            <a:pPr algn="l"/>
            <a:r>
              <a:rPr lang="en-US" dirty="0"/>
              <a:t>After starting successfully the Grid in Standalone mode, point your WebDriver tests to http://localhost:4444.</a:t>
            </a:r>
          </a:p>
          <a:p>
            <a:pPr algn="l"/>
            <a:endParaRPr lang="en-US" dirty="0"/>
          </a:p>
          <a:p>
            <a:pPr algn="l">
              <a:buFont typeface="Arial" panose="020B0604020202020204" pitchFamily="34" charset="0"/>
              <a:buChar char="•"/>
            </a:pPr>
            <a:r>
              <a:rPr lang="en-US" b="1" dirty="0"/>
              <a:t>Hub</a:t>
            </a:r>
            <a:r>
              <a:rPr lang="en-US" dirty="0"/>
              <a:t> is a server that accepts the access requests from the WebDriver client, routing the JSON test commands to the remote drives on nodes. It takes instructions from the client and executes them remotely on the various nodes in parallel</a:t>
            </a:r>
          </a:p>
          <a:p>
            <a:pPr algn="l">
              <a:buFont typeface="Arial" panose="020B0604020202020204" pitchFamily="34" charset="0"/>
              <a:buChar char="•"/>
            </a:pPr>
            <a:r>
              <a:rPr lang="en-US" b="1" dirty="0"/>
              <a:t>Node</a:t>
            </a:r>
            <a:r>
              <a:rPr lang="en-US" dirty="0"/>
              <a:t> is a remote device that consists of a native OS and a remote WebDriver. It receives requests from the hub in the form of JSON test commands and executes them using WebDriver</a:t>
            </a:r>
          </a:p>
        </p:txBody>
      </p:sp>
    </p:spTree>
    <p:extLst>
      <p:ext uri="{BB962C8B-B14F-4D97-AF65-F5344CB8AC3E}">
        <p14:creationId xmlns:p14="http://schemas.microsoft.com/office/powerpoint/2010/main" val="63427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A5B7C3-14B8-3E24-2A6D-443EB5992938}"/>
              </a:ext>
            </a:extLst>
          </p:cNvPr>
          <p:cNvSpPr>
            <a:spLocks noGrp="1"/>
          </p:cNvSpPr>
          <p:nvPr>
            <p:ph type="subTitle" idx="1"/>
          </p:nvPr>
        </p:nvSpPr>
        <p:spPr>
          <a:xfrm>
            <a:off x="485193" y="625151"/>
            <a:ext cx="10832840" cy="5514391"/>
          </a:xfrm>
        </p:spPr>
        <p:txBody>
          <a:bodyPr>
            <a:normAutofit/>
          </a:bodyPr>
          <a:lstStyle/>
          <a:p>
            <a:pPr marL="342900" indent="-342900" algn="l">
              <a:buFont typeface="Arial" panose="020B0604020202020204" pitchFamily="34" charset="0"/>
              <a:buChar char="•"/>
            </a:pPr>
            <a:r>
              <a:rPr lang="en-US" dirty="0"/>
              <a:t>Selenium Grid Architecture -</a:t>
            </a:r>
          </a:p>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F7126A31-C273-156B-9D53-5CCAEAD50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025" y="1315525"/>
            <a:ext cx="6690049" cy="5001299"/>
          </a:xfrm>
          <a:prstGeom prst="rect">
            <a:avLst/>
          </a:prstGeom>
        </p:spPr>
      </p:pic>
    </p:spTree>
    <p:extLst>
      <p:ext uri="{BB962C8B-B14F-4D97-AF65-F5344CB8AC3E}">
        <p14:creationId xmlns:p14="http://schemas.microsoft.com/office/powerpoint/2010/main" val="35732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A5B7C3-14B8-3E24-2A6D-443EB5992938}"/>
              </a:ext>
            </a:extLst>
          </p:cNvPr>
          <p:cNvSpPr>
            <a:spLocks noGrp="1"/>
          </p:cNvSpPr>
          <p:nvPr>
            <p:ph type="subTitle" idx="1"/>
          </p:nvPr>
        </p:nvSpPr>
        <p:spPr>
          <a:xfrm>
            <a:off x="485193" y="625151"/>
            <a:ext cx="10832840" cy="5514391"/>
          </a:xfrm>
        </p:spPr>
        <p:txBody>
          <a:bodyPr>
            <a:normAutofit/>
          </a:bodyPr>
          <a:lstStyle/>
          <a:p>
            <a:r>
              <a:rPr lang="en-US" b="1" dirty="0"/>
              <a:t>When should testers use Selenium Grid?</a:t>
            </a:r>
          </a:p>
          <a:p>
            <a:pPr algn="l"/>
            <a:r>
              <a:rPr lang="en-US" dirty="0"/>
              <a:t>Testers should use Selenium Grid in the following circumstances:</a:t>
            </a:r>
          </a:p>
          <a:p>
            <a:pPr algn="l"/>
            <a:endParaRPr lang="en-US" dirty="0"/>
          </a:p>
          <a:p>
            <a:pPr algn="l">
              <a:buFont typeface="Arial" panose="020B0604020202020204" pitchFamily="34" charset="0"/>
              <a:buChar char="•"/>
            </a:pPr>
            <a:r>
              <a:rPr lang="en-US" dirty="0"/>
              <a:t>To run tests on multiple browsers and their versions, different devices, and operating systems</a:t>
            </a:r>
          </a:p>
          <a:p>
            <a:pPr algn="l">
              <a:buFont typeface="Arial" panose="020B0604020202020204" pitchFamily="34" charset="0"/>
              <a:buChar char="•"/>
            </a:pPr>
            <a:endParaRPr lang="en-US" dirty="0"/>
          </a:p>
          <a:p>
            <a:pPr algn="l">
              <a:buFont typeface="Arial" panose="020B0604020202020204" pitchFamily="34" charset="0"/>
              <a:buChar char="•"/>
            </a:pPr>
            <a:r>
              <a:rPr lang="en-US" dirty="0"/>
              <a:t>To reduce the time that a test suite takes to complete execution</a:t>
            </a:r>
          </a:p>
          <a:p>
            <a:pPr algn="l"/>
            <a:r>
              <a:rPr lang="en-US" dirty="0"/>
              <a:t>Selenium Grid improves the turnaround time of the test results. It is especially useful when the test suite is large and takes more time to run. It offers flexibility and ensures maximum test coverage within a limited time. Since the virtual infrastructure is in use, maintenance becomes easy.</a:t>
            </a:r>
          </a:p>
        </p:txBody>
      </p:sp>
    </p:spTree>
    <p:extLst>
      <p:ext uri="{BB962C8B-B14F-4D97-AF65-F5344CB8AC3E}">
        <p14:creationId xmlns:p14="http://schemas.microsoft.com/office/powerpoint/2010/main" val="269668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09866-7052-93FE-2D3E-8CD325FEED5E}"/>
              </a:ext>
            </a:extLst>
          </p:cNvPr>
          <p:cNvSpPr>
            <a:spLocks noGrp="1"/>
          </p:cNvSpPr>
          <p:nvPr>
            <p:ph idx="1"/>
          </p:nvPr>
        </p:nvSpPr>
        <p:spPr>
          <a:xfrm>
            <a:off x="559837" y="261257"/>
            <a:ext cx="10793963" cy="5915706"/>
          </a:xfrm>
        </p:spPr>
        <p:txBody>
          <a:bodyPr>
            <a:normAutofit fontScale="92500" lnSpcReduction="10000"/>
          </a:bodyPr>
          <a:lstStyle/>
          <a:p>
            <a:r>
              <a:rPr lang="en-US" dirty="0"/>
              <a:t>How to setup Selenium Grid for Cross Browser Testing</a:t>
            </a:r>
          </a:p>
          <a:p>
            <a:endParaRPr lang="en-US" dirty="0"/>
          </a:p>
          <a:p>
            <a:r>
              <a:rPr lang="en-US" dirty="0"/>
              <a:t>Selenium Grid can be used to perform Cross Browser Testing at a scale, by running a test on different browser-device combinations simultaneously. Using parallel testing, you can ensure a consistent user experience across various browser versions and devices in a short period of time.</a:t>
            </a:r>
          </a:p>
          <a:p>
            <a:endParaRPr lang="en-US" dirty="0"/>
          </a:p>
          <a:p>
            <a:r>
              <a:rPr lang="en-US" dirty="0"/>
              <a:t>To perform cross browser testing using Selenium Grid, follow the steps below for Selenium Grid configuration:</a:t>
            </a:r>
          </a:p>
          <a:p>
            <a:r>
              <a:rPr lang="en-US" dirty="0"/>
              <a:t>Step 1: Installation</a:t>
            </a:r>
          </a:p>
          <a:p>
            <a:endParaRPr lang="en-US" dirty="0"/>
          </a:p>
          <a:p>
            <a:r>
              <a:rPr lang="en-US" dirty="0"/>
              <a:t>Before getting started, download the Selenium Server Standalone package. This package is a jar file, which includes the Hub, WebDriver, and legacy RC that is needed to run the Grid. To get started with Selenium Grid, it is essential to have Java already installed, and set up the environment variables.</a:t>
            </a:r>
            <a:endParaRPr lang="en-IN" dirty="0"/>
          </a:p>
        </p:txBody>
      </p:sp>
    </p:spTree>
    <p:extLst>
      <p:ext uri="{BB962C8B-B14F-4D97-AF65-F5344CB8AC3E}">
        <p14:creationId xmlns:p14="http://schemas.microsoft.com/office/powerpoint/2010/main" val="52842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09866-7052-93FE-2D3E-8CD325FEED5E}"/>
              </a:ext>
            </a:extLst>
          </p:cNvPr>
          <p:cNvSpPr>
            <a:spLocks noGrp="1"/>
          </p:cNvSpPr>
          <p:nvPr>
            <p:ph idx="1"/>
          </p:nvPr>
        </p:nvSpPr>
        <p:spPr>
          <a:xfrm>
            <a:off x="559837" y="261257"/>
            <a:ext cx="10793963" cy="5915706"/>
          </a:xfrm>
        </p:spPr>
        <p:txBody>
          <a:bodyPr>
            <a:normAutofit fontScale="92500" lnSpcReduction="10000"/>
          </a:bodyPr>
          <a:lstStyle/>
          <a:p>
            <a:r>
              <a:rPr lang="en-US" dirty="0"/>
              <a:t>Step 2: Start Hub</a:t>
            </a:r>
          </a:p>
          <a:p>
            <a:endParaRPr lang="en-US" dirty="0"/>
          </a:p>
          <a:p>
            <a:r>
              <a:rPr lang="en-US" dirty="0"/>
              <a:t>Hub is the central point in the Selenium Grid that routes the JSON test commands to the nodes. It receives test requests from the client and routes them to the required nodes. To set up the Selenium Hub, open the command prompt, and navigate to the directory where the Selenium Server Standalone jar file is stored (downloaded in Step 1) using the following command.</a:t>
            </a:r>
          </a:p>
          <a:p>
            <a:endParaRPr lang="en-US" dirty="0"/>
          </a:p>
          <a:p>
            <a:r>
              <a:rPr lang="en-US" dirty="0"/>
              <a:t>java -jar selenium-server-standalone-&lt;version&gt;.jar -role hub</a:t>
            </a:r>
          </a:p>
          <a:p>
            <a:endParaRPr lang="en-US" dirty="0"/>
          </a:p>
          <a:p>
            <a:r>
              <a:rPr lang="en-US" dirty="0"/>
              <a:t>This will start the Hub automatically using port 4444 by default. Testers can change the default port by adding an optional parameter port, using</a:t>
            </a:r>
          </a:p>
          <a:p>
            <a:endParaRPr lang="en-US" dirty="0"/>
          </a:p>
          <a:p>
            <a:r>
              <a:rPr lang="en-US" dirty="0"/>
              <a:t>-host &lt;IP | hostname&gt;</a:t>
            </a:r>
            <a:endParaRPr lang="en-IN" dirty="0"/>
          </a:p>
        </p:txBody>
      </p:sp>
    </p:spTree>
    <p:extLst>
      <p:ext uri="{BB962C8B-B14F-4D97-AF65-F5344CB8AC3E}">
        <p14:creationId xmlns:p14="http://schemas.microsoft.com/office/powerpoint/2010/main" val="283431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09866-7052-93FE-2D3E-8CD325FEED5E}"/>
              </a:ext>
            </a:extLst>
          </p:cNvPr>
          <p:cNvSpPr>
            <a:spLocks noGrp="1"/>
          </p:cNvSpPr>
          <p:nvPr>
            <p:ph idx="1"/>
          </p:nvPr>
        </p:nvSpPr>
        <p:spPr>
          <a:xfrm>
            <a:off x="559837" y="261257"/>
            <a:ext cx="10793963" cy="5915706"/>
          </a:xfrm>
        </p:spPr>
        <p:txBody>
          <a:bodyPr>
            <a:normAutofit fontScale="92500" lnSpcReduction="10000"/>
          </a:bodyPr>
          <a:lstStyle/>
          <a:p>
            <a:r>
              <a:rPr lang="en-US" dirty="0"/>
              <a:t>To view the status of the hub, open a browser window and navigate to https://localhost:4444/grid/console</a:t>
            </a:r>
          </a:p>
          <a:p>
            <a:r>
              <a:rPr lang="en-US" dirty="0"/>
              <a:t>Step 3: Start Nodes</a:t>
            </a:r>
          </a:p>
          <a:p>
            <a:endParaRPr lang="en-US" dirty="0"/>
          </a:p>
          <a:p>
            <a:r>
              <a:rPr lang="en-US" dirty="0"/>
              <a:t>Whether testers are looking to running a grid with new WebDriver functionality or with the Selenium 1 RC functionality or running both of them simultaneously, testers have to use the same Selenium Server Standalone jar file, to start the nodes. To start nodes open the command prompt and navigate to the directory, where the Selenium Server Standalone jar file is stored.</a:t>
            </a:r>
          </a:p>
          <a:p>
            <a:endParaRPr lang="en-US" dirty="0"/>
          </a:p>
          <a:p>
            <a:r>
              <a:rPr lang="en-US" dirty="0"/>
              <a:t>Type the following command</a:t>
            </a:r>
          </a:p>
          <a:p>
            <a:endParaRPr lang="en-US" dirty="0"/>
          </a:p>
          <a:p>
            <a:r>
              <a:rPr lang="en-US" dirty="0"/>
              <a:t>java -jar selenium-server-standalone-&lt;version&gt;.jar -role node -hub https://localhost:4444/grid/register</a:t>
            </a:r>
            <a:endParaRPr lang="en-IN" dirty="0"/>
          </a:p>
        </p:txBody>
      </p:sp>
    </p:spTree>
    <p:extLst>
      <p:ext uri="{BB962C8B-B14F-4D97-AF65-F5344CB8AC3E}">
        <p14:creationId xmlns:p14="http://schemas.microsoft.com/office/powerpoint/2010/main" val="274607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A5B7C3-14B8-3E24-2A6D-443EB5992938}"/>
              </a:ext>
            </a:extLst>
          </p:cNvPr>
          <p:cNvSpPr>
            <a:spLocks noGrp="1"/>
          </p:cNvSpPr>
          <p:nvPr>
            <p:ph type="subTitle" idx="1"/>
          </p:nvPr>
        </p:nvSpPr>
        <p:spPr>
          <a:xfrm>
            <a:off x="485193" y="625151"/>
            <a:ext cx="10832840" cy="5514391"/>
          </a:xfrm>
        </p:spPr>
        <p:txBody>
          <a:bodyPr>
            <a:normAutofit/>
          </a:bodyPr>
          <a:lstStyle/>
          <a:p>
            <a:r>
              <a:rPr lang="en-US" dirty="0"/>
              <a:t>When -role option that is provided is not specified, and it is not the hub, the default port is 5555. So, it is important to define the -role to be a node in this case.</a:t>
            </a:r>
          </a:p>
        </p:txBody>
      </p:sp>
    </p:spTree>
    <p:extLst>
      <p:ext uri="{BB962C8B-B14F-4D97-AF65-F5344CB8AC3E}">
        <p14:creationId xmlns:p14="http://schemas.microsoft.com/office/powerpoint/2010/main" val="2775089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852</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Selenium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Grid</dc:title>
  <dc:creator>Prathyusha Gundoor</dc:creator>
  <cp:lastModifiedBy>Prathyusha Gundoor</cp:lastModifiedBy>
  <cp:revision>5</cp:revision>
  <dcterms:created xsi:type="dcterms:W3CDTF">2023-01-30T02:44:04Z</dcterms:created>
  <dcterms:modified xsi:type="dcterms:W3CDTF">2023-01-31T04:09:14Z</dcterms:modified>
</cp:coreProperties>
</file>