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472-71AD-C7CE-5E18-71CBC103D79E}"/>
              </a:ext>
            </a:extLst>
          </p:cNvPr>
          <p:cNvSpPr>
            <a:spLocks noGrp="1"/>
          </p:cNvSpPr>
          <p:nvPr>
            <p:ph type="ctrTitle"/>
          </p:nvPr>
        </p:nvSpPr>
        <p:spPr/>
        <p:txBody>
          <a:bodyPr/>
          <a:lstStyle/>
          <a:p>
            <a:r>
              <a:rPr lang="en-IN" dirty="0"/>
              <a:t>JVM Architecture</a:t>
            </a:r>
          </a:p>
        </p:txBody>
      </p:sp>
    </p:spTree>
    <p:extLst>
      <p:ext uri="{BB962C8B-B14F-4D97-AF65-F5344CB8AC3E}">
        <p14:creationId xmlns:p14="http://schemas.microsoft.com/office/powerpoint/2010/main" val="167979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derstanding Java Virtual Machine (JVM) Architecture | by ...">
            <a:extLst>
              <a:ext uri="{FF2B5EF4-FFF2-40B4-BE49-F238E27FC236}">
                <a16:creationId xmlns:a16="http://schemas.microsoft.com/office/drawing/2014/main" id="{78C5D9F6-A53C-847F-A3D0-90C02BEC3D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2723" y="550606"/>
            <a:ext cx="10166554" cy="5466735"/>
          </a:xfrm>
          <a:prstGeom prst="rect">
            <a:avLst/>
          </a:prstGeom>
          <a:noFill/>
          <a:ln>
            <a:noFill/>
          </a:ln>
        </p:spPr>
      </p:pic>
    </p:spTree>
    <p:extLst>
      <p:ext uri="{BB962C8B-B14F-4D97-AF65-F5344CB8AC3E}">
        <p14:creationId xmlns:p14="http://schemas.microsoft.com/office/powerpoint/2010/main" val="424661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274D-CD3D-7666-B228-04A679D0BBD9}"/>
              </a:ext>
            </a:extLst>
          </p:cNvPr>
          <p:cNvSpPr>
            <a:spLocks noGrp="1"/>
          </p:cNvSpPr>
          <p:nvPr>
            <p:ph type="title"/>
          </p:nvPr>
        </p:nvSpPr>
        <p:spPr>
          <a:xfrm>
            <a:off x="1141414" y="618518"/>
            <a:ext cx="7442148" cy="1003805"/>
          </a:xfrm>
        </p:spPr>
        <p:txBody>
          <a:bodyPr>
            <a:normAutofit/>
          </a:bodyPr>
          <a:lstStyle/>
          <a:p>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What is JVM</a:t>
            </a:r>
            <a:endParaRPr lang="en-IN" sz="2400" dirty="0"/>
          </a:p>
        </p:txBody>
      </p:sp>
      <p:sp>
        <p:nvSpPr>
          <p:cNvPr id="3" name="Content Placeholder 2">
            <a:extLst>
              <a:ext uri="{FF2B5EF4-FFF2-40B4-BE49-F238E27FC236}">
                <a16:creationId xmlns:a16="http://schemas.microsoft.com/office/drawing/2014/main" id="{64A8E4E4-BD81-43F4-F9F3-7974CDBB722E}"/>
              </a:ext>
            </a:extLst>
          </p:cNvPr>
          <p:cNvSpPr>
            <a:spLocks noGrp="1"/>
          </p:cNvSpPr>
          <p:nvPr>
            <p:ph idx="1"/>
          </p:nvPr>
        </p:nvSpPr>
        <p:spPr>
          <a:xfrm>
            <a:off x="1141413" y="1740310"/>
            <a:ext cx="9905998" cy="4050891"/>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Java was developed with the concept of </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WORA (Write Once Run Anywhere)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which runs on a VM. The compiler compiles the Java file into a Java .class file, then that .class file is input into the JVM, which Loads and executes the class file.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 Does the JVM Work?</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JVM is divided into three main subsystems:</a:t>
            </a:r>
          </a:p>
          <a:p>
            <a:pPr>
              <a:lnSpc>
                <a:spcPct val="107000"/>
              </a:lnSpc>
              <a:spcAft>
                <a:spcPts val="800"/>
              </a:spcAft>
            </a:pP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Class Loader Subsystem</a:t>
            </a:r>
          </a:p>
          <a:p>
            <a:pPr>
              <a:lnSpc>
                <a:spcPct val="107000"/>
              </a:lnSpc>
              <a:spcAft>
                <a:spcPts val="800"/>
              </a:spcAft>
            </a:pP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Runtime Data Area</a:t>
            </a:r>
          </a:p>
          <a:p>
            <a:pPr>
              <a:lnSpc>
                <a:spcPct val="107000"/>
              </a:lnSpc>
              <a:spcAft>
                <a:spcPts val="800"/>
              </a:spcAft>
            </a:pP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Execution Engine</a:t>
            </a:r>
          </a:p>
          <a:p>
            <a:endParaRPr lang="en-IN" dirty="0"/>
          </a:p>
        </p:txBody>
      </p:sp>
    </p:spTree>
    <p:extLst>
      <p:ext uri="{BB962C8B-B14F-4D97-AF65-F5344CB8AC3E}">
        <p14:creationId xmlns:p14="http://schemas.microsoft.com/office/powerpoint/2010/main" val="188157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1EA6-F9F2-A806-6EE4-85B9018628BC}"/>
              </a:ext>
            </a:extLst>
          </p:cNvPr>
          <p:cNvSpPr>
            <a:spLocks noGrp="1"/>
          </p:cNvSpPr>
          <p:nvPr>
            <p:ph type="title"/>
          </p:nvPr>
        </p:nvSpPr>
        <p:spPr>
          <a:xfrm>
            <a:off x="982356" y="166234"/>
            <a:ext cx="9985527" cy="767830"/>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Class Loader Subsystem</a:t>
            </a:r>
            <a:endParaRPr lang="en-IN" dirty="0"/>
          </a:p>
        </p:txBody>
      </p:sp>
      <p:sp>
        <p:nvSpPr>
          <p:cNvPr id="3" name="Content Placeholder 2">
            <a:extLst>
              <a:ext uri="{FF2B5EF4-FFF2-40B4-BE49-F238E27FC236}">
                <a16:creationId xmlns:a16="http://schemas.microsoft.com/office/drawing/2014/main" id="{5868657B-C5CC-C486-613D-B19D33E25637}"/>
              </a:ext>
            </a:extLst>
          </p:cNvPr>
          <p:cNvSpPr>
            <a:spLocks noGrp="1"/>
          </p:cNvSpPr>
          <p:nvPr>
            <p:ph idx="1"/>
          </p:nvPr>
        </p:nvSpPr>
        <p:spPr>
          <a:xfrm>
            <a:off x="759390" y="813975"/>
            <a:ext cx="11216300" cy="5645819"/>
          </a:xfrm>
        </p:spPr>
        <p:txBody>
          <a:bodyPr>
            <a:no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Java's dynamic class loading functionality is handled by the class loader subsystem. It loads, links. and initializes the class file when it refers to a class for the first time at runtime, not compile time. </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1.1 Loading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Classes will be loaded by this component. Boot Strap class Loader, Extension class Loader, and Application class Loader are the three-class loader which will help in achieving it.</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Boot Strap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ClassLoader</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Responsible for loading classes from the bootstrap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classpath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nothing but rt.jar. Highest priority will be given to this loader.</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Extension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ClassLoader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Responsible for loading classes which are inside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ext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folder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jre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\lib).</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Application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ClassLoader</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–Responsible for loading Application Level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Classpath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path mentioned Environment Variable etc.</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1.2 Linking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Verify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Bytecode verifier will verify whether the generated bytecode is proper or not if verification fails we will get the verification error.</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Prepare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For all static variables memory will be allocated and assigned with default values.</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Resolve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All symbolic memory references are replaced with the original references from Method Area.</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1.3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Initialization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This is the final phase of Class Loading, here all static variables will be assigned with the original values, and the static block will be executed.</a:t>
            </a:r>
          </a:p>
          <a:p>
            <a:endParaRPr lang="en-IN" sz="1400" dirty="0"/>
          </a:p>
        </p:txBody>
      </p:sp>
    </p:spTree>
    <p:extLst>
      <p:ext uri="{BB962C8B-B14F-4D97-AF65-F5344CB8AC3E}">
        <p14:creationId xmlns:p14="http://schemas.microsoft.com/office/powerpoint/2010/main" val="421142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5B42-F747-AD5C-42D4-02AA3D12E2C7}"/>
              </a:ext>
            </a:extLst>
          </p:cNvPr>
          <p:cNvSpPr>
            <a:spLocks noGrp="1"/>
          </p:cNvSpPr>
          <p:nvPr>
            <p:ph type="title"/>
          </p:nvPr>
        </p:nvSpPr>
        <p:spPr>
          <a:xfrm>
            <a:off x="846445" y="224274"/>
            <a:ext cx="8877658" cy="842525"/>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Runtime Data Area</a:t>
            </a:r>
            <a:endParaRPr lang="en-IN" dirty="0"/>
          </a:p>
        </p:txBody>
      </p:sp>
      <p:sp>
        <p:nvSpPr>
          <p:cNvPr id="3" name="Content Placeholder 2">
            <a:extLst>
              <a:ext uri="{FF2B5EF4-FFF2-40B4-BE49-F238E27FC236}">
                <a16:creationId xmlns:a16="http://schemas.microsoft.com/office/drawing/2014/main" id="{D2E18F15-9B65-4FB3-56D0-E832E4830918}"/>
              </a:ext>
            </a:extLst>
          </p:cNvPr>
          <p:cNvSpPr>
            <a:spLocks noGrp="1"/>
          </p:cNvSpPr>
          <p:nvPr>
            <p:ph idx="1"/>
          </p:nvPr>
        </p:nvSpPr>
        <p:spPr>
          <a:xfrm>
            <a:off x="846446" y="1066798"/>
            <a:ext cx="10667128" cy="5176685"/>
          </a:xfrm>
        </p:spPr>
        <p:txBody>
          <a:bodyPr>
            <a:normAutofit fontScale="925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Runtime Data Area is divided into 5 major components: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1.Method Area </a:t>
            </a: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All the class level data will be stored here, including static variables. There is only one method area per JVM, and it is a shared resource.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2.Heap Area </a:t>
            </a: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All the Objects and their corresponding instance variables and arrays will be stored here. There is also one Heap Area per JVM. Since the Method and Heap areas share memory for multiple threads, the data stored is not thread safe.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3.Stack Area </a:t>
            </a: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For every thread, a separate runtime stack will be created. For every method call, one entry will be made in the stack memory which is called as Stack Frame. All local variables will be created in the stack memory. The stack area is thread safe since it is not a shared resource. The Stack Frame is divided into three sub entities:</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Local Variable Array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Related to the method how many local variables are involved and the corresponding values will be stored here.</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Operand stack –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If any intermediate operation is required to perform, operand stack acts as runtime workspace to perform the operation.</a:t>
            </a: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Frame data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All symbols corresponding to the method is stored here. In the case of any exception, the catch block information will be maintained in the frame data.</a:t>
            </a:r>
          </a:p>
          <a:p>
            <a:endParaRPr lang="en-IN" dirty="0"/>
          </a:p>
        </p:txBody>
      </p:sp>
    </p:spTree>
    <p:extLst>
      <p:ext uri="{BB962C8B-B14F-4D97-AF65-F5344CB8AC3E}">
        <p14:creationId xmlns:p14="http://schemas.microsoft.com/office/powerpoint/2010/main" val="370559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9C7C7-AE62-4701-FE6F-28B38F0D0937}"/>
              </a:ext>
            </a:extLst>
          </p:cNvPr>
          <p:cNvSpPr>
            <a:spLocks noGrp="1"/>
          </p:cNvSpPr>
          <p:nvPr>
            <p:ph idx="1"/>
          </p:nvPr>
        </p:nvSpPr>
        <p:spPr>
          <a:xfrm>
            <a:off x="993059" y="1366684"/>
            <a:ext cx="9743767" cy="2632587"/>
          </a:xfrm>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4.PC Registers </a:t>
            </a: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Each thread will have separate PC Registers, to hold the address of current executing instruction once the instruction is executed the PC register will be updated with the next instruction.</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5.Native Method stacks </a:t>
            </a: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Native Method Stack holds native method information. For every thread, a separate native method stack will be created.</a:t>
            </a:r>
          </a:p>
          <a:p>
            <a:endParaRPr lang="en-IN" dirty="0"/>
          </a:p>
        </p:txBody>
      </p:sp>
    </p:spTree>
    <p:extLst>
      <p:ext uri="{BB962C8B-B14F-4D97-AF65-F5344CB8AC3E}">
        <p14:creationId xmlns:p14="http://schemas.microsoft.com/office/powerpoint/2010/main" val="109744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D31D-77C1-3D57-F06B-39A8EA8C25AB}"/>
              </a:ext>
            </a:extLst>
          </p:cNvPr>
          <p:cNvSpPr>
            <a:spLocks noGrp="1"/>
          </p:cNvSpPr>
          <p:nvPr>
            <p:ph type="title"/>
          </p:nvPr>
        </p:nvSpPr>
        <p:spPr>
          <a:xfrm>
            <a:off x="708794" y="210478"/>
            <a:ext cx="9905998" cy="856321"/>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Execution Engine</a:t>
            </a:r>
            <a:endParaRPr lang="en-IN" dirty="0"/>
          </a:p>
        </p:txBody>
      </p:sp>
      <p:sp>
        <p:nvSpPr>
          <p:cNvPr id="3" name="Content Placeholder 2">
            <a:extLst>
              <a:ext uri="{FF2B5EF4-FFF2-40B4-BE49-F238E27FC236}">
                <a16:creationId xmlns:a16="http://schemas.microsoft.com/office/drawing/2014/main" id="{E433B7D9-E189-9908-B236-8F9002B67E7B}"/>
              </a:ext>
            </a:extLst>
          </p:cNvPr>
          <p:cNvSpPr>
            <a:spLocks noGrp="1"/>
          </p:cNvSpPr>
          <p:nvPr>
            <p:ph idx="1"/>
          </p:nvPr>
        </p:nvSpPr>
        <p:spPr>
          <a:xfrm>
            <a:off x="855406" y="1066799"/>
            <a:ext cx="10192005" cy="4724402"/>
          </a:xfrm>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bytecode which is assigned to the Runtime Data Area will be executed by the Execution Engine. The Execution Engine reads the bytecode and executes it piece by piece.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1.Interpreter –</a:t>
            </a:r>
            <a:endParaRPr lang="en-IN" sz="1800" b="1"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The interpreter interprets the bytecode faster, but executes slowly. The disadvantage of the interpreter is that when one method is called multiple times, every time a new interpretation is required.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2.JIT Compiler </a:t>
            </a:r>
          </a:p>
          <a:p>
            <a:pPr lvl="1">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The JIT Compiler neutralizes the disadvantage of the interpreter. The Execution Engine will be using the help of the interpreter in converting byte code, but when it finds repeated code it uses the JIT compiler, which compiles the entire bytecode and changes it to native code. This native code will be used directly for repeated method calls, which improve the performance of the system.</a:t>
            </a:r>
          </a:p>
          <a:p>
            <a:pPr marL="800100" lvl="1"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Intermediate Code generator – Produces intermediate code</a:t>
            </a:r>
          </a:p>
          <a:p>
            <a:pPr marL="800100" lvl="1"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Code Optimizer – Responsible for optimizing the intermediate code generated above</a:t>
            </a:r>
          </a:p>
          <a:p>
            <a:pPr marL="800100" lvl="1"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Target Code Generator – Responsible for Generating Machine Code or Native Code</a:t>
            </a:r>
          </a:p>
          <a:p>
            <a:pPr marL="800100" lvl="1"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Profiler – A special component, responsible for finding hotspots, i.e. whether the method is called multiple times or not.</a:t>
            </a:r>
          </a:p>
          <a:p>
            <a:endParaRPr lang="en-IN" dirty="0"/>
          </a:p>
        </p:txBody>
      </p:sp>
    </p:spTree>
    <p:extLst>
      <p:ext uri="{BB962C8B-B14F-4D97-AF65-F5344CB8AC3E}">
        <p14:creationId xmlns:p14="http://schemas.microsoft.com/office/powerpoint/2010/main" val="419707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11E0D-9623-8CFA-065E-06FF73113B4C}"/>
              </a:ext>
            </a:extLst>
          </p:cNvPr>
          <p:cNvSpPr>
            <a:spLocks noGrp="1"/>
          </p:cNvSpPr>
          <p:nvPr>
            <p:ph idx="1"/>
          </p:nvPr>
        </p:nvSpPr>
        <p:spPr>
          <a:xfrm>
            <a:off x="934066" y="884903"/>
            <a:ext cx="10113346" cy="4906298"/>
          </a:xfrm>
        </p:spPr>
        <p:txBody>
          <a:bodyPr>
            <a:norm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3.Garbage Collector</a:t>
            </a:r>
          </a:p>
          <a:p>
            <a:pPr lvl="1">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Collects and removes unreferenced objects. Garbage Collection can be triggered by calling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System.gc</a:t>
            </a:r>
            <a:r>
              <a:rPr lang="en-IN" kern="100" dirty="0">
                <a:effectLst/>
                <a:latin typeface="Calibri" panose="020F0502020204030204" pitchFamily="34" charset="0"/>
                <a:ea typeface="Calibri" panose="020F0502020204030204" pitchFamily="34" charset="0"/>
                <a:cs typeface="Times New Roman" panose="02020603050405020304" pitchFamily="18" charset="0"/>
              </a:rPr>
              <a:t>()", but the execution is not guaranteed. Garbage collection of the JVM collects the objects that are created.</a:t>
            </a:r>
          </a:p>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Java Native Interface (JNI)</a:t>
            </a:r>
          </a:p>
          <a:p>
            <a:pPr lvl="1">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JNI will be interacting with the Native Method Libraries and provides the Native Libraries required for the Execution Engine.</a:t>
            </a:r>
          </a:p>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Native Method Libraries</a:t>
            </a:r>
          </a:p>
          <a:p>
            <a:pPr lvl="1">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It is a collection of the Native Libraries which is required for the Execution Engine.</a:t>
            </a:r>
          </a:p>
          <a:p>
            <a:endParaRPr lang="en-IN" dirty="0"/>
          </a:p>
        </p:txBody>
      </p:sp>
    </p:spTree>
    <p:extLst>
      <p:ext uri="{BB962C8B-B14F-4D97-AF65-F5344CB8AC3E}">
        <p14:creationId xmlns:p14="http://schemas.microsoft.com/office/powerpoint/2010/main" val="246529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TotalTime>
  <Words>915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 Math</vt:lpstr>
      <vt:lpstr>Symbol</vt:lpstr>
      <vt:lpstr>Tw Cen MT</vt:lpstr>
      <vt:lpstr>Circuit</vt:lpstr>
      <vt:lpstr>JVM Architecture</vt:lpstr>
      <vt:lpstr>PowerPoint Presentation</vt:lpstr>
      <vt:lpstr>What is JVM</vt:lpstr>
      <vt:lpstr>1. Class Loader Subsystem</vt:lpstr>
      <vt:lpstr>2. Runtime Data Area</vt:lpstr>
      <vt:lpstr>PowerPoint Presentation</vt:lpstr>
      <vt:lpstr>3. Execution Engine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Prathyusha Gundoor</dc:creator>
  <cp:lastModifiedBy>Prathyusha Gundoor</cp:lastModifiedBy>
  <cp:revision>1</cp:revision>
  <dcterms:created xsi:type="dcterms:W3CDTF">2024-07-19T01:33:14Z</dcterms:created>
  <dcterms:modified xsi:type="dcterms:W3CDTF">2024-07-19T01:42:32Z</dcterms:modified>
</cp:coreProperties>
</file>