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80" r:id="rId11"/>
    <p:sldId id="284" r:id="rId12"/>
    <p:sldId id="285" r:id="rId13"/>
    <p:sldId id="282" r:id="rId14"/>
    <p:sldId id="273" r:id="rId15"/>
    <p:sldId id="276" r:id="rId16"/>
    <p:sldId id="277" r:id="rId17"/>
    <p:sldId id="278" r:id="rId18"/>
    <p:sldId id="263" r:id="rId19"/>
  </p:sldIdLst>
  <p:sldSz cx="12192000" cy="6858000"/>
  <p:notesSz cx="6858000" cy="9144000"/>
  <p:embeddedFontLst>
    <p:embeddedFont>
      <p:font typeface="Inter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Plus Jakarta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8C62B611-A2EA-9A20-0B64-49BDC1401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:notes">
            <a:extLst>
              <a:ext uri="{FF2B5EF4-FFF2-40B4-BE49-F238E27FC236}">
                <a16:creationId xmlns:a16="http://schemas.microsoft.com/office/drawing/2014/main" id="{AD18A3A9-EA98-DFA5-88A9-AD0E7457CF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22:notes">
            <a:extLst>
              <a:ext uri="{FF2B5EF4-FFF2-40B4-BE49-F238E27FC236}">
                <a16:creationId xmlns:a16="http://schemas.microsoft.com/office/drawing/2014/main" id="{274E14EB-D021-F453-D4D2-C13BF259C9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7563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93F5ABB4-C592-948E-238C-192EB93B4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:notes">
            <a:extLst>
              <a:ext uri="{FF2B5EF4-FFF2-40B4-BE49-F238E27FC236}">
                <a16:creationId xmlns:a16="http://schemas.microsoft.com/office/drawing/2014/main" id="{0D623776-BFD2-6141-A119-D0E9654DBA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22:notes">
            <a:extLst>
              <a:ext uri="{FF2B5EF4-FFF2-40B4-BE49-F238E27FC236}">
                <a16:creationId xmlns:a16="http://schemas.microsoft.com/office/drawing/2014/main" id="{3653F1AC-7A3A-04FE-2FF1-C090F6BF81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8213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A1A9C5DC-7732-2032-7040-7513143F9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:notes">
            <a:extLst>
              <a:ext uri="{FF2B5EF4-FFF2-40B4-BE49-F238E27FC236}">
                <a16:creationId xmlns:a16="http://schemas.microsoft.com/office/drawing/2014/main" id="{B2E56C02-568A-BEF6-BE22-00310D24CC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22:notes">
            <a:extLst>
              <a:ext uri="{FF2B5EF4-FFF2-40B4-BE49-F238E27FC236}">
                <a16:creationId xmlns:a16="http://schemas.microsoft.com/office/drawing/2014/main" id="{1347BE5E-089A-712B-2B92-5640B5BAC6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6441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268A4158-046E-A10F-67AC-69CA1D09A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:notes">
            <a:extLst>
              <a:ext uri="{FF2B5EF4-FFF2-40B4-BE49-F238E27FC236}">
                <a16:creationId xmlns:a16="http://schemas.microsoft.com/office/drawing/2014/main" id="{0D0B856D-82A2-2A43-5A52-626F9E27BF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22:notes">
            <a:extLst>
              <a:ext uri="{FF2B5EF4-FFF2-40B4-BE49-F238E27FC236}">
                <a16:creationId xmlns:a16="http://schemas.microsoft.com/office/drawing/2014/main" id="{C64F1E4E-4DB5-3BC3-5337-650FDF2101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0509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>
            <a:spLocks noGrp="1"/>
          </p:cNvSpPr>
          <p:nvPr>
            <p:ph type="pic" idx="2"/>
          </p:nvPr>
        </p:nvSpPr>
        <p:spPr>
          <a:xfrm>
            <a:off x="-1" y="549274"/>
            <a:ext cx="4995082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>
            <a:spLocks noGrp="1"/>
          </p:cNvSpPr>
          <p:nvPr>
            <p:ph type="pic" idx="2"/>
          </p:nvPr>
        </p:nvSpPr>
        <p:spPr>
          <a:xfrm>
            <a:off x="6095999" y="1270000"/>
            <a:ext cx="6096001" cy="431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586" cy="5040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>
            <a:spLocks noGrp="1"/>
          </p:cNvSpPr>
          <p:nvPr>
            <p:ph type="pic" idx="2"/>
          </p:nvPr>
        </p:nvSpPr>
        <p:spPr>
          <a:xfrm>
            <a:off x="-1" y="0"/>
            <a:ext cx="9696450" cy="48688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3" name="Google Shape;23;p16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16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4C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aperswithcode.com/task/image-deblocking/latest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zeyuxiao1997/EDPN/tree/mai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iaxi-jiang/FBCNN/tree/main" TargetMode="External"/><Relationship Id="rId5" Type="http://schemas.openxmlformats.org/officeDocument/2006/relationships/hyperlink" Target="https://github.com/cszn/FFDNet" TargetMode="External"/><Relationship Id="rId4" Type="http://schemas.openxmlformats.org/officeDocument/2006/relationships/hyperlink" Target="https://github.com/cszn/DnCN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116840" y="2818765"/>
            <a:ext cx="883793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Image sharpening using knowledge distillation</a:t>
            </a:r>
            <a:br>
              <a:rPr lang="en-US" sz="1400" b="1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400" b="0" i="0" u="none" strike="noStrike" cap="none" dirty="0">
              <a:solidFill>
                <a:srgbClr val="000000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grpSp>
        <p:nvGrpSpPr>
          <p:cNvPr id="34" name="Google Shape;34;p1"/>
          <p:cNvGrpSpPr/>
          <p:nvPr/>
        </p:nvGrpSpPr>
        <p:grpSpPr>
          <a:xfrm>
            <a:off x="894715" y="2675255"/>
            <a:ext cx="7223760" cy="941070"/>
            <a:chOff x="894442" y="2675335"/>
            <a:chExt cx="7570108" cy="940767"/>
          </a:xfrm>
        </p:grpSpPr>
        <p:sp>
          <p:nvSpPr>
            <p:cNvPr id="35" name="Google Shape;35;p1"/>
            <p:cNvSpPr/>
            <p:nvPr/>
          </p:nvSpPr>
          <p:spPr>
            <a:xfrm>
              <a:off x="894442" y="2675335"/>
              <a:ext cx="7570108" cy="45719"/>
            </a:xfrm>
            <a:prstGeom prst="rect">
              <a:avLst/>
            </a:prstGeom>
            <a:solidFill>
              <a:srgbClr val="A582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94442" y="3570383"/>
              <a:ext cx="7570108" cy="45719"/>
            </a:xfrm>
            <a:prstGeom prst="rect">
              <a:avLst/>
            </a:prstGeom>
            <a:solidFill>
              <a:srgbClr val="A582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endParaRPr>
            </a:p>
          </p:txBody>
        </p:sp>
      </p:grpSp>
      <p:sp>
        <p:nvSpPr>
          <p:cNvPr id="38" name="Google Shape;38;p1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Dept of Computer Science &amp; Engineering</a:t>
            </a:r>
          </a:p>
        </p:txBody>
      </p:sp>
      <p:pic>
        <p:nvPicPr>
          <p:cNvPr id="39" name="Google Shape;39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"/>
          <p:cNvSpPr txBox="1"/>
          <p:nvPr/>
        </p:nvSpPr>
        <p:spPr>
          <a:xfrm>
            <a:off x="5845790" y="3861291"/>
            <a:ext cx="24658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INTERNSHIP 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1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98D9B-75FE-DBC5-2B75-8CFA70F9C873}"/>
              </a:ext>
            </a:extLst>
          </p:cNvPr>
          <p:cNvSpPr txBox="1"/>
          <p:nvPr/>
        </p:nvSpPr>
        <p:spPr>
          <a:xfrm>
            <a:off x="567267" y="4732867"/>
            <a:ext cx="2472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Sirisala</a:t>
            </a:r>
            <a:r>
              <a:rPr lang="en-IN" dirty="0"/>
              <a:t> Sai </a:t>
            </a:r>
            <a:r>
              <a:rPr lang="en-IN" dirty="0" err="1"/>
              <a:t>Tharuneswar</a:t>
            </a:r>
            <a:endParaRPr lang="en-IN" dirty="0"/>
          </a:p>
          <a:p>
            <a:r>
              <a:rPr lang="en-IN" dirty="0"/>
              <a:t>Kata Srikanth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8BA0DE6E-1F59-BC83-15C0-CC1129DD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>
            <a:extLst>
              <a:ext uri="{FF2B5EF4-FFF2-40B4-BE49-F238E27FC236}">
                <a16:creationId xmlns:a16="http://schemas.microsoft.com/office/drawing/2014/main" id="{6A295C95-1B75-8069-A2F4-B0EADCDECFF6}"/>
              </a:ext>
            </a:extLst>
          </p:cNvPr>
          <p:cNvSpPr txBox="1"/>
          <p:nvPr/>
        </p:nvSpPr>
        <p:spPr>
          <a:xfrm>
            <a:off x="811530" y="354965"/>
            <a:ext cx="1020953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600"/>
            </a:pPr>
            <a:r>
              <a:rPr lang="en-US" sz="3600" b="1" dirty="0">
                <a:solidFill>
                  <a:srgbClr val="007367"/>
                </a:solidFill>
                <a:latin typeface="Times New Roman" panose="02020603050405020304" charset="0"/>
                <a:ea typeface="Inter" panose="02000503000000020004"/>
                <a:cs typeface="Times New Roman" panose="02020603050405020304" charset="0"/>
                <a:sym typeface="Inter" panose="02000503000000020004"/>
              </a:rPr>
              <a:t>Image Sharpening using Knowledge Distillation</a:t>
            </a:r>
            <a:endParaRPr lang="en-US" dirty="0">
              <a:latin typeface="Times New Roman" panose="02020603050405020304" charset="0"/>
              <a:ea typeface="Inter" panose="02000503000000020004"/>
              <a:cs typeface="Times New Roman" panose="02020603050405020304" charset="0"/>
              <a:sym typeface="Inter" panose="02000503000000020004"/>
            </a:endParaRPr>
          </a:p>
        </p:txBody>
      </p:sp>
      <p:sp>
        <p:nvSpPr>
          <p:cNvPr id="79" name="Google Shape;79;p22">
            <a:extLst>
              <a:ext uri="{FF2B5EF4-FFF2-40B4-BE49-F238E27FC236}">
                <a16:creationId xmlns:a16="http://schemas.microsoft.com/office/drawing/2014/main" id="{08E93798-6C11-57C7-2A2F-472742EB9A9C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Dept of Computer Science &amp;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endParaRPr sz="1800" b="0" i="0" u="none" strike="noStrike" cap="none">
              <a:solidFill>
                <a:srgbClr val="7F7F7F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80" name="Google Shape;80;p22">
            <a:extLst>
              <a:ext uri="{FF2B5EF4-FFF2-40B4-BE49-F238E27FC236}">
                <a16:creationId xmlns:a16="http://schemas.microsoft.com/office/drawing/2014/main" id="{E5B58789-12C0-DDC2-BB47-37EA9AB464BF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>
            <a:extLst>
              <a:ext uri="{FF2B5EF4-FFF2-40B4-BE49-F238E27FC236}">
                <a16:creationId xmlns:a16="http://schemas.microsoft.com/office/drawing/2014/main" id="{EFFABF33-8604-1320-BED0-A1E79574FB5F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2">
            <a:extLst>
              <a:ext uri="{FF2B5EF4-FFF2-40B4-BE49-F238E27FC236}">
                <a16:creationId xmlns:a16="http://schemas.microsoft.com/office/drawing/2014/main" id="{47AEB30B-5411-DFE7-BA19-E16A9AB44EAD}"/>
              </a:ext>
            </a:extLst>
          </p:cNvPr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22">
            <a:extLst>
              <a:ext uri="{FF2B5EF4-FFF2-40B4-BE49-F238E27FC236}">
                <a16:creationId xmlns:a16="http://schemas.microsoft.com/office/drawing/2014/main" id="{6FE2D335-F425-7D99-7A6D-E05F605E4E68}"/>
              </a:ext>
            </a:extLst>
          </p:cNvPr>
          <p:cNvSpPr txBox="1"/>
          <p:nvPr/>
        </p:nvSpPr>
        <p:spPr>
          <a:xfrm>
            <a:off x="195873" y="994060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en-US" sz="2800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UNetSmallClass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(model.py):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 light U-Net model is characterized by: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input channels (3 for image, 1 for edge, 1 for segmentation)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 encoder blocks and three decoder blocks.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 activation within the output layer for normalized image reconstruction.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6CA04-4279-B857-7BF9-210CB1902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015" y="3321284"/>
            <a:ext cx="4945969" cy="290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79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EF9FD9EC-3891-3D93-9A1A-C7046299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>
            <a:extLst>
              <a:ext uri="{FF2B5EF4-FFF2-40B4-BE49-F238E27FC236}">
                <a16:creationId xmlns:a16="http://schemas.microsoft.com/office/drawing/2014/main" id="{B18F6042-EF3B-7442-BED9-580B264DDB53}"/>
              </a:ext>
            </a:extLst>
          </p:cNvPr>
          <p:cNvSpPr txBox="1"/>
          <p:nvPr/>
        </p:nvSpPr>
        <p:spPr>
          <a:xfrm>
            <a:off x="811530" y="354965"/>
            <a:ext cx="1020953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600"/>
            </a:pPr>
            <a:r>
              <a:rPr lang="en-US" sz="3600" b="1" dirty="0">
                <a:solidFill>
                  <a:srgbClr val="007367"/>
                </a:solidFill>
                <a:latin typeface="Times New Roman" panose="02020603050405020304" charset="0"/>
                <a:ea typeface="Inter" panose="02000503000000020004"/>
                <a:cs typeface="Times New Roman" panose="02020603050405020304" charset="0"/>
                <a:sym typeface="Inter" panose="02000503000000020004"/>
              </a:rPr>
              <a:t>Image Sharpening using Knowledge Distillation</a:t>
            </a:r>
            <a:endParaRPr lang="en-US" dirty="0">
              <a:latin typeface="Times New Roman" panose="02020603050405020304" charset="0"/>
              <a:ea typeface="Inter" panose="02000503000000020004"/>
              <a:cs typeface="Times New Roman" panose="02020603050405020304" charset="0"/>
              <a:sym typeface="Inter" panose="02000503000000020004"/>
            </a:endParaRPr>
          </a:p>
        </p:txBody>
      </p:sp>
      <p:sp>
        <p:nvSpPr>
          <p:cNvPr id="79" name="Google Shape;79;p22">
            <a:extLst>
              <a:ext uri="{FF2B5EF4-FFF2-40B4-BE49-F238E27FC236}">
                <a16:creationId xmlns:a16="http://schemas.microsoft.com/office/drawing/2014/main" id="{5A219D3F-8210-E24D-9E95-68E71A5909EC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Dept of Computer Science &amp;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endParaRPr sz="1800" b="0" i="0" u="none" strike="noStrike" cap="none">
              <a:solidFill>
                <a:srgbClr val="7F7F7F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80" name="Google Shape;80;p22">
            <a:extLst>
              <a:ext uri="{FF2B5EF4-FFF2-40B4-BE49-F238E27FC236}">
                <a16:creationId xmlns:a16="http://schemas.microsoft.com/office/drawing/2014/main" id="{78202342-EB4B-0698-0097-88BA463E4DA4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>
            <a:extLst>
              <a:ext uri="{FF2B5EF4-FFF2-40B4-BE49-F238E27FC236}">
                <a16:creationId xmlns:a16="http://schemas.microsoft.com/office/drawing/2014/main" id="{CDFA2818-8CE2-5482-7E20-8AEB485E22BA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2">
            <a:extLst>
              <a:ext uri="{FF2B5EF4-FFF2-40B4-BE49-F238E27FC236}">
                <a16:creationId xmlns:a16="http://schemas.microsoft.com/office/drawing/2014/main" id="{2914CBC7-215A-5BE1-558C-2D20E9B4890E}"/>
              </a:ext>
            </a:extLst>
          </p:cNvPr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22">
            <a:extLst>
              <a:ext uri="{FF2B5EF4-FFF2-40B4-BE49-F238E27FC236}">
                <a16:creationId xmlns:a16="http://schemas.microsoft.com/office/drawing/2014/main" id="{25259414-64DD-C9FF-D7C5-10A6D7F0592F}"/>
              </a:ext>
            </a:extLst>
          </p:cNvPr>
          <p:cNvSpPr txBox="1"/>
          <p:nvPr/>
        </p:nvSpPr>
        <p:spPr>
          <a:xfrm>
            <a:off x="195873" y="994060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en-US" sz="3600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loss_fn</a:t>
            </a:r>
            <a:r>
              <a:rPr lang="en-US" altLang="en-US" sz="36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() function: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Mean Squared Error (MSE) and Structural Similarity Index (SSIM) into a unique loss.</a:t>
            </a:r>
          </a:p>
          <a:p>
            <a:pPr lvl="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 for training and testing with enhanced perceptual quality.</a:t>
            </a:r>
            <a:endParaRPr lang="en-US" altLang="en-US" sz="40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endParaRPr lang="en-US" altLang="en-US"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72717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C11FF8C8-CC6E-BF91-939B-6232D99E1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>
            <a:extLst>
              <a:ext uri="{FF2B5EF4-FFF2-40B4-BE49-F238E27FC236}">
                <a16:creationId xmlns:a16="http://schemas.microsoft.com/office/drawing/2014/main" id="{BA55FBDA-F505-6770-69C7-CD94D8CC76B3}"/>
              </a:ext>
            </a:extLst>
          </p:cNvPr>
          <p:cNvSpPr txBox="1"/>
          <p:nvPr/>
        </p:nvSpPr>
        <p:spPr>
          <a:xfrm>
            <a:off x="811530" y="354965"/>
            <a:ext cx="1020953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600"/>
            </a:pPr>
            <a:r>
              <a:rPr lang="en-US" sz="3600" b="1" dirty="0">
                <a:solidFill>
                  <a:srgbClr val="007367"/>
                </a:solidFill>
                <a:latin typeface="Times New Roman" panose="02020603050405020304" charset="0"/>
                <a:ea typeface="Inter" panose="02000503000000020004"/>
                <a:cs typeface="Times New Roman" panose="02020603050405020304" charset="0"/>
                <a:sym typeface="Inter" panose="02000503000000020004"/>
              </a:rPr>
              <a:t>Image Sharpening using Knowledge Distillation</a:t>
            </a:r>
            <a:endParaRPr lang="en-US" dirty="0">
              <a:latin typeface="Times New Roman" panose="02020603050405020304" charset="0"/>
              <a:ea typeface="Inter" panose="02000503000000020004"/>
              <a:cs typeface="Times New Roman" panose="02020603050405020304" charset="0"/>
              <a:sym typeface="Inter" panose="02000503000000020004"/>
            </a:endParaRPr>
          </a:p>
        </p:txBody>
      </p:sp>
      <p:sp>
        <p:nvSpPr>
          <p:cNvPr id="79" name="Google Shape;79;p22">
            <a:extLst>
              <a:ext uri="{FF2B5EF4-FFF2-40B4-BE49-F238E27FC236}">
                <a16:creationId xmlns:a16="http://schemas.microsoft.com/office/drawing/2014/main" id="{11CB0040-1E30-68B7-9D58-BF6EBD9961D0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Dept of Computer Science &amp;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endParaRPr sz="1800" b="0" i="0" u="none" strike="noStrike" cap="none">
              <a:solidFill>
                <a:srgbClr val="7F7F7F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80" name="Google Shape;80;p22">
            <a:extLst>
              <a:ext uri="{FF2B5EF4-FFF2-40B4-BE49-F238E27FC236}">
                <a16:creationId xmlns:a16="http://schemas.microsoft.com/office/drawing/2014/main" id="{582CE7BE-F7A0-321F-89BA-4DEC8DE4F5F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>
            <a:extLst>
              <a:ext uri="{FF2B5EF4-FFF2-40B4-BE49-F238E27FC236}">
                <a16:creationId xmlns:a16="http://schemas.microsoft.com/office/drawing/2014/main" id="{ABD8987A-8BA1-4302-FC28-02E272F14002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2">
            <a:extLst>
              <a:ext uri="{FF2B5EF4-FFF2-40B4-BE49-F238E27FC236}">
                <a16:creationId xmlns:a16="http://schemas.microsoft.com/office/drawing/2014/main" id="{89FF9AF3-26CE-ACE0-D452-16FC1CA9C553}"/>
              </a:ext>
            </a:extLst>
          </p:cNvPr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" name="Google Shape;83;p22">
            <a:extLst>
              <a:ext uri="{FF2B5EF4-FFF2-40B4-BE49-F238E27FC236}">
                <a16:creationId xmlns:a16="http://schemas.microsoft.com/office/drawing/2014/main" id="{E65884F5-C895-7214-29BF-15D3A13FBE99}"/>
              </a:ext>
            </a:extLst>
          </p:cNvPr>
          <p:cNvSpPr txBox="1"/>
          <p:nvPr/>
        </p:nvSpPr>
        <p:spPr>
          <a:xfrm>
            <a:off x="811530" y="98928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test.py / Test Section: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1.Loads a saved model for inference.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2.Processes input folder with blurred images.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3.Performs edge and segmentation maps for every image.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 Conducts inference and, if desired, displays or saves comparison images (Blurred versus Deblurred).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40F8D-1A75-A394-EEDE-85C66A92D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931" y="3413343"/>
            <a:ext cx="5156331" cy="28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D293B89B-CB21-4257-C8F3-287843C7D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>
            <a:extLst>
              <a:ext uri="{FF2B5EF4-FFF2-40B4-BE49-F238E27FC236}">
                <a16:creationId xmlns:a16="http://schemas.microsoft.com/office/drawing/2014/main" id="{60C40692-8F71-8004-F558-EAEF8070D3AB}"/>
              </a:ext>
            </a:extLst>
          </p:cNvPr>
          <p:cNvSpPr txBox="1"/>
          <p:nvPr/>
        </p:nvSpPr>
        <p:spPr>
          <a:xfrm>
            <a:off x="811530" y="354965"/>
            <a:ext cx="1020953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600"/>
            </a:pPr>
            <a:r>
              <a:rPr lang="en-US" sz="3600" b="1" dirty="0">
                <a:solidFill>
                  <a:srgbClr val="007367"/>
                </a:solidFill>
                <a:latin typeface="Times New Roman" panose="02020603050405020304" charset="0"/>
                <a:ea typeface="Inter" panose="02000503000000020004"/>
                <a:cs typeface="Times New Roman" panose="02020603050405020304" charset="0"/>
                <a:sym typeface="Inter" panose="02000503000000020004"/>
              </a:rPr>
              <a:t>Image Sharpening using Knowledge Distillation</a:t>
            </a:r>
            <a:endParaRPr lang="en-US" dirty="0">
              <a:latin typeface="Times New Roman" panose="02020603050405020304" charset="0"/>
              <a:ea typeface="Inter" panose="02000503000000020004"/>
              <a:cs typeface="Times New Roman" panose="02020603050405020304" charset="0"/>
              <a:sym typeface="Inter" panose="02000503000000020004"/>
            </a:endParaRPr>
          </a:p>
        </p:txBody>
      </p:sp>
      <p:sp>
        <p:nvSpPr>
          <p:cNvPr id="79" name="Google Shape;79;p22">
            <a:extLst>
              <a:ext uri="{FF2B5EF4-FFF2-40B4-BE49-F238E27FC236}">
                <a16:creationId xmlns:a16="http://schemas.microsoft.com/office/drawing/2014/main" id="{2D52EA21-DE68-AFF5-340D-2C70684F51CC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Dept of Computer Science &amp;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endParaRPr sz="1800" b="0" i="0" u="none" strike="noStrike" cap="none">
              <a:solidFill>
                <a:srgbClr val="7F7F7F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80" name="Google Shape;80;p22">
            <a:extLst>
              <a:ext uri="{FF2B5EF4-FFF2-40B4-BE49-F238E27FC236}">
                <a16:creationId xmlns:a16="http://schemas.microsoft.com/office/drawing/2014/main" id="{55A984F8-A128-1668-9587-7DCF4DB1DCFC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>
            <a:extLst>
              <a:ext uri="{FF2B5EF4-FFF2-40B4-BE49-F238E27FC236}">
                <a16:creationId xmlns:a16="http://schemas.microsoft.com/office/drawing/2014/main" id="{FFD9FD6C-A9EE-CA9A-6678-8596A379FD5A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2">
            <a:extLst>
              <a:ext uri="{FF2B5EF4-FFF2-40B4-BE49-F238E27FC236}">
                <a16:creationId xmlns:a16="http://schemas.microsoft.com/office/drawing/2014/main" id="{CE3AAAD1-0C8D-033D-8874-0C588258F10E}"/>
              </a:ext>
            </a:extLst>
          </p:cNvPr>
          <p:cNvSpPr txBox="1"/>
          <p:nvPr/>
        </p:nvSpPr>
        <p:spPr>
          <a:xfrm>
            <a:off x="812202" y="1537902"/>
            <a:ext cx="10209134" cy="355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 and resize utilities: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 the images are resized into 256×256 pixels and normalized to [-1, 1] range for model compatibility.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directory: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side-by-side visualizations of blurred and deblurred images.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qualitative inspection of results</a:t>
            </a:r>
            <a:endParaRPr lang="en-US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1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/>
        </p:nvSpPr>
        <p:spPr>
          <a:xfrm>
            <a:off x="811530" y="354965"/>
            <a:ext cx="1020953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600"/>
            </a:pPr>
            <a:r>
              <a:rPr lang="en-US" sz="3600" b="1" dirty="0">
                <a:solidFill>
                  <a:srgbClr val="007367"/>
                </a:solidFill>
                <a:latin typeface="Times New Roman" panose="02020603050405020304" charset="0"/>
                <a:ea typeface="Inter" panose="02000503000000020004"/>
                <a:cs typeface="Times New Roman" panose="02020603050405020304" charset="0"/>
                <a:sym typeface="Inter" panose="02000503000000020004"/>
              </a:rPr>
              <a:t>Image Sharpening using Knowledge Distillation</a:t>
            </a:r>
            <a:endParaRPr lang="en-US" dirty="0">
              <a:latin typeface="Times New Roman" panose="02020603050405020304" charset="0"/>
              <a:ea typeface="Inter" panose="02000503000000020004"/>
              <a:cs typeface="Times New Roman" panose="02020603050405020304" charset="0"/>
              <a:sym typeface="Inter" panose="02000503000000020004"/>
            </a:endParaRPr>
          </a:p>
        </p:txBody>
      </p:sp>
      <p:sp>
        <p:nvSpPr>
          <p:cNvPr id="79" name="Google Shape;79;p22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Dept of Computer Science &amp;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endParaRPr sz="1800" b="0" i="0" u="none" strike="noStrike" cap="none">
              <a:solidFill>
                <a:srgbClr val="7F7F7F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80" name="Google Shape;8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2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" name="Google Shape;83;p22"/>
          <p:cNvSpPr txBox="1"/>
          <p:nvPr/>
        </p:nvSpPr>
        <p:spPr>
          <a:xfrm>
            <a:off x="621944" y="998854"/>
            <a:ext cx="11483312" cy="499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 Phone Photography Enhancement: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 users are able to take low-light or slightly out-of-focus images, and the model 	can enhance and improve them in real time for increased clarity.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 Video Restoration: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Security camera videos are motion-blurred or have low resolution. The model can be used to 	deblur frames 	for enhanced visibility in forensic or surveillance use.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Visual Material Cleanup: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Restoration of out-of-focus scanned images of diagrams, textbooks, 	or notes is crucial for readability enhancement before distribution or study.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for Computer Vision Applications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Sharpened images may be utilized as inputs to subsequent AI models (e.g., object detection, OCR) 	to enhance their accuracy.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 Enhancement (Future):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Utilized to resolve fuzzy X-rays or microscope images for application in medical diagnosis, especially 	in low-cost or transportable systems.</a:t>
            </a: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/>
        </p:nvSpPr>
        <p:spPr>
          <a:xfrm>
            <a:off x="811530" y="354965"/>
            <a:ext cx="1020953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600"/>
            </a:pPr>
            <a:r>
              <a:rPr lang="en-US" sz="3600" b="1" dirty="0">
                <a:solidFill>
                  <a:srgbClr val="007367"/>
                </a:solidFill>
                <a:latin typeface="Times New Roman" panose="02020603050405020304" charset="0"/>
                <a:ea typeface="Inter" panose="02000503000000020004"/>
                <a:cs typeface="Times New Roman" panose="02020603050405020304" charset="0"/>
                <a:sym typeface="Inter" panose="02000503000000020004"/>
              </a:rPr>
              <a:t>Image Sharpening using Knowledge Distillation</a:t>
            </a:r>
            <a:endParaRPr lang="en-US" dirty="0">
              <a:latin typeface="Times New Roman" panose="02020603050405020304" charset="0"/>
              <a:ea typeface="Inter" panose="02000503000000020004"/>
              <a:cs typeface="Times New Roman" panose="02020603050405020304" charset="0"/>
              <a:sym typeface="Inter" panose="02000503000000020004"/>
            </a:endParaRPr>
          </a:p>
        </p:txBody>
      </p:sp>
      <p:sp>
        <p:nvSpPr>
          <p:cNvPr id="79" name="Google Shape;79;p22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Dept of Computer Science &amp;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endParaRPr sz="1800" b="0" i="0" u="none" strike="noStrike" cap="none">
              <a:solidFill>
                <a:srgbClr val="7F7F7F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80" name="Google Shape;8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2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" name="Google Shape;83;p22"/>
          <p:cNvSpPr txBox="1"/>
          <p:nvPr/>
        </p:nvSpPr>
        <p:spPr>
          <a:xfrm>
            <a:off x="577381" y="998854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Future Enhancements 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Video Stream Sharpening: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Extend the model to sharpen real-time video streams frame by frame for webcams, drone, 	or surveillance system applications.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 with Desktop or Mobile GUI: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Create a user-friendly application from where users can upload and edit pictures from 	their devices directly.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 transformer or GAN-based models.: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Experiment with transformer models or generative adversarial networks to realize visual 	quality improvement and realism enhancement.</a:t>
            </a:r>
          </a:p>
          <a:p>
            <a:pPr marL="342900" lvl="2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to Noise and Artifacts: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Train the model to process noisy, low-light, or highly degraded images 	for application in extreme environments.</a:t>
            </a:r>
            <a:endParaRPr lang="en-US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/>
        </p:nvSpPr>
        <p:spPr>
          <a:xfrm>
            <a:off x="811530" y="354965"/>
            <a:ext cx="1020953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600"/>
            </a:pPr>
            <a:r>
              <a:rPr lang="en-US" sz="3600" b="1" dirty="0">
                <a:solidFill>
                  <a:srgbClr val="007367"/>
                </a:solidFill>
                <a:latin typeface="Times New Roman" panose="02020603050405020304" charset="0"/>
                <a:ea typeface="Inter" panose="02000503000000020004"/>
                <a:cs typeface="Times New Roman" panose="02020603050405020304" charset="0"/>
                <a:sym typeface="Inter" panose="02000503000000020004"/>
              </a:rPr>
              <a:t>Image Sharpening using Knowledge Distillation</a:t>
            </a:r>
            <a:endParaRPr lang="en-US" dirty="0">
              <a:latin typeface="Times New Roman" panose="02020603050405020304" charset="0"/>
              <a:ea typeface="Inter" panose="02000503000000020004"/>
              <a:cs typeface="Times New Roman" panose="02020603050405020304" charset="0"/>
              <a:sym typeface="Inter" panose="02000503000000020004"/>
            </a:endParaRPr>
          </a:p>
        </p:txBody>
      </p:sp>
      <p:sp>
        <p:nvSpPr>
          <p:cNvPr id="79" name="Google Shape;79;p22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Dept of Computer Science &amp;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endParaRPr sz="1800" b="0" i="0" u="none" strike="noStrike" cap="none">
              <a:solidFill>
                <a:srgbClr val="7F7F7F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80" name="Google Shape;8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2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" name="Google Shape;83;p22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22"/>
          <p:cNvSpPr txBox="1"/>
          <p:nvPr/>
        </p:nvSpPr>
        <p:spPr>
          <a:xfrm>
            <a:off x="566531" y="99858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en-US" sz="28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Summary 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 employs deep learning techniques for image sharpening owing to a light-weight U-Net model trained with structural elements such as edge and segmentation map.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model's architecture is compact and optimized, and thus, it can be deployed real-time on resource-constrained hardware after optimization.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SSIM and PSNR evaluation indicates good performance on different categories of images, such as text, nature, and human.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how deep learning can enhance visual content intelligently, offering a practical solution.</a:t>
            </a:r>
            <a:endParaRPr lang="en-US" altLang="en-US" sz="36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/>
        </p:nvSpPr>
        <p:spPr>
          <a:xfrm>
            <a:off x="811530" y="354965"/>
            <a:ext cx="1020953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600"/>
            </a:pPr>
            <a:r>
              <a:rPr lang="en-US" sz="3600" b="1" dirty="0">
                <a:solidFill>
                  <a:srgbClr val="007367"/>
                </a:solidFill>
                <a:latin typeface="Times New Roman" panose="02020603050405020304" charset="0"/>
                <a:ea typeface="Inter" panose="02000503000000020004"/>
                <a:cs typeface="Times New Roman" panose="02020603050405020304" charset="0"/>
                <a:sym typeface="Inter" panose="02000503000000020004"/>
              </a:rPr>
              <a:t>Image Sharpening using Knowledge Distillation</a:t>
            </a:r>
            <a:endParaRPr lang="en-US" dirty="0">
              <a:latin typeface="Times New Roman" panose="02020603050405020304" charset="0"/>
              <a:ea typeface="Inter" panose="02000503000000020004"/>
              <a:cs typeface="Times New Roman" panose="02020603050405020304" charset="0"/>
              <a:sym typeface="Inter" panose="02000503000000020004"/>
            </a:endParaRPr>
          </a:p>
        </p:txBody>
      </p:sp>
      <p:sp>
        <p:nvSpPr>
          <p:cNvPr id="79" name="Google Shape;79;p22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Dept of Computer Science &amp;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endParaRPr sz="1800" b="0" i="0" u="none" strike="noStrike" cap="none">
              <a:solidFill>
                <a:srgbClr val="7F7F7F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80" name="Google Shape;8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2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" name="Google Shape;83;p22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22"/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 / Codebases: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DnCNN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(Deep CNN Denoising):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https://github.com/cszn/DnCNN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FFDNet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(Fast &amp; Flexible Denoising):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https://github.com/cszn/FFDNet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FBCNN: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https://github.com/jiaxi-jiang/FBCNN/tree/main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EDPN (Edge-Directed Progressive Network):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https://github.com/zeyuxiao1997/EDPN/tree/main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Deblocking Task: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https://paperswithcode.com/task/image-deblocking/latest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30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707572" y="3001566"/>
            <a:ext cx="470625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 panose="020B0604020202020204"/>
              <a:buNone/>
            </a:pPr>
            <a:r>
              <a:rPr lang="en-US" sz="5000" b="1" i="0" u="none" strike="noStrike" cap="none">
                <a:solidFill>
                  <a:srgbClr val="00736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10692817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23672"/>
              </a:solidFill>
              <a:latin typeface="Play" panose="00000500000000000000"/>
              <a:ea typeface="Play" panose="00000500000000000000"/>
              <a:cs typeface="Play" panose="00000500000000000000"/>
              <a:sym typeface="Play" panose="00000500000000000000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10755442" y="423468"/>
            <a:ext cx="159232" cy="157970"/>
          </a:xfrm>
          <a:custGeom>
            <a:avLst/>
            <a:gdLst/>
            <a:ahLst/>
            <a:cxnLst/>
            <a:rect l="l" t="t" r="r" b="b"/>
            <a:pathLst>
              <a:path w="444" h="443" extrusionOk="0">
                <a:moveTo>
                  <a:pt x="257" y="257"/>
                </a:moveTo>
                <a:lnTo>
                  <a:pt x="257" y="257"/>
                </a:lnTo>
                <a:cubicBezTo>
                  <a:pt x="222" y="292"/>
                  <a:pt x="177" y="327"/>
                  <a:pt x="160" y="310"/>
                </a:cubicBezTo>
                <a:cubicBezTo>
                  <a:pt x="133" y="283"/>
                  <a:pt x="115" y="265"/>
                  <a:pt x="62" y="310"/>
                </a:cubicBezTo>
                <a:cubicBezTo>
                  <a:pt x="0" y="354"/>
                  <a:pt x="44" y="389"/>
                  <a:pt x="71" y="407"/>
                </a:cubicBezTo>
                <a:cubicBezTo>
                  <a:pt x="97" y="442"/>
                  <a:pt x="204" y="416"/>
                  <a:pt x="310" y="310"/>
                </a:cubicBezTo>
                <a:cubicBezTo>
                  <a:pt x="416" y="204"/>
                  <a:pt x="443" y="97"/>
                  <a:pt x="416" y="61"/>
                </a:cubicBezTo>
                <a:cubicBezTo>
                  <a:pt x="390" y="35"/>
                  <a:pt x="363" y="0"/>
                  <a:pt x="319" y="53"/>
                </a:cubicBezTo>
                <a:cubicBezTo>
                  <a:pt x="275" y="106"/>
                  <a:pt x="293" y="123"/>
                  <a:pt x="319" y="151"/>
                </a:cubicBezTo>
                <a:cubicBezTo>
                  <a:pt x="337" y="167"/>
                  <a:pt x="302" y="212"/>
                  <a:pt x="257" y="257"/>
                </a:cubicBezTo>
              </a:path>
            </a:pathLst>
          </a:custGeom>
          <a:solidFill>
            <a:srgbClr val="017069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23672"/>
              </a:solidFill>
              <a:latin typeface="Play" panose="00000500000000000000"/>
              <a:ea typeface="Play" panose="00000500000000000000"/>
              <a:cs typeface="Play" panose="00000500000000000000"/>
              <a:sym typeface="Play" panose="00000500000000000000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11108103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23672"/>
              </a:solidFill>
              <a:latin typeface="Play" panose="00000500000000000000"/>
              <a:ea typeface="Play" panose="00000500000000000000"/>
              <a:cs typeface="Play" panose="00000500000000000000"/>
              <a:sym typeface="Play" panose="00000500000000000000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11173901" y="455187"/>
            <a:ext cx="152886" cy="94532"/>
          </a:xfrm>
          <a:custGeom>
            <a:avLst/>
            <a:gdLst/>
            <a:ahLst/>
            <a:cxnLst/>
            <a:rect l="l" t="t" r="r" b="b"/>
            <a:pathLst>
              <a:path w="461" h="285" extrusionOk="0">
                <a:moveTo>
                  <a:pt x="18" y="27"/>
                </a:moveTo>
                <a:lnTo>
                  <a:pt x="18" y="27"/>
                </a:lnTo>
                <a:cubicBezTo>
                  <a:pt x="35" y="35"/>
                  <a:pt x="203" y="125"/>
                  <a:pt x="203" y="125"/>
                </a:cubicBezTo>
                <a:cubicBezTo>
                  <a:pt x="212" y="133"/>
                  <a:pt x="221" y="133"/>
                  <a:pt x="231" y="133"/>
                </a:cubicBezTo>
                <a:cubicBezTo>
                  <a:pt x="239" y="133"/>
                  <a:pt x="248" y="133"/>
                  <a:pt x="248" y="125"/>
                </a:cubicBezTo>
                <a:cubicBezTo>
                  <a:pt x="256" y="125"/>
                  <a:pt x="425" y="35"/>
                  <a:pt x="434" y="27"/>
                </a:cubicBezTo>
                <a:cubicBezTo>
                  <a:pt x="452" y="18"/>
                  <a:pt x="460" y="0"/>
                  <a:pt x="44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9" y="18"/>
                  <a:pt x="18" y="27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434" y="80"/>
                  <a:pt x="256" y="169"/>
                  <a:pt x="248" y="178"/>
                </a:cubicBezTo>
                <a:cubicBezTo>
                  <a:pt x="248" y="178"/>
                  <a:pt x="239" y="178"/>
                  <a:pt x="231" y="178"/>
                </a:cubicBezTo>
                <a:cubicBezTo>
                  <a:pt x="221" y="178"/>
                  <a:pt x="212" y="178"/>
                  <a:pt x="203" y="178"/>
                </a:cubicBezTo>
                <a:cubicBezTo>
                  <a:pt x="194" y="169"/>
                  <a:pt x="27" y="80"/>
                  <a:pt x="18" y="80"/>
                </a:cubicBezTo>
                <a:cubicBezTo>
                  <a:pt x="9" y="72"/>
                  <a:pt x="9" y="80"/>
                  <a:pt x="9" y="80"/>
                </a:cubicBezTo>
                <a:cubicBezTo>
                  <a:pt x="9" y="88"/>
                  <a:pt x="9" y="266"/>
                  <a:pt x="9" y="266"/>
                </a:cubicBezTo>
                <a:cubicBezTo>
                  <a:pt x="9" y="275"/>
                  <a:pt x="18" y="284"/>
                  <a:pt x="35" y="284"/>
                </a:cubicBezTo>
                <a:cubicBezTo>
                  <a:pt x="425" y="284"/>
                  <a:pt x="425" y="284"/>
                  <a:pt x="425" y="284"/>
                </a:cubicBezTo>
                <a:cubicBezTo>
                  <a:pt x="443" y="284"/>
                  <a:pt x="452" y="275"/>
                  <a:pt x="452" y="266"/>
                </a:cubicBezTo>
                <a:cubicBezTo>
                  <a:pt x="452" y="266"/>
                  <a:pt x="452" y="88"/>
                  <a:pt x="452" y="80"/>
                </a:cubicBezTo>
                <a:cubicBezTo>
                  <a:pt x="452" y="80"/>
                  <a:pt x="452" y="72"/>
                  <a:pt x="443" y="80"/>
                </a:cubicBezTo>
                <a:close/>
              </a:path>
            </a:pathLst>
          </a:custGeom>
          <a:solidFill>
            <a:srgbClr val="017069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23672"/>
              </a:solidFill>
              <a:latin typeface="Play" panose="00000500000000000000"/>
              <a:ea typeface="Play" panose="00000500000000000000"/>
              <a:cs typeface="Play" panose="00000500000000000000"/>
              <a:sym typeface="Play" panose="00000500000000000000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1523389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23672"/>
              </a:solidFill>
              <a:latin typeface="Play" panose="00000500000000000000"/>
              <a:ea typeface="Play" panose="00000500000000000000"/>
              <a:cs typeface="Play" panose="00000500000000000000"/>
              <a:sym typeface="Play" panose="00000500000000000000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1624228" y="414630"/>
            <a:ext cx="82804" cy="175646"/>
          </a:xfrm>
          <a:custGeom>
            <a:avLst/>
            <a:gdLst/>
            <a:ahLst/>
            <a:cxnLst/>
            <a:rect l="l" t="t" r="r" b="b"/>
            <a:pathLst>
              <a:path w="232" h="498" extrusionOk="0">
                <a:moveTo>
                  <a:pt x="178" y="0"/>
                </a:moveTo>
                <a:lnTo>
                  <a:pt x="178" y="0"/>
                </a:lnTo>
                <a:cubicBezTo>
                  <a:pt x="213" y="0"/>
                  <a:pt x="222" y="27"/>
                  <a:pt x="222" y="53"/>
                </a:cubicBezTo>
                <a:cubicBezTo>
                  <a:pt x="222" y="80"/>
                  <a:pt x="196" y="115"/>
                  <a:pt x="160" y="115"/>
                </a:cubicBezTo>
                <a:cubicBezTo>
                  <a:pt x="125" y="115"/>
                  <a:pt x="107" y="97"/>
                  <a:pt x="107" y="62"/>
                </a:cubicBezTo>
                <a:cubicBezTo>
                  <a:pt x="107" y="35"/>
                  <a:pt x="134" y="0"/>
                  <a:pt x="178" y="0"/>
                </a:cubicBezTo>
                <a:close/>
                <a:moveTo>
                  <a:pt x="72" y="497"/>
                </a:moveTo>
                <a:lnTo>
                  <a:pt x="72" y="497"/>
                </a:lnTo>
                <a:cubicBezTo>
                  <a:pt x="45" y="497"/>
                  <a:pt x="28" y="478"/>
                  <a:pt x="45" y="407"/>
                </a:cubicBezTo>
                <a:cubicBezTo>
                  <a:pt x="81" y="284"/>
                  <a:pt x="81" y="284"/>
                  <a:pt x="81" y="284"/>
                </a:cubicBezTo>
                <a:cubicBezTo>
                  <a:pt x="81" y="266"/>
                  <a:pt x="81" y="257"/>
                  <a:pt x="81" y="257"/>
                </a:cubicBezTo>
                <a:cubicBezTo>
                  <a:pt x="72" y="257"/>
                  <a:pt x="37" y="275"/>
                  <a:pt x="19" y="284"/>
                </a:cubicBezTo>
                <a:cubicBezTo>
                  <a:pt x="0" y="266"/>
                  <a:pt x="0" y="266"/>
                  <a:pt x="0" y="266"/>
                </a:cubicBezTo>
                <a:cubicBezTo>
                  <a:pt x="63" y="213"/>
                  <a:pt x="143" y="178"/>
                  <a:pt x="169" y="178"/>
                </a:cubicBezTo>
                <a:cubicBezTo>
                  <a:pt x="196" y="178"/>
                  <a:pt x="205" y="213"/>
                  <a:pt x="187" y="257"/>
                </a:cubicBezTo>
                <a:cubicBezTo>
                  <a:pt x="151" y="390"/>
                  <a:pt x="151" y="390"/>
                  <a:pt x="151" y="390"/>
                </a:cubicBezTo>
                <a:cubicBezTo>
                  <a:pt x="151" y="416"/>
                  <a:pt x="151" y="425"/>
                  <a:pt x="160" y="425"/>
                </a:cubicBezTo>
                <a:cubicBezTo>
                  <a:pt x="160" y="425"/>
                  <a:pt x="187" y="407"/>
                  <a:pt x="213" y="390"/>
                </a:cubicBezTo>
                <a:cubicBezTo>
                  <a:pt x="231" y="407"/>
                  <a:pt x="231" y="407"/>
                  <a:pt x="231" y="407"/>
                </a:cubicBezTo>
                <a:cubicBezTo>
                  <a:pt x="169" y="478"/>
                  <a:pt x="98" y="497"/>
                  <a:pt x="72" y="497"/>
                </a:cubicBezTo>
                <a:close/>
              </a:path>
            </a:pathLst>
          </a:custGeom>
          <a:solidFill>
            <a:srgbClr val="017069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23672"/>
              </a:solidFill>
              <a:latin typeface="Play" panose="00000500000000000000"/>
              <a:ea typeface="Play" panose="00000500000000000000"/>
              <a:cs typeface="Play" panose="00000500000000000000"/>
              <a:sym typeface="Play" panose="00000500000000000000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783772" y="2945605"/>
            <a:ext cx="899884" cy="52507"/>
          </a:xfrm>
          <a:prstGeom prst="rect">
            <a:avLst/>
          </a:prstGeom>
          <a:solidFill>
            <a:srgbClr val="A582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Dept of Computer Science &amp;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endParaRPr sz="1800" b="0" i="0" u="none" strike="noStrike" cap="none">
              <a:solidFill>
                <a:srgbClr val="7F7F7F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/>
        </p:nvSpPr>
        <p:spPr>
          <a:xfrm>
            <a:off x="3295226" y="644473"/>
            <a:ext cx="4789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none" strike="noStrike" cap="none" dirty="0">
                <a:solidFill>
                  <a:srgbClr val="007367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Abstract</a:t>
            </a:r>
            <a:endParaRPr sz="1400" b="0" i="0" u="none" strike="noStrike" cap="none" dirty="0">
              <a:solidFill>
                <a:srgbClr val="000000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46" name="Google Shape;46;p19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Dept of Computer Science &amp;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endParaRPr sz="1800" b="0" i="0" u="none" strike="noStrike" cap="none">
              <a:solidFill>
                <a:srgbClr val="7F7F7F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47" name="Google Shape;47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" name="Google Shape;49;p19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51;p19"/>
          <p:cNvSpPr txBox="1"/>
          <p:nvPr/>
        </p:nvSpPr>
        <p:spPr>
          <a:xfrm>
            <a:off x="510134" y="1575903"/>
            <a:ext cx="10991095" cy="453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 deep learning-based system for the image sharpening problem using a light-weight variant of the U-Net architecture. The intention here is to sharpen out-of-focus images in computationally inexpensive ways, which would be useful for real-time applications or low-resource systems. Unlike traditional sharpening filters, the proposed approach utilizes deep learning-based features from edge and segmentation maps to control the sharpening.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/>
        </p:nvSpPr>
        <p:spPr>
          <a:xfrm>
            <a:off x="1129030" y="401320"/>
            <a:ext cx="969645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dirty="0">
                <a:solidFill>
                  <a:srgbClr val="007367"/>
                </a:solidFill>
                <a:latin typeface="Times New Roman" panose="02020603050405020304" charset="0"/>
                <a:ea typeface="Inter" panose="02000503000000020004"/>
                <a:cs typeface="Times New Roman" panose="02020603050405020304" charset="0"/>
                <a:sym typeface="Inter" panose="02000503000000020004"/>
              </a:rPr>
              <a:t>I</a:t>
            </a:r>
            <a:r>
              <a:rPr lang="en-US" sz="3600" b="1" i="0" u="none" strike="noStrike" cap="none" dirty="0">
                <a:solidFill>
                  <a:srgbClr val="007367"/>
                </a:solidFill>
                <a:latin typeface="Times New Roman" panose="02020603050405020304" charset="0"/>
                <a:ea typeface="Inter" panose="02000503000000020004"/>
                <a:cs typeface="Times New Roman" panose="02020603050405020304" charset="0"/>
                <a:sym typeface="Inter" panose="02000503000000020004"/>
              </a:rPr>
              <a:t>mage Sharpening using Knowledge Distillation</a:t>
            </a:r>
            <a:endParaRPr lang="en-US" sz="1400" b="0" i="0" u="none" strike="noStrike" cap="none" dirty="0">
              <a:solidFill>
                <a:srgbClr val="000000"/>
              </a:solidFill>
              <a:latin typeface="Times New Roman" panose="02020603050405020304" charset="0"/>
              <a:ea typeface="Inter" panose="02000503000000020004"/>
              <a:cs typeface="Times New Roman" panose="02020603050405020304" charset="0"/>
              <a:sym typeface="Inter" panose="02000503000000020004"/>
            </a:endParaRPr>
          </a:p>
        </p:txBody>
      </p:sp>
      <p:sp>
        <p:nvSpPr>
          <p:cNvPr id="68" name="Google Shape;68;p21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Dept of Computer Science &amp;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endParaRPr sz="1800" b="0" i="0" u="none" strike="noStrike" cap="none" dirty="0">
              <a:solidFill>
                <a:srgbClr val="7F7F7F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69" name="Google Shape;69;p2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1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Google Shape;73;p21"/>
          <p:cNvSpPr txBox="1"/>
          <p:nvPr/>
        </p:nvSpPr>
        <p:spPr>
          <a:xfrm>
            <a:off x="566531" y="1281795"/>
            <a:ext cx="10813268" cy="293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Sharpening of images is crucial for achieving clarity in images, monitoring, and medical imaging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 employ static filters that do not generalize well for different kinds of blur or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 project applies a deep learning-based U-Net model for adaptive image sharpening.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input is not just the blurred image but also its edge map and segmentation mask.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 extra features assist the model in concentrating on key areas of improvement.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/>
        </p:nvSpPr>
        <p:spPr>
          <a:xfrm>
            <a:off x="811530" y="354965"/>
            <a:ext cx="1020953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600"/>
            </a:pPr>
            <a:r>
              <a:rPr lang="en-US" sz="3600" b="1" dirty="0">
                <a:solidFill>
                  <a:srgbClr val="007367"/>
                </a:solidFill>
                <a:latin typeface="Times New Roman" panose="02020603050405020304" charset="0"/>
                <a:ea typeface="Inter" panose="02000503000000020004"/>
                <a:cs typeface="Times New Roman" panose="02020603050405020304" charset="0"/>
                <a:sym typeface="Inter" panose="02000503000000020004"/>
              </a:rPr>
              <a:t>Image Sharpening using Knowledge Distillation</a:t>
            </a:r>
            <a:endParaRPr lang="en-US" dirty="0">
              <a:latin typeface="Times New Roman" panose="02020603050405020304" charset="0"/>
              <a:ea typeface="Inter" panose="02000503000000020004"/>
              <a:cs typeface="Times New Roman" panose="02020603050405020304" charset="0"/>
              <a:sym typeface="Inter" panose="02000503000000020004"/>
            </a:endParaRPr>
          </a:p>
        </p:txBody>
      </p:sp>
      <p:sp>
        <p:nvSpPr>
          <p:cNvPr id="79" name="Google Shape;79;p22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Dept of Computer Science &amp;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endParaRPr sz="1800" b="0" i="0" u="none" strike="noStrike" cap="none">
              <a:solidFill>
                <a:srgbClr val="7F7F7F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80" name="Google Shape;8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2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" name="Google Shape;83;p22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22"/>
          <p:cNvSpPr txBox="1"/>
          <p:nvPr/>
        </p:nvSpPr>
        <p:spPr>
          <a:xfrm>
            <a:off x="449424" y="1149134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design is functional and suitable for resource-limited environments.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 procedures are carried out in GPU environments like Google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enable quick iterations.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designed to support future real-time deployment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ONNX.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sz="23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3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/>
        </p:nvSpPr>
        <p:spPr>
          <a:xfrm>
            <a:off x="1050925" y="344170"/>
            <a:ext cx="985266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600"/>
            </a:pPr>
            <a:r>
              <a:rPr lang="en-US" sz="3600" b="1" dirty="0">
                <a:solidFill>
                  <a:srgbClr val="007367"/>
                </a:solidFill>
                <a:latin typeface="Times New Roman" panose="02020603050405020304" charset="0"/>
                <a:ea typeface="Inter" panose="02000503000000020004"/>
                <a:cs typeface="Times New Roman" panose="02020603050405020304" charset="0"/>
                <a:sym typeface="Inter" panose="02000503000000020004"/>
              </a:rPr>
              <a:t>Image Sharpening using Knowledge Distillation</a:t>
            </a:r>
            <a:endParaRPr lang="en-US" dirty="0">
              <a:latin typeface="Times New Roman" panose="02020603050405020304" charset="0"/>
              <a:ea typeface="Inter" panose="02000503000000020004"/>
              <a:cs typeface="Times New Roman" panose="02020603050405020304" charset="0"/>
              <a:sym typeface="Inter" panose="02000503000000020004"/>
            </a:endParaRPr>
          </a:p>
        </p:txBody>
      </p:sp>
      <p:sp>
        <p:nvSpPr>
          <p:cNvPr id="90" name="Google Shape;90;p23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Dept of Computer Science &amp;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endParaRPr sz="1800" b="0" i="0" u="none" strike="noStrike" cap="none">
              <a:solidFill>
                <a:srgbClr val="7F7F7F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91" name="Google Shape;91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3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23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" name="Google Shape;94;p23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Google Shape;95;p23"/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system is intended to be intelligent and lightweight through the use of deep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takes blurred images as an input and enhances them using edge and segmentation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compact U-Net model is used to process 5-channel input and generate sharpened output in an efficient 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trained with a hybrid loss function that combines MSE and SSIM to maintain perceptual quality.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/>
        </p:nvSpPr>
        <p:spPr>
          <a:xfrm>
            <a:off x="812165" y="250825"/>
            <a:ext cx="1025017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600"/>
            </a:pPr>
            <a:r>
              <a:rPr lang="en-US" sz="3600" b="1" dirty="0">
                <a:solidFill>
                  <a:srgbClr val="007367"/>
                </a:solidFill>
                <a:latin typeface="Times New Roman" panose="02020603050405020304" charset="0"/>
                <a:ea typeface="Inter" panose="02000503000000020004"/>
                <a:cs typeface="Times New Roman" panose="02020603050405020304" charset="0"/>
                <a:sym typeface="Inter" panose="02000503000000020004"/>
              </a:rPr>
              <a:t>Image Sharpening using Knowledge Distillation</a:t>
            </a:r>
            <a:endParaRPr lang="en-US" dirty="0">
              <a:latin typeface="Times New Roman" panose="02020603050405020304" charset="0"/>
              <a:ea typeface="Inter" panose="02000503000000020004"/>
              <a:cs typeface="Times New Roman" panose="02020603050405020304" charset="0"/>
              <a:sym typeface="Inter" panose="02000503000000020004"/>
            </a:endParaRPr>
          </a:p>
        </p:txBody>
      </p:sp>
      <p:sp>
        <p:nvSpPr>
          <p:cNvPr id="101" name="Google Shape;101;p24"/>
          <p:cNvSpPr txBox="1"/>
          <p:nvPr/>
        </p:nvSpPr>
        <p:spPr>
          <a:xfrm>
            <a:off x="126298" y="6356992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Dept of Computer Science &amp;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endParaRPr sz="1800" b="0" i="0" u="none" strike="noStrike" cap="none">
              <a:solidFill>
                <a:srgbClr val="7F7F7F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102" name="Google Shape;102;p2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4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1631499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24"/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implementation focuses on computational efficiency, thus making it suitable for low-cost hardware and regular CPUs.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and testing pipeline is run with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 works on platforms like Google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 developments involve model deployment with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ONNX and real-time image enhancement support</a:t>
            </a:r>
          </a:p>
          <a:p>
            <a:br>
              <a:rPr lang="en-US" sz="2400" dirty="0"/>
            </a:br>
            <a:endParaRPr sz="24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/>
        </p:nvSpPr>
        <p:spPr>
          <a:xfrm>
            <a:off x="811530" y="354965"/>
            <a:ext cx="1020953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600"/>
            </a:pPr>
            <a:r>
              <a:rPr lang="en-US" sz="3600" b="1" dirty="0">
                <a:solidFill>
                  <a:srgbClr val="007367"/>
                </a:solidFill>
                <a:latin typeface="Times New Roman" panose="02020603050405020304" charset="0"/>
                <a:ea typeface="Inter" panose="02000503000000020004"/>
                <a:cs typeface="Times New Roman" panose="02020603050405020304" charset="0"/>
                <a:sym typeface="Inter" panose="02000503000000020004"/>
              </a:rPr>
              <a:t>Image Sharpening using Knowledge Distillation</a:t>
            </a:r>
            <a:endParaRPr lang="en-US" dirty="0">
              <a:latin typeface="Times New Roman" panose="02020603050405020304" charset="0"/>
              <a:ea typeface="Inter" panose="02000503000000020004"/>
              <a:cs typeface="Times New Roman" panose="02020603050405020304" charset="0"/>
              <a:sym typeface="Inter" panose="02000503000000020004"/>
            </a:endParaRPr>
          </a:p>
        </p:txBody>
      </p:sp>
      <p:sp>
        <p:nvSpPr>
          <p:cNvPr id="79" name="Google Shape;79;p22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Dept of Computer Science &amp;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endParaRPr sz="1800" b="0" i="0" u="none" strike="noStrike" cap="none">
              <a:solidFill>
                <a:srgbClr val="7F7F7F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80" name="Google Shape;8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2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" name="Google Shape;83;p22"/>
          <p:cNvSpPr txBox="1"/>
          <p:nvPr/>
        </p:nvSpPr>
        <p:spPr>
          <a:xfrm>
            <a:off x="811926" y="1183172"/>
            <a:ext cx="10209134" cy="4529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design is a modular deep learning pipeline built in Python with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central model is a small U-Net, optimized to handle 5-channel inputs: blurred image, edge map, and segmentation map.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Preprocessing: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1.Images are artificially blurred through Gaussian filters.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2.Edge maps are created by applying Sobel filters.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3.Segmentation masks are created through HSV-based color thresholding.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input processing is combined into one tensor and subsequently fed into the U-Net model.</a:t>
            </a:r>
            <a:endParaRPr lang="en-US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/>
        </p:nvSpPr>
        <p:spPr>
          <a:xfrm>
            <a:off x="811530" y="354965"/>
            <a:ext cx="1020953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600"/>
            </a:pPr>
            <a:r>
              <a:rPr lang="en-US" sz="3600" b="1" dirty="0">
                <a:solidFill>
                  <a:srgbClr val="007367"/>
                </a:solidFill>
                <a:latin typeface="Times New Roman" panose="02020603050405020304" charset="0"/>
                <a:ea typeface="Inter" panose="02000503000000020004"/>
                <a:cs typeface="Times New Roman" panose="02020603050405020304" charset="0"/>
                <a:sym typeface="Inter" panose="02000503000000020004"/>
              </a:rPr>
              <a:t>Image Sharpening using Knowledge Distillation</a:t>
            </a:r>
            <a:endParaRPr lang="en-US" dirty="0">
              <a:latin typeface="Times New Roman" panose="02020603050405020304" charset="0"/>
              <a:ea typeface="Inter" panose="02000503000000020004"/>
              <a:cs typeface="Times New Roman" panose="02020603050405020304" charset="0"/>
              <a:sym typeface="Inter" panose="02000503000000020004"/>
            </a:endParaRPr>
          </a:p>
        </p:txBody>
      </p:sp>
      <p:sp>
        <p:nvSpPr>
          <p:cNvPr id="79" name="Google Shape;79;p22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Dept of Computer Science &amp;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endParaRPr sz="1800" b="0" i="0" u="none" strike="noStrike" cap="none">
              <a:solidFill>
                <a:srgbClr val="7F7F7F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80" name="Google Shape;8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2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" name="Google Shape;83;p22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22"/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reconstructs an enhanced RGB image and is trained using a loss function that is a mix of MSE and SSIM.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testing, the model computes new blurred input and output either: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1.Fully sharpened image, or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2.Selective sharpening on edge and segmentation masks.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are visualized automatically and stored, and eventual GUI or interface integration is optional.</a:t>
            </a:r>
            <a:endParaRPr lang="en-US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/>
        </p:nvSpPr>
        <p:spPr>
          <a:xfrm>
            <a:off x="811530" y="354965"/>
            <a:ext cx="1020953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600"/>
            </a:pPr>
            <a:r>
              <a:rPr lang="en-US" sz="3600" b="1" dirty="0">
                <a:solidFill>
                  <a:srgbClr val="007367"/>
                </a:solidFill>
                <a:latin typeface="Times New Roman" panose="02020603050405020304" charset="0"/>
                <a:ea typeface="Inter" panose="02000503000000020004"/>
                <a:cs typeface="Times New Roman" panose="02020603050405020304" charset="0"/>
                <a:sym typeface="Inter" panose="02000503000000020004"/>
              </a:rPr>
              <a:t>Image Sharpening using Knowledge Distillation</a:t>
            </a:r>
            <a:endParaRPr lang="en-US" dirty="0">
              <a:latin typeface="Times New Roman" panose="02020603050405020304" charset="0"/>
              <a:ea typeface="Inter" panose="02000503000000020004"/>
              <a:cs typeface="Times New Roman" panose="02020603050405020304" charset="0"/>
              <a:sym typeface="Inter" panose="02000503000000020004"/>
            </a:endParaRPr>
          </a:p>
        </p:txBody>
      </p:sp>
      <p:sp>
        <p:nvSpPr>
          <p:cNvPr id="79" name="Google Shape;79;p22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Dept of Computer Science &amp;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 panose="020B0606030504020204"/>
              <a:buNone/>
            </a:pPr>
            <a:endParaRPr sz="1800" b="0" i="0" u="none" strike="noStrike" cap="none">
              <a:solidFill>
                <a:srgbClr val="7F7F7F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80" name="Google Shape;8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2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" name="Google Shape;83;p22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22"/>
          <p:cNvSpPr txBox="1"/>
          <p:nvPr/>
        </p:nvSpPr>
        <p:spPr>
          <a:xfrm>
            <a:off x="207792" y="941586"/>
            <a:ext cx="10813268" cy="462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8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Module Breakdown : </a:t>
            </a:r>
            <a:endParaRPr lang="en-US" altLang="en-US" sz="2800" b="1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train.py / training section: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 training of models with blurred images along with edge and segmentation maps.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dataset with custom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BlurDataset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 the preprocessing: CLAHE, Gaussian blur, edge detection, segmentation mask generation.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the U-Net model with MSE + SSIM loss.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model check points and logs training loss, SSIM, and PSNR Metrics.</a:t>
            </a:r>
            <a:endParaRPr lang="en-US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1391</Words>
  <Application>Microsoft Office PowerPoint</Application>
  <PresentationFormat>Widescreen</PresentationFormat>
  <Paragraphs>138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Play</vt:lpstr>
      <vt:lpstr>Times New Roman</vt:lpstr>
      <vt:lpstr>Plus Jakarta Sans</vt:lpstr>
      <vt:lpstr>Arial</vt:lpstr>
      <vt:lpstr>Open Sans</vt:lpstr>
      <vt:lpstr>Inter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GITAM</dc:creator>
  <cp:lastModifiedBy>Kata Srikanth</cp:lastModifiedBy>
  <cp:revision>5</cp:revision>
  <dcterms:created xsi:type="dcterms:W3CDTF">2022-05-23T07:15:00Z</dcterms:created>
  <dcterms:modified xsi:type="dcterms:W3CDTF">2025-07-11T21:42:02Z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C3DE5105F5174A0FA22709D3B76A0482_13</vt:lpwstr>
  </property>
  <property fmtid="{D5CDD505-2E9C-101B-9397-08002B2CF9AE}" pid="3" name="KSOProductBuildVer">
    <vt:lpwstr>1033-12.2.0.21931</vt:lpwstr>
  </property>
</Properties>
</file>