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00" r:id="rId2"/>
    <p:sldId id="404" r:id="rId3"/>
    <p:sldId id="407" r:id="rId4"/>
    <p:sldId id="408" r:id="rId5"/>
    <p:sldId id="412" r:id="rId6"/>
    <p:sldId id="411" r:id="rId7"/>
    <p:sldId id="413" r:id="rId8"/>
    <p:sldId id="414" r:id="rId9"/>
    <p:sldId id="41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07" d="100"/>
          <a:sy n="207" d="100"/>
        </p:scale>
        <p:origin x="120" y="-532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F754BA-9A62-4D38-A69B-8CD85BD85F46}" type="datetimeFigureOut">
              <a:rPr lang="en-US" smtClean="0"/>
              <a:t>4/5/2019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4675B-A7A6-45B1-9312-869A9DA9744E}" type="slidenum">
              <a:rPr lang="en-US" smtClean="0"/>
              <a:t>‹#›</a:t>
            </a:fld>
            <a:endParaRPr lang="en-US"/>
          </a:p>
        </p:txBody>
      </p:sp>
    </p:spTree>
    <p:extLst>
      <p:ext uri="{BB962C8B-B14F-4D97-AF65-F5344CB8AC3E}">
        <p14:creationId xmlns:p14="http://schemas.microsoft.com/office/powerpoint/2010/main" val="2393946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325975-DE05-4307-AC3E-A02FDF0F756F}" type="slidenum">
              <a:rPr lang="en-US" smtClean="0"/>
              <a:pPr/>
              <a:t>1</a:t>
            </a:fld>
            <a:endParaRPr lang="en-US" dirty="0"/>
          </a:p>
        </p:txBody>
      </p:sp>
    </p:spTree>
    <p:extLst>
      <p:ext uri="{BB962C8B-B14F-4D97-AF65-F5344CB8AC3E}">
        <p14:creationId xmlns:p14="http://schemas.microsoft.com/office/powerpoint/2010/main" val="2679559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9D674-8DA6-4C06-897B-764525486D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1DD2DA-0012-4133-BE57-5B6EE052CD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F65EC8-8B99-49F0-A443-F5FD7CCE572B}"/>
              </a:ext>
            </a:extLst>
          </p:cNvPr>
          <p:cNvSpPr>
            <a:spLocks noGrp="1"/>
          </p:cNvSpPr>
          <p:nvPr>
            <p:ph type="dt" sz="half" idx="10"/>
          </p:nvPr>
        </p:nvSpPr>
        <p:spPr/>
        <p:txBody>
          <a:bodyPr/>
          <a:lstStyle/>
          <a:p>
            <a:fld id="{CC6C1100-FF86-4DB9-B0A6-7295BBF9C280}" type="datetimeFigureOut">
              <a:rPr lang="en-US" smtClean="0"/>
              <a:t>4/5/2019</a:t>
            </a:fld>
            <a:endParaRPr lang="en-US"/>
          </a:p>
        </p:txBody>
      </p:sp>
      <p:sp>
        <p:nvSpPr>
          <p:cNvPr id="5" name="Footer Placeholder 4">
            <a:extLst>
              <a:ext uri="{FF2B5EF4-FFF2-40B4-BE49-F238E27FC236}">
                <a16:creationId xmlns:a16="http://schemas.microsoft.com/office/drawing/2014/main" id="{A618DA5A-9ADC-436A-9170-55DB3C6EE5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EDC66A-4275-4F96-88CD-8280F2B4DC53}"/>
              </a:ext>
            </a:extLst>
          </p:cNvPr>
          <p:cNvSpPr>
            <a:spLocks noGrp="1"/>
          </p:cNvSpPr>
          <p:nvPr>
            <p:ph type="sldNum" sz="quarter" idx="12"/>
          </p:nvPr>
        </p:nvSpPr>
        <p:spPr/>
        <p:txBody>
          <a:bodyPr/>
          <a:lstStyle/>
          <a:p>
            <a:fld id="{E1D26768-5150-4DF3-B9B9-D4D9DA089DF1}" type="slidenum">
              <a:rPr lang="en-US" smtClean="0"/>
              <a:t>‹#›</a:t>
            </a:fld>
            <a:endParaRPr lang="en-US"/>
          </a:p>
        </p:txBody>
      </p:sp>
    </p:spTree>
    <p:extLst>
      <p:ext uri="{BB962C8B-B14F-4D97-AF65-F5344CB8AC3E}">
        <p14:creationId xmlns:p14="http://schemas.microsoft.com/office/powerpoint/2010/main" val="4229421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A9CE3-83B5-4556-905B-5646394C4D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4CC874-696C-45CD-A5A4-885251364D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199C0E-FE46-40DC-825F-82AF1EB9182A}"/>
              </a:ext>
            </a:extLst>
          </p:cNvPr>
          <p:cNvSpPr>
            <a:spLocks noGrp="1"/>
          </p:cNvSpPr>
          <p:nvPr>
            <p:ph type="dt" sz="half" idx="10"/>
          </p:nvPr>
        </p:nvSpPr>
        <p:spPr/>
        <p:txBody>
          <a:bodyPr/>
          <a:lstStyle/>
          <a:p>
            <a:fld id="{CC6C1100-FF86-4DB9-B0A6-7295BBF9C280}" type="datetimeFigureOut">
              <a:rPr lang="en-US" smtClean="0"/>
              <a:t>4/5/2019</a:t>
            </a:fld>
            <a:endParaRPr lang="en-US"/>
          </a:p>
        </p:txBody>
      </p:sp>
      <p:sp>
        <p:nvSpPr>
          <p:cNvPr id="5" name="Footer Placeholder 4">
            <a:extLst>
              <a:ext uri="{FF2B5EF4-FFF2-40B4-BE49-F238E27FC236}">
                <a16:creationId xmlns:a16="http://schemas.microsoft.com/office/drawing/2014/main" id="{04A8DA1F-31AB-4589-9AF3-53476BDC27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48ED4C-EB83-4EDE-B3EC-CBAF3A7FAF2D}"/>
              </a:ext>
            </a:extLst>
          </p:cNvPr>
          <p:cNvSpPr>
            <a:spLocks noGrp="1"/>
          </p:cNvSpPr>
          <p:nvPr>
            <p:ph type="sldNum" sz="quarter" idx="12"/>
          </p:nvPr>
        </p:nvSpPr>
        <p:spPr/>
        <p:txBody>
          <a:bodyPr/>
          <a:lstStyle/>
          <a:p>
            <a:fld id="{E1D26768-5150-4DF3-B9B9-D4D9DA089DF1}" type="slidenum">
              <a:rPr lang="en-US" smtClean="0"/>
              <a:t>‹#›</a:t>
            </a:fld>
            <a:endParaRPr lang="en-US"/>
          </a:p>
        </p:txBody>
      </p:sp>
    </p:spTree>
    <p:extLst>
      <p:ext uri="{BB962C8B-B14F-4D97-AF65-F5344CB8AC3E}">
        <p14:creationId xmlns:p14="http://schemas.microsoft.com/office/powerpoint/2010/main" val="3907229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CBD36A-5483-472B-8268-16693F2CAA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011BF4-C194-48AD-8E19-62E799FDD3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2A7EB4-5F96-46D9-94DC-DD6029D133E7}"/>
              </a:ext>
            </a:extLst>
          </p:cNvPr>
          <p:cNvSpPr>
            <a:spLocks noGrp="1"/>
          </p:cNvSpPr>
          <p:nvPr>
            <p:ph type="dt" sz="half" idx="10"/>
          </p:nvPr>
        </p:nvSpPr>
        <p:spPr/>
        <p:txBody>
          <a:bodyPr/>
          <a:lstStyle/>
          <a:p>
            <a:fld id="{CC6C1100-FF86-4DB9-B0A6-7295BBF9C280}" type="datetimeFigureOut">
              <a:rPr lang="en-US" smtClean="0"/>
              <a:t>4/5/2019</a:t>
            </a:fld>
            <a:endParaRPr lang="en-US"/>
          </a:p>
        </p:txBody>
      </p:sp>
      <p:sp>
        <p:nvSpPr>
          <p:cNvPr id="5" name="Footer Placeholder 4">
            <a:extLst>
              <a:ext uri="{FF2B5EF4-FFF2-40B4-BE49-F238E27FC236}">
                <a16:creationId xmlns:a16="http://schemas.microsoft.com/office/drawing/2014/main" id="{B9CEB606-A942-4FF1-82A7-9D7992166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81897C-4644-4E72-A481-8DF98A48310E}"/>
              </a:ext>
            </a:extLst>
          </p:cNvPr>
          <p:cNvSpPr>
            <a:spLocks noGrp="1"/>
          </p:cNvSpPr>
          <p:nvPr>
            <p:ph type="sldNum" sz="quarter" idx="12"/>
          </p:nvPr>
        </p:nvSpPr>
        <p:spPr/>
        <p:txBody>
          <a:bodyPr/>
          <a:lstStyle/>
          <a:p>
            <a:fld id="{E1D26768-5150-4DF3-B9B9-D4D9DA089DF1}" type="slidenum">
              <a:rPr lang="en-US" smtClean="0"/>
              <a:t>‹#›</a:t>
            </a:fld>
            <a:endParaRPr lang="en-US"/>
          </a:p>
        </p:txBody>
      </p:sp>
    </p:spTree>
    <p:extLst>
      <p:ext uri="{BB962C8B-B14F-4D97-AF65-F5344CB8AC3E}">
        <p14:creationId xmlns:p14="http://schemas.microsoft.com/office/powerpoint/2010/main" val="4225339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b="1650"/>
          <a:stretch/>
        </p:blipFill>
        <p:spPr bwMode="auto">
          <a:xfrm>
            <a:off x="0" y="-1"/>
            <a:ext cx="12192000"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6" descr="ridge4.png"/>
          <p:cNvPicPr>
            <a:picLocks noChangeAspect="1"/>
          </p:cNvPicPr>
          <p:nvPr/>
        </p:nvPicPr>
        <p:blipFill>
          <a:blip r:embed="rId4" cstate="print"/>
          <a:stretch>
            <a:fillRect/>
          </a:stretch>
        </p:blipFill>
        <p:spPr bwMode="ltGray">
          <a:xfrm>
            <a:off x="1072" y="121"/>
            <a:ext cx="5291765" cy="1443209"/>
          </a:xfrm>
          <a:prstGeom prst="rect">
            <a:avLst/>
          </a:prstGeom>
        </p:spPr>
      </p:pic>
      <p:sp>
        <p:nvSpPr>
          <p:cNvPr id="10" name="Slide Number Placeholder 5"/>
          <p:cNvSpPr txBox="1">
            <a:spLocks/>
          </p:cNvSpPr>
          <p:nvPr/>
        </p:nvSpPr>
        <p:spPr bwMode="auto">
          <a:xfrm>
            <a:off x="11815642"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a:solidFill>
                  <a:srgbClr val="6D6E71"/>
                </a:solidFill>
                <a:cs typeface="Arial" pitchFamily="34" charset="0"/>
              </a:rPr>
              <a:pPr algn="r">
                <a:defRPr/>
              </a:pPr>
              <a:t>‹#›</a:t>
            </a:fld>
            <a:endParaRPr lang="en-US" sz="1000" dirty="0">
              <a:solidFill>
                <a:srgbClr val="6D6E71"/>
              </a:solidFill>
              <a:cs typeface="Arial" pitchFamily="34" charset="0"/>
            </a:endParaRPr>
          </a:p>
        </p:txBody>
      </p:sp>
      <p:pic>
        <p:nvPicPr>
          <p:cNvPr id="7" name="Picture 6" descr="Mahindra Logo.png"/>
          <p:cNvPicPr>
            <a:picLocks noChangeAspect="1"/>
          </p:cNvPicPr>
          <p:nvPr/>
        </p:nvPicPr>
        <p:blipFill>
          <a:blip r:embed="rId5" cstate="print"/>
          <a:stretch>
            <a:fillRect/>
          </a:stretch>
        </p:blipFill>
        <p:spPr bwMode="gray">
          <a:xfrm>
            <a:off x="8439869" y="476643"/>
            <a:ext cx="3170051" cy="656554"/>
          </a:xfrm>
          <a:prstGeom prst="rect">
            <a:avLst/>
          </a:prstGeom>
        </p:spPr>
      </p:pic>
    </p:spTree>
    <p:extLst>
      <p:ext uri="{BB962C8B-B14F-4D97-AF65-F5344CB8AC3E}">
        <p14:creationId xmlns:p14="http://schemas.microsoft.com/office/powerpoint/2010/main" val="3928627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F41D3-3772-4F53-8E45-9E4E03898C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7E3677-B813-4FAB-ABE4-14D4ECBD2C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1600C1-F7C2-4FB5-B081-84EE43F7048D}"/>
              </a:ext>
            </a:extLst>
          </p:cNvPr>
          <p:cNvSpPr>
            <a:spLocks noGrp="1"/>
          </p:cNvSpPr>
          <p:nvPr>
            <p:ph type="dt" sz="half" idx="10"/>
          </p:nvPr>
        </p:nvSpPr>
        <p:spPr/>
        <p:txBody>
          <a:bodyPr/>
          <a:lstStyle/>
          <a:p>
            <a:fld id="{CC6C1100-FF86-4DB9-B0A6-7295BBF9C280}" type="datetimeFigureOut">
              <a:rPr lang="en-US" smtClean="0"/>
              <a:t>4/5/2019</a:t>
            </a:fld>
            <a:endParaRPr lang="en-US"/>
          </a:p>
        </p:txBody>
      </p:sp>
      <p:sp>
        <p:nvSpPr>
          <p:cNvPr id="5" name="Footer Placeholder 4">
            <a:extLst>
              <a:ext uri="{FF2B5EF4-FFF2-40B4-BE49-F238E27FC236}">
                <a16:creationId xmlns:a16="http://schemas.microsoft.com/office/drawing/2014/main" id="{E1BBEA65-0EED-4C75-8576-BC2A4C25AB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657A1-4B96-4B89-8D23-0FC222371D15}"/>
              </a:ext>
            </a:extLst>
          </p:cNvPr>
          <p:cNvSpPr>
            <a:spLocks noGrp="1"/>
          </p:cNvSpPr>
          <p:nvPr>
            <p:ph type="sldNum" sz="quarter" idx="12"/>
          </p:nvPr>
        </p:nvSpPr>
        <p:spPr/>
        <p:txBody>
          <a:bodyPr/>
          <a:lstStyle/>
          <a:p>
            <a:fld id="{E1D26768-5150-4DF3-B9B9-D4D9DA089DF1}" type="slidenum">
              <a:rPr lang="en-US" smtClean="0"/>
              <a:t>‹#›</a:t>
            </a:fld>
            <a:endParaRPr lang="en-US"/>
          </a:p>
        </p:txBody>
      </p:sp>
    </p:spTree>
    <p:extLst>
      <p:ext uri="{BB962C8B-B14F-4D97-AF65-F5344CB8AC3E}">
        <p14:creationId xmlns:p14="http://schemas.microsoft.com/office/powerpoint/2010/main" val="524763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07B9-1798-4C7D-82DE-13EEA272D4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A9CA3A-1DD1-4613-84C3-7388F2451D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F23C6A-0D3F-44AD-805E-160CE333325E}"/>
              </a:ext>
            </a:extLst>
          </p:cNvPr>
          <p:cNvSpPr>
            <a:spLocks noGrp="1"/>
          </p:cNvSpPr>
          <p:nvPr>
            <p:ph type="dt" sz="half" idx="10"/>
          </p:nvPr>
        </p:nvSpPr>
        <p:spPr/>
        <p:txBody>
          <a:bodyPr/>
          <a:lstStyle/>
          <a:p>
            <a:fld id="{CC6C1100-FF86-4DB9-B0A6-7295BBF9C280}" type="datetimeFigureOut">
              <a:rPr lang="en-US" smtClean="0"/>
              <a:t>4/5/2019</a:t>
            </a:fld>
            <a:endParaRPr lang="en-US"/>
          </a:p>
        </p:txBody>
      </p:sp>
      <p:sp>
        <p:nvSpPr>
          <p:cNvPr id="5" name="Footer Placeholder 4">
            <a:extLst>
              <a:ext uri="{FF2B5EF4-FFF2-40B4-BE49-F238E27FC236}">
                <a16:creationId xmlns:a16="http://schemas.microsoft.com/office/drawing/2014/main" id="{16D55A9B-F27F-48A8-96DB-339537623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5EA933-6B43-4B0E-ADEC-5C083516FE68}"/>
              </a:ext>
            </a:extLst>
          </p:cNvPr>
          <p:cNvSpPr>
            <a:spLocks noGrp="1"/>
          </p:cNvSpPr>
          <p:nvPr>
            <p:ph type="sldNum" sz="quarter" idx="12"/>
          </p:nvPr>
        </p:nvSpPr>
        <p:spPr/>
        <p:txBody>
          <a:bodyPr/>
          <a:lstStyle/>
          <a:p>
            <a:fld id="{E1D26768-5150-4DF3-B9B9-D4D9DA089DF1}" type="slidenum">
              <a:rPr lang="en-US" smtClean="0"/>
              <a:t>‹#›</a:t>
            </a:fld>
            <a:endParaRPr lang="en-US"/>
          </a:p>
        </p:txBody>
      </p:sp>
    </p:spTree>
    <p:extLst>
      <p:ext uri="{BB962C8B-B14F-4D97-AF65-F5344CB8AC3E}">
        <p14:creationId xmlns:p14="http://schemas.microsoft.com/office/powerpoint/2010/main" val="1941674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89A0F-62CA-4B58-90F6-7E1BA96CFF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B6E532-2AA0-4357-B434-4E019621C9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8A601C-4411-45E5-85F4-4E8C1C2809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C909D7-95C2-4752-AB51-5BBC153FB730}"/>
              </a:ext>
            </a:extLst>
          </p:cNvPr>
          <p:cNvSpPr>
            <a:spLocks noGrp="1"/>
          </p:cNvSpPr>
          <p:nvPr>
            <p:ph type="dt" sz="half" idx="10"/>
          </p:nvPr>
        </p:nvSpPr>
        <p:spPr/>
        <p:txBody>
          <a:bodyPr/>
          <a:lstStyle/>
          <a:p>
            <a:fld id="{CC6C1100-FF86-4DB9-B0A6-7295BBF9C280}" type="datetimeFigureOut">
              <a:rPr lang="en-US" smtClean="0"/>
              <a:t>4/5/2019</a:t>
            </a:fld>
            <a:endParaRPr lang="en-US"/>
          </a:p>
        </p:txBody>
      </p:sp>
      <p:sp>
        <p:nvSpPr>
          <p:cNvPr id="6" name="Footer Placeholder 5">
            <a:extLst>
              <a:ext uri="{FF2B5EF4-FFF2-40B4-BE49-F238E27FC236}">
                <a16:creationId xmlns:a16="http://schemas.microsoft.com/office/drawing/2014/main" id="{C6C994FD-FB14-4C64-A78F-4CA46E56B0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26E024-BC43-4C4B-B72C-F59B289EED5F}"/>
              </a:ext>
            </a:extLst>
          </p:cNvPr>
          <p:cNvSpPr>
            <a:spLocks noGrp="1"/>
          </p:cNvSpPr>
          <p:nvPr>
            <p:ph type="sldNum" sz="quarter" idx="12"/>
          </p:nvPr>
        </p:nvSpPr>
        <p:spPr/>
        <p:txBody>
          <a:bodyPr/>
          <a:lstStyle/>
          <a:p>
            <a:fld id="{E1D26768-5150-4DF3-B9B9-D4D9DA089DF1}" type="slidenum">
              <a:rPr lang="en-US" smtClean="0"/>
              <a:t>‹#›</a:t>
            </a:fld>
            <a:endParaRPr lang="en-US"/>
          </a:p>
        </p:txBody>
      </p:sp>
    </p:spTree>
    <p:extLst>
      <p:ext uri="{BB962C8B-B14F-4D97-AF65-F5344CB8AC3E}">
        <p14:creationId xmlns:p14="http://schemas.microsoft.com/office/powerpoint/2010/main" val="2900083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473FC-D5FB-45CF-8F2B-1F3564174F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33DD35-E17D-4F4C-9ABE-F257DBC10B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823302-9158-4D7F-B56D-7978E35294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016CD5-F8DF-4D6C-84A4-5A6F609E18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4245AC-8146-47D6-9436-DEA678839F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C8FB2F-8F53-4E94-BD26-DF8896C5CB1B}"/>
              </a:ext>
            </a:extLst>
          </p:cNvPr>
          <p:cNvSpPr>
            <a:spLocks noGrp="1"/>
          </p:cNvSpPr>
          <p:nvPr>
            <p:ph type="dt" sz="half" idx="10"/>
          </p:nvPr>
        </p:nvSpPr>
        <p:spPr/>
        <p:txBody>
          <a:bodyPr/>
          <a:lstStyle/>
          <a:p>
            <a:fld id="{CC6C1100-FF86-4DB9-B0A6-7295BBF9C280}" type="datetimeFigureOut">
              <a:rPr lang="en-US" smtClean="0"/>
              <a:t>4/5/2019</a:t>
            </a:fld>
            <a:endParaRPr lang="en-US"/>
          </a:p>
        </p:txBody>
      </p:sp>
      <p:sp>
        <p:nvSpPr>
          <p:cNvPr id="8" name="Footer Placeholder 7">
            <a:extLst>
              <a:ext uri="{FF2B5EF4-FFF2-40B4-BE49-F238E27FC236}">
                <a16:creationId xmlns:a16="http://schemas.microsoft.com/office/drawing/2014/main" id="{A242D494-2F1B-4527-9FDC-985D077A78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B18698-0330-42C6-87C9-90FFE4C40AAE}"/>
              </a:ext>
            </a:extLst>
          </p:cNvPr>
          <p:cNvSpPr>
            <a:spLocks noGrp="1"/>
          </p:cNvSpPr>
          <p:nvPr>
            <p:ph type="sldNum" sz="quarter" idx="12"/>
          </p:nvPr>
        </p:nvSpPr>
        <p:spPr/>
        <p:txBody>
          <a:bodyPr/>
          <a:lstStyle/>
          <a:p>
            <a:fld id="{E1D26768-5150-4DF3-B9B9-D4D9DA089DF1}" type="slidenum">
              <a:rPr lang="en-US" smtClean="0"/>
              <a:t>‹#›</a:t>
            </a:fld>
            <a:endParaRPr lang="en-US"/>
          </a:p>
        </p:txBody>
      </p:sp>
    </p:spTree>
    <p:extLst>
      <p:ext uri="{BB962C8B-B14F-4D97-AF65-F5344CB8AC3E}">
        <p14:creationId xmlns:p14="http://schemas.microsoft.com/office/powerpoint/2010/main" val="2722398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48C3A-176D-469E-A995-0993746284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CC47FB-C018-4FFC-B733-AFE6056B13F6}"/>
              </a:ext>
            </a:extLst>
          </p:cNvPr>
          <p:cNvSpPr>
            <a:spLocks noGrp="1"/>
          </p:cNvSpPr>
          <p:nvPr>
            <p:ph type="dt" sz="half" idx="10"/>
          </p:nvPr>
        </p:nvSpPr>
        <p:spPr/>
        <p:txBody>
          <a:bodyPr/>
          <a:lstStyle/>
          <a:p>
            <a:fld id="{CC6C1100-FF86-4DB9-B0A6-7295BBF9C280}" type="datetimeFigureOut">
              <a:rPr lang="en-US" smtClean="0"/>
              <a:t>4/5/2019</a:t>
            </a:fld>
            <a:endParaRPr lang="en-US"/>
          </a:p>
        </p:txBody>
      </p:sp>
      <p:sp>
        <p:nvSpPr>
          <p:cNvPr id="4" name="Footer Placeholder 3">
            <a:extLst>
              <a:ext uri="{FF2B5EF4-FFF2-40B4-BE49-F238E27FC236}">
                <a16:creationId xmlns:a16="http://schemas.microsoft.com/office/drawing/2014/main" id="{0D1706BB-C306-4D0C-B77B-0778F568A5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F62D0B-66F8-478B-AF23-0DD3C66D4054}"/>
              </a:ext>
            </a:extLst>
          </p:cNvPr>
          <p:cNvSpPr>
            <a:spLocks noGrp="1"/>
          </p:cNvSpPr>
          <p:nvPr>
            <p:ph type="sldNum" sz="quarter" idx="12"/>
          </p:nvPr>
        </p:nvSpPr>
        <p:spPr/>
        <p:txBody>
          <a:bodyPr/>
          <a:lstStyle/>
          <a:p>
            <a:fld id="{E1D26768-5150-4DF3-B9B9-D4D9DA089DF1}" type="slidenum">
              <a:rPr lang="en-US" smtClean="0"/>
              <a:t>‹#›</a:t>
            </a:fld>
            <a:endParaRPr lang="en-US"/>
          </a:p>
        </p:txBody>
      </p:sp>
    </p:spTree>
    <p:extLst>
      <p:ext uri="{BB962C8B-B14F-4D97-AF65-F5344CB8AC3E}">
        <p14:creationId xmlns:p14="http://schemas.microsoft.com/office/powerpoint/2010/main" val="274116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2E51F1-D0FE-449F-9F16-C49107F7D4B8}"/>
              </a:ext>
            </a:extLst>
          </p:cNvPr>
          <p:cNvSpPr>
            <a:spLocks noGrp="1"/>
          </p:cNvSpPr>
          <p:nvPr>
            <p:ph type="dt" sz="half" idx="10"/>
          </p:nvPr>
        </p:nvSpPr>
        <p:spPr/>
        <p:txBody>
          <a:bodyPr/>
          <a:lstStyle/>
          <a:p>
            <a:fld id="{CC6C1100-FF86-4DB9-B0A6-7295BBF9C280}" type="datetimeFigureOut">
              <a:rPr lang="en-US" smtClean="0"/>
              <a:t>4/5/2019</a:t>
            </a:fld>
            <a:endParaRPr lang="en-US"/>
          </a:p>
        </p:txBody>
      </p:sp>
      <p:sp>
        <p:nvSpPr>
          <p:cNvPr id="3" name="Footer Placeholder 2">
            <a:extLst>
              <a:ext uri="{FF2B5EF4-FFF2-40B4-BE49-F238E27FC236}">
                <a16:creationId xmlns:a16="http://schemas.microsoft.com/office/drawing/2014/main" id="{D2491750-DE62-44D9-ACB2-A05AD6624E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E30A65-C7E2-4495-9569-B298A4A4C1E9}"/>
              </a:ext>
            </a:extLst>
          </p:cNvPr>
          <p:cNvSpPr>
            <a:spLocks noGrp="1"/>
          </p:cNvSpPr>
          <p:nvPr>
            <p:ph type="sldNum" sz="quarter" idx="12"/>
          </p:nvPr>
        </p:nvSpPr>
        <p:spPr/>
        <p:txBody>
          <a:bodyPr/>
          <a:lstStyle/>
          <a:p>
            <a:fld id="{E1D26768-5150-4DF3-B9B9-D4D9DA089DF1}" type="slidenum">
              <a:rPr lang="en-US" smtClean="0"/>
              <a:t>‹#›</a:t>
            </a:fld>
            <a:endParaRPr lang="en-US"/>
          </a:p>
        </p:txBody>
      </p:sp>
    </p:spTree>
    <p:extLst>
      <p:ext uri="{BB962C8B-B14F-4D97-AF65-F5344CB8AC3E}">
        <p14:creationId xmlns:p14="http://schemas.microsoft.com/office/powerpoint/2010/main" val="1898539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742F8-17C4-4FCA-BFE4-BC82F83471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96F44B-E747-459F-BD64-D88DA0B96C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31572A-75B1-414C-8F54-593C1B36F3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86416A-26DC-475F-9B14-06A1B252B0F2}"/>
              </a:ext>
            </a:extLst>
          </p:cNvPr>
          <p:cNvSpPr>
            <a:spLocks noGrp="1"/>
          </p:cNvSpPr>
          <p:nvPr>
            <p:ph type="dt" sz="half" idx="10"/>
          </p:nvPr>
        </p:nvSpPr>
        <p:spPr/>
        <p:txBody>
          <a:bodyPr/>
          <a:lstStyle/>
          <a:p>
            <a:fld id="{CC6C1100-FF86-4DB9-B0A6-7295BBF9C280}" type="datetimeFigureOut">
              <a:rPr lang="en-US" smtClean="0"/>
              <a:t>4/5/2019</a:t>
            </a:fld>
            <a:endParaRPr lang="en-US"/>
          </a:p>
        </p:txBody>
      </p:sp>
      <p:sp>
        <p:nvSpPr>
          <p:cNvPr id="6" name="Footer Placeholder 5">
            <a:extLst>
              <a:ext uri="{FF2B5EF4-FFF2-40B4-BE49-F238E27FC236}">
                <a16:creationId xmlns:a16="http://schemas.microsoft.com/office/drawing/2014/main" id="{C1339197-E212-49FE-BBC2-C095F5D5A1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720F7-5C7E-46C6-94B5-8B8B7FC1FAA6}"/>
              </a:ext>
            </a:extLst>
          </p:cNvPr>
          <p:cNvSpPr>
            <a:spLocks noGrp="1"/>
          </p:cNvSpPr>
          <p:nvPr>
            <p:ph type="sldNum" sz="quarter" idx="12"/>
          </p:nvPr>
        </p:nvSpPr>
        <p:spPr/>
        <p:txBody>
          <a:bodyPr/>
          <a:lstStyle/>
          <a:p>
            <a:fld id="{E1D26768-5150-4DF3-B9B9-D4D9DA089DF1}" type="slidenum">
              <a:rPr lang="en-US" smtClean="0"/>
              <a:t>‹#›</a:t>
            </a:fld>
            <a:endParaRPr lang="en-US"/>
          </a:p>
        </p:txBody>
      </p:sp>
    </p:spTree>
    <p:extLst>
      <p:ext uri="{BB962C8B-B14F-4D97-AF65-F5344CB8AC3E}">
        <p14:creationId xmlns:p14="http://schemas.microsoft.com/office/powerpoint/2010/main" val="1322303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B5230-1B62-4DAD-943E-61E6FAC7A2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6342DA-76C8-4439-9D12-FC347E998E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8CA4A8-0373-4C06-86A0-AD8374D2CD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E5AAEE-5662-4A4B-9218-2F263A7092A0}"/>
              </a:ext>
            </a:extLst>
          </p:cNvPr>
          <p:cNvSpPr>
            <a:spLocks noGrp="1"/>
          </p:cNvSpPr>
          <p:nvPr>
            <p:ph type="dt" sz="half" idx="10"/>
          </p:nvPr>
        </p:nvSpPr>
        <p:spPr/>
        <p:txBody>
          <a:bodyPr/>
          <a:lstStyle/>
          <a:p>
            <a:fld id="{CC6C1100-FF86-4DB9-B0A6-7295BBF9C280}" type="datetimeFigureOut">
              <a:rPr lang="en-US" smtClean="0"/>
              <a:t>4/5/2019</a:t>
            </a:fld>
            <a:endParaRPr lang="en-US"/>
          </a:p>
        </p:txBody>
      </p:sp>
      <p:sp>
        <p:nvSpPr>
          <p:cNvPr id="6" name="Footer Placeholder 5">
            <a:extLst>
              <a:ext uri="{FF2B5EF4-FFF2-40B4-BE49-F238E27FC236}">
                <a16:creationId xmlns:a16="http://schemas.microsoft.com/office/drawing/2014/main" id="{3916AF44-34CE-46A2-85C3-18994FBDFC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DC4AFD-BB9D-4F32-8B88-3947E6A5E65D}"/>
              </a:ext>
            </a:extLst>
          </p:cNvPr>
          <p:cNvSpPr>
            <a:spLocks noGrp="1"/>
          </p:cNvSpPr>
          <p:nvPr>
            <p:ph type="sldNum" sz="quarter" idx="12"/>
          </p:nvPr>
        </p:nvSpPr>
        <p:spPr/>
        <p:txBody>
          <a:bodyPr/>
          <a:lstStyle/>
          <a:p>
            <a:fld id="{E1D26768-5150-4DF3-B9B9-D4D9DA089DF1}" type="slidenum">
              <a:rPr lang="en-US" smtClean="0"/>
              <a:t>‹#›</a:t>
            </a:fld>
            <a:endParaRPr lang="en-US"/>
          </a:p>
        </p:txBody>
      </p:sp>
    </p:spTree>
    <p:extLst>
      <p:ext uri="{BB962C8B-B14F-4D97-AF65-F5344CB8AC3E}">
        <p14:creationId xmlns:p14="http://schemas.microsoft.com/office/powerpoint/2010/main" val="2186493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5BF6BA-9729-4845-AF1B-C416B65F4D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1255C4-E2E6-43CF-B2EB-030A263CBB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2ACB2B3-FC47-4CF7-844F-9670B672CA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C1100-FF86-4DB9-B0A6-7295BBF9C280}" type="datetimeFigureOut">
              <a:rPr lang="en-US" smtClean="0"/>
              <a:t>4/5/2019</a:t>
            </a:fld>
            <a:endParaRPr lang="en-US"/>
          </a:p>
        </p:txBody>
      </p:sp>
      <p:sp>
        <p:nvSpPr>
          <p:cNvPr id="5" name="Footer Placeholder 4">
            <a:extLst>
              <a:ext uri="{FF2B5EF4-FFF2-40B4-BE49-F238E27FC236}">
                <a16:creationId xmlns:a16="http://schemas.microsoft.com/office/drawing/2014/main" id="{27007106-8ECE-402C-903B-811CA6DB18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solidFill>
                  <a:schemeClr val="tx2"/>
                </a:solidFill>
                <a:latin typeface="Arial" pitchFamily="34" charset="0"/>
                <a:cs typeface="Arial" pitchFamily="34" charset="0"/>
              </a:rPr>
              <a:t>Copyright © 2019 Tech Mahindra. All rights reserved</a:t>
            </a:r>
            <a:endParaRPr lang="en-US" dirty="0"/>
          </a:p>
        </p:txBody>
      </p:sp>
      <p:sp>
        <p:nvSpPr>
          <p:cNvPr id="6" name="Slide Number Placeholder 5">
            <a:extLst>
              <a:ext uri="{FF2B5EF4-FFF2-40B4-BE49-F238E27FC236}">
                <a16:creationId xmlns:a16="http://schemas.microsoft.com/office/drawing/2014/main" id="{66839A42-5A3E-4455-9BC7-B2A1093E40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D26768-5150-4DF3-B9B9-D4D9DA089DF1}" type="slidenum">
              <a:rPr lang="en-US" smtClean="0"/>
              <a:t>‹#›</a:t>
            </a:fld>
            <a:endParaRPr lang="en-US"/>
          </a:p>
        </p:txBody>
      </p:sp>
    </p:spTree>
    <p:extLst>
      <p:ext uri="{BB962C8B-B14F-4D97-AF65-F5344CB8AC3E}">
        <p14:creationId xmlns:p14="http://schemas.microsoft.com/office/powerpoint/2010/main" val="781426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288971" y="2463443"/>
            <a:ext cx="7903029" cy="1931113"/>
          </a:xfrm>
          <a:prstGeom prst="rect">
            <a:avLst/>
          </a:prstGeom>
          <a:solidFill>
            <a:schemeClr val="bg1">
              <a:alpha val="77000"/>
            </a:schemeClr>
          </a:solidFill>
        </p:spPr>
        <p:txBody>
          <a:bodyPr/>
          <a:lstStyle/>
          <a:p>
            <a:pPr algn="ctr">
              <a:spcBef>
                <a:spcPct val="0"/>
              </a:spcBef>
              <a:defRPr/>
            </a:pPr>
            <a:r>
              <a:rPr lang="en-US" sz="6000" b="1" dirty="0">
                <a:solidFill>
                  <a:srgbClr val="E31837"/>
                </a:solidFill>
                <a:effectLst>
                  <a:outerShdw blurRad="38100" dist="38100" dir="2700000" algn="tl">
                    <a:srgbClr val="000000">
                      <a:alpha val="43137"/>
                    </a:srgbClr>
                  </a:outerShdw>
                </a:effectLst>
                <a:latin typeface="Arial Black" pitchFamily="34" charset="0"/>
                <a:cs typeface="Arial" pitchFamily="34" charset="0"/>
              </a:rPr>
              <a:t>CRST</a:t>
            </a:r>
          </a:p>
          <a:p>
            <a:pPr algn="ctr">
              <a:spcBef>
                <a:spcPct val="0"/>
              </a:spcBef>
              <a:defRPr/>
            </a:pPr>
            <a:r>
              <a:rPr lang="en-US" sz="4400" b="1" dirty="0">
                <a:solidFill>
                  <a:srgbClr val="E31837"/>
                </a:solidFill>
                <a:effectLst>
                  <a:outerShdw blurRad="38100" dist="38100" dir="2700000" algn="tl">
                    <a:srgbClr val="000000">
                      <a:alpha val="43137"/>
                    </a:srgbClr>
                  </a:outerShdw>
                </a:effectLst>
                <a:latin typeface="Arial Black" pitchFamily="34" charset="0"/>
                <a:cs typeface="Arial" pitchFamily="34" charset="0"/>
              </a:rPr>
              <a:t>DATA LAKE</a:t>
            </a:r>
            <a:endParaRPr lang="en-US" sz="2400" b="1" dirty="0">
              <a:solidFill>
                <a:srgbClr val="E31837"/>
              </a:solidFill>
              <a:effectLst>
                <a:outerShdw blurRad="38100" dist="38100" dir="2700000" algn="tl">
                  <a:srgbClr val="000000">
                    <a:alpha val="43137"/>
                  </a:srgbClr>
                </a:outerShdw>
              </a:effectLst>
              <a:cs typeface="Arial" pitchFamily="34" charset="0"/>
            </a:endParaRPr>
          </a:p>
        </p:txBody>
      </p:sp>
    </p:spTree>
    <p:extLst>
      <p:ext uri="{BB962C8B-B14F-4D97-AF65-F5344CB8AC3E}">
        <p14:creationId xmlns:p14="http://schemas.microsoft.com/office/powerpoint/2010/main" val="91941787"/>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ight Arrow 118"/>
          <p:cNvSpPr/>
          <p:nvPr/>
        </p:nvSpPr>
        <p:spPr>
          <a:xfrm>
            <a:off x="6267707" y="6439474"/>
            <a:ext cx="2610053" cy="233359"/>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ight Arrow 117"/>
          <p:cNvSpPr/>
          <p:nvPr/>
        </p:nvSpPr>
        <p:spPr>
          <a:xfrm>
            <a:off x="6255083" y="5101907"/>
            <a:ext cx="2610053" cy="233359"/>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ight Arrow 116"/>
          <p:cNvSpPr/>
          <p:nvPr/>
        </p:nvSpPr>
        <p:spPr>
          <a:xfrm>
            <a:off x="6255083" y="4241256"/>
            <a:ext cx="2610053" cy="233359"/>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ight Arrow 115"/>
          <p:cNvSpPr/>
          <p:nvPr/>
        </p:nvSpPr>
        <p:spPr>
          <a:xfrm>
            <a:off x="6267707" y="3426519"/>
            <a:ext cx="2597430" cy="289857"/>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ight Arrow 114"/>
          <p:cNvSpPr/>
          <p:nvPr/>
        </p:nvSpPr>
        <p:spPr>
          <a:xfrm>
            <a:off x="6255084" y="2677462"/>
            <a:ext cx="2597430" cy="289857"/>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ight Arrow 113"/>
          <p:cNvSpPr/>
          <p:nvPr/>
        </p:nvSpPr>
        <p:spPr>
          <a:xfrm>
            <a:off x="6240342" y="2278713"/>
            <a:ext cx="2597430" cy="289857"/>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164970" y="4301305"/>
            <a:ext cx="3102737" cy="644936"/>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lumMod val="25000"/>
                  </a:schemeClr>
                </a:solidFill>
              </a:rPr>
              <a:t>Gardner</a:t>
            </a:r>
          </a:p>
        </p:txBody>
      </p:sp>
      <p:sp>
        <p:nvSpPr>
          <p:cNvPr id="22" name="Rectangle 21"/>
          <p:cNvSpPr/>
          <p:nvPr/>
        </p:nvSpPr>
        <p:spPr>
          <a:xfrm>
            <a:off x="3144047" y="2700639"/>
            <a:ext cx="3102737" cy="625393"/>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lumMod val="25000"/>
                  </a:schemeClr>
                </a:solidFill>
              </a:rPr>
              <a:t>Pegasus</a:t>
            </a:r>
          </a:p>
        </p:txBody>
      </p:sp>
      <p:sp>
        <p:nvSpPr>
          <p:cNvPr id="2" name="Title 1"/>
          <p:cNvSpPr>
            <a:spLocks noGrp="1"/>
          </p:cNvSpPr>
          <p:nvPr>
            <p:ph type="title"/>
          </p:nvPr>
        </p:nvSpPr>
        <p:spPr>
          <a:xfrm>
            <a:off x="88777" y="56581"/>
            <a:ext cx="11607059" cy="703821"/>
          </a:xfrm>
        </p:spPr>
        <p:txBody>
          <a:bodyPr>
            <a:normAutofit fontScale="90000"/>
          </a:bodyPr>
          <a:lstStyle/>
          <a:p>
            <a:pPr algn="ctr"/>
            <a:r>
              <a:rPr lang="en-US" sz="3600" dirty="0"/>
              <a:t> </a:t>
            </a:r>
            <a:r>
              <a:rPr lang="en-US" sz="3100" b="1" cap="all" dirty="0"/>
              <a:t>CRST Business Diagram </a:t>
            </a:r>
            <a:r>
              <a:rPr lang="en-US" sz="3100" b="1" dirty="0"/>
              <a:t> </a:t>
            </a:r>
            <a:br>
              <a:rPr lang="en-US" sz="3600" dirty="0"/>
            </a:br>
            <a:r>
              <a:rPr lang="en-US" sz="2000" dirty="0"/>
              <a:t> </a:t>
            </a:r>
          </a:p>
        </p:txBody>
      </p:sp>
      <p:sp>
        <p:nvSpPr>
          <p:cNvPr id="27" name="TextBox 26"/>
          <p:cNvSpPr txBox="1"/>
          <p:nvPr/>
        </p:nvSpPr>
        <p:spPr>
          <a:xfrm>
            <a:off x="4938433" y="4654535"/>
            <a:ext cx="1326526" cy="369332"/>
          </a:xfrm>
          <a:prstGeom prst="rect">
            <a:avLst/>
          </a:prstGeom>
          <a:noFill/>
        </p:spPr>
        <p:txBody>
          <a:bodyPr wrap="square" rtlCol="0">
            <a:spAutoFit/>
          </a:bodyPr>
          <a:lstStyle/>
          <a:p>
            <a:r>
              <a:rPr lang="en-US" dirty="0"/>
              <a:t>Truck mate</a:t>
            </a:r>
          </a:p>
        </p:txBody>
      </p:sp>
      <p:sp>
        <p:nvSpPr>
          <p:cNvPr id="45" name="Rectangle 44"/>
          <p:cNvSpPr/>
          <p:nvPr/>
        </p:nvSpPr>
        <p:spPr>
          <a:xfrm>
            <a:off x="3171411" y="5950325"/>
            <a:ext cx="3102736" cy="711198"/>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lumMod val="25000"/>
                  </a:schemeClr>
                </a:solidFill>
              </a:rPr>
              <a:t>Lincoln Sales</a:t>
            </a:r>
          </a:p>
        </p:txBody>
      </p:sp>
      <p:grpSp>
        <p:nvGrpSpPr>
          <p:cNvPr id="50" name="Group 49"/>
          <p:cNvGrpSpPr/>
          <p:nvPr/>
        </p:nvGrpSpPr>
        <p:grpSpPr>
          <a:xfrm>
            <a:off x="3159507" y="3441832"/>
            <a:ext cx="3102736" cy="711198"/>
            <a:chOff x="853658" y="1892490"/>
            <a:chExt cx="3102736" cy="711198"/>
          </a:xfrm>
        </p:grpSpPr>
        <p:sp>
          <p:nvSpPr>
            <p:cNvPr id="38" name="Rectangle 37"/>
            <p:cNvSpPr/>
            <p:nvPr/>
          </p:nvSpPr>
          <p:spPr>
            <a:xfrm>
              <a:off x="853658" y="1892490"/>
              <a:ext cx="3102736" cy="711198"/>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lumMod val="25000"/>
                    </a:schemeClr>
                  </a:solidFill>
                </a:rPr>
                <a:t>STI</a:t>
              </a:r>
            </a:p>
          </p:txBody>
        </p:sp>
        <p:sp>
          <p:nvSpPr>
            <p:cNvPr id="48" name="Rectangle 47"/>
            <p:cNvSpPr/>
            <p:nvPr/>
          </p:nvSpPr>
          <p:spPr>
            <a:xfrm>
              <a:off x="1463370" y="1911237"/>
              <a:ext cx="1399438" cy="686784"/>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2">
                      <a:lumMod val="25000"/>
                    </a:schemeClr>
                  </a:solidFill>
                </a:rPr>
                <a:t>BOS</a:t>
              </a:r>
            </a:p>
            <a:p>
              <a:r>
                <a:rPr lang="en-US" sz="1200" dirty="0">
                  <a:solidFill>
                    <a:schemeClr val="bg2">
                      <a:lumMod val="25000"/>
                    </a:schemeClr>
                  </a:solidFill>
                </a:rPr>
                <a:t>OMS</a:t>
              </a:r>
            </a:p>
            <a:p>
              <a:r>
                <a:rPr lang="en-US" sz="1200" dirty="0">
                  <a:solidFill>
                    <a:schemeClr val="bg2">
                      <a:lumMod val="25000"/>
                    </a:schemeClr>
                  </a:solidFill>
                </a:rPr>
                <a:t>CMS</a:t>
              </a:r>
            </a:p>
            <a:p>
              <a:r>
                <a:rPr lang="en-US" sz="1200" dirty="0">
                  <a:solidFill>
                    <a:schemeClr val="bg2">
                      <a:lumMod val="25000"/>
                    </a:schemeClr>
                  </a:solidFill>
                </a:rPr>
                <a:t>Brokerage </a:t>
              </a:r>
            </a:p>
          </p:txBody>
        </p:sp>
      </p:grpSp>
      <p:sp>
        <p:nvSpPr>
          <p:cNvPr id="53" name="Rectangle 52"/>
          <p:cNvSpPr/>
          <p:nvPr/>
        </p:nvSpPr>
        <p:spPr>
          <a:xfrm>
            <a:off x="3144047" y="749212"/>
            <a:ext cx="3096295" cy="1042333"/>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lumMod val="25000"/>
                  </a:schemeClr>
                </a:solidFill>
              </a:rPr>
              <a:t>Expedited</a:t>
            </a:r>
          </a:p>
          <a:p>
            <a:r>
              <a:rPr lang="en-US" dirty="0">
                <a:solidFill>
                  <a:schemeClr val="bg2">
                    <a:lumMod val="25000"/>
                  </a:schemeClr>
                </a:solidFill>
              </a:rPr>
              <a:t>Dedicated</a:t>
            </a:r>
          </a:p>
          <a:p>
            <a:r>
              <a:rPr lang="en-US" dirty="0">
                <a:solidFill>
                  <a:schemeClr val="bg2">
                    <a:lumMod val="25000"/>
                  </a:schemeClr>
                </a:solidFill>
              </a:rPr>
              <a:t>Malone</a:t>
            </a:r>
          </a:p>
        </p:txBody>
      </p:sp>
      <p:sp>
        <p:nvSpPr>
          <p:cNvPr id="57" name="Rectangle 56"/>
          <p:cNvSpPr/>
          <p:nvPr/>
        </p:nvSpPr>
        <p:spPr>
          <a:xfrm>
            <a:off x="3137606" y="1857403"/>
            <a:ext cx="3102736" cy="729926"/>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lumMod val="25000"/>
                  </a:schemeClr>
                </a:solidFill>
              </a:rPr>
              <a:t>Logistics</a:t>
            </a:r>
          </a:p>
        </p:txBody>
      </p:sp>
      <p:sp>
        <p:nvSpPr>
          <p:cNvPr id="63" name="Rectangle 62"/>
          <p:cNvSpPr/>
          <p:nvPr/>
        </p:nvSpPr>
        <p:spPr>
          <a:xfrm>
            <a:off x="356837" y="739129"/>
            <a:ext cx="786889" cy="56585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25000"/>
                  </a:schemeClr>
                </a:solidFill>
              </a:rPr>
              <a:t>PROVIDER</a:t>
            </a:r>
          </a:p>
          <a:p>
            <a:pPr algn="ctr"/>
            <a:endParaRPr lang="en-US" dirty="0">
              <a:solidFill>
                <a:schemeClr val="bg2">
                  <a:lumMod val="25000"/>
                </a:schemeClr>
              </a:solidFill>
            </a:endParaRPr>
          </a:p>
          <a:p>
            <a:pPr algn="ctr"/>
            <a:r>
              <a:rPr lang="en-US" dirty="0">
                <a:solidFill>
                  <a:schemeClr val="bg2">
                    <a:lumMod val="25000"/>
                  </a:schemeClr>
                </a:solidFill>
              </a:rPr>
              <a:t>CUSTOMER</a:t>
            </a:r>
          </a:p>
          <a:p>
            <a:pPr algn="ctr"/>
            <a:r>
              <a:rPr lang="en-US" dirty="0">
                <a:solidFill>
                  <a:schemeClr val="bg2">
                    <a:lumMod val="25000"/>
                  </a:schemeClr>
                </a:solidFill>
              </a:rPr>
              <a:t> </a:t>
            </a:r>
          </a:p>
          <a:p>
            <a:pPr algn="ctr"/>
            <a:r>
              <a:rPr lang="en-US" dirty="0">
                <a:solidFill>
                  <a:schemeClr val="bg2">
                    <a:lumMod val="25000"/>
                  </a:schemeClr>
                </a:solidFill>
              </a:rPr>
              <a:t>AGENTS</a:t>
            </a:r>
          </a:p>
        </p:txBody>
      </p:sp>
      <p:sp>
        <p:nvSpPr>
          <p:cNvPr id="64" name="Rectangle 63"/>
          <p:cNvSpPr/>
          <p:nvPr/>
        </p:nvSpPr>
        <p:spPr>
          <a:xfrm>
            <a:off x="3164971" y="5100183"/>
            <a:ext cx="3102736" cy="711198"/>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lumMod val="25000"/>
                  </a:schemeClr>
                </a:solidFill>
              </a:rPr>
              <a:t>BESL</a:t>
            </a:r>
          </a:p>
        </p:txBody>
      </p:sp>
      <p:sp>
        <p:nvSpPr>
          <p:cNvPr id="66" name="Rectangle 65"/>
          <p:cNvSpPr/>
          <p:nvPr/>
        </p:nvSpPr>
        <p:spPr>
          <a:xfrm>
            <a:off x="1607162" y="749212"/>
            <a:ext cx="810860" cy="5648465"/>
          </a:xfrm>
          <a:prstGeom prst="rect">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Orders/Contract/Loads</a:t>
            </a:r>
          </a:p>
        </p:txBody>
      </p:sp>
      <p:sp>
        <p:nvSpPr>
          <p:cNvPr id="67" name="Left-Right Arrow 66"/>
          <p:cNvSpPr/>
          <p:nvPr/>
        </p:nvSpPr>
        <p:spPr>
          <a:xfrm>
            <a:off x="1033095" y="2886994"/>
            <a:ext cx="616594" cy="328686"/>
          </a:xfrm>
          <a:prstGeom prst="lef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Left-Right Arrow 67"/>
          <p:cNvSpPr/>
          <p:nvPr/>
        </p:nvSpPr>
        <p:spPr>
          <a:xfrm>
            <a:off x="2418021" y="2137893"/>
            <a:ext cx="737303" cy="247322"/>
          </a:xfrm>
          <a:prstGeom prst="lef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Left-Right Arrow 68"/>
          <p:cNvSpPr/>
          <p:nvPr/>
        </p:nvSpPr>
        <p:spPr>
          <a:xfrm>
            <a:off x="2433600" y="1464335"/>
            <a:ext cx="710447" cy="268230"/>
          </a:xfrm>
          <a:prstGeom prst="lef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Left-Right Arrow 69"/>
          <p:cNvSpPr/>
          <p:nvPr/>
        </p:nvSpPr>
        <p:spPr>
          <a:xfrm>
            <a:off x="2433600" y="2867819"/>
            <a:ext cx="710446" cy="284736"/>
          </a:xfrm>
          <a:prstGeom prst="lef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lowchart: Document 74"/>
          <p:cNvSpPr/>
          <p:nvPr/>
        </p:nvSpPr>
        <p:spPr>
          <a:xfrm>
            <a:off x="6482617" y="1253810"/>
            <a:ext cx="483526" cy="478755"/>
          </a:xfrm>
          <a:prstGeom prst="flowChartDocumen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ight Arrow 75"/>
          <p:cNvSpPr/>
          <p:nvPr/>
        </p:nvSpPr>
        <p:spPr>
          <a:xfrm>
            <a:off x="6274147" y="1500709"/>
            <a:ext cx="208470" cy="198733"/>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lowchart: Document 79"/>
          <p:cNvSpPr/>
          <p:nvPr/>
        </p:nvSpPr>
        <p:spPr>
          <a:xfrm>
            <a:off x="6503572" y="1906460"/>
            <a:ext cx="483526" cy="478755"/>
          </a:xfrm>
          <a:prstGeom prst="flowChartDocumen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Document 80"/>
          <p:cNvSpPr/>
          <p:nvPr/>
        </p:nvSpPr>
        <p:spPr>
          <a:xfrm>
            <a:off x="6503572" y="2824331"/>
            <a:ext cx="483526" cy="478755"/>
          </a:xfrm>
          <a:prstGeom prst="flowChartDocumen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lowchart: Document 81"/>
          <p:cNvSpPr/>
          <p:nvPr/>
        </p:nvSpPr>
        <p:spPr>
          <a:xfrm>
            <a:off x="6503572" y="3608905"/>
            <a:ext cx="483526" cy="480466"/>
          </a:xfrm>
          <a:prstGeom prst="flowChartDocumen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lowchart: Document 82"/>
          <p:cNvSpPr/>
          <p:nvPr/>
        </p:nvSpPr>
        <p:spPr>
          <a:xfrm>
            <a:off x="6503572" y="4514917"/>
            <a:ext cx="483526" cy="478755"/>
          </a:xfrm>
          <a:prstGeom prst="flowChartDocumen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lowchart: Document 83"/>
          <p:cNvSpPr/>
          <p:nvPr/>
        </p:nvSpPr>
        <p:spPr>
          <a:xfrm>
            <a:off x="6503572" y="5222501"/>
            <a:ext cx="483526" cy="478755"/>
          </a:xfrm>
          <a:prstGeom prst="flowChartDocumen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lowchart: Document 84"/>
          <p:cNvSpPr/>
          <p:nvPr/>
        </p:nvSpPr>
        <p:spPr>
          <a:xfrm>
            <a:off x="6545930" y="6089822"/>
            <a:ext cx="441167" cy="457248"/>
          </a:xfrm>
          <a:prstGeom prst="flowChartDocumen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p:cNvSpPr/>
          <p:nvPr/>
        </p:nvSpPr>
        <p:spPr>
          <a:xfrm>
            <a:off x="6966142" y="1464335"/>
            <a:ext cx="294315" cy="231887"/>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6988674" y="2894243"/>
            <a:ext cx="294315" cy="231887"/>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p:cNvSpPr/>
          <p:nvPr/>
        </p:nvSpPr>
        <p:spPr>
          <a:xfrm>
            <a:off x="7003409" y="4624721"/>
            <a:ext cx="294315" cy="231887"/>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a:off x="7003409" y="6103563"/>
            <a:ext cx="294315" cy="231887"/>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ight Arrow 59"/>
          <p:cNvSpPr/>
          <p:nvPr/>
        </p:nvSpPr>
        <p:spPr>
          <a:xfrm>
            <a:off x="6240342" y="2028688"/>
            <a:ext cx="294315" cy="231887"/>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ight Arrow 60"/>
          <p:cNvSpPr/>
          <p:nvPr/>
        </p:nvSpPr>
        <p:spPr>
          <a:xfrm>
            <a:off x="6231224" y="2932100"/>
            <a:ext cx="294315" cy="231887"/>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ight Arrow 61"/>
          <p:cNvSpPr/>
          <p:nvPr/>
        </p:nvSpPr>
        <p:spPr>
          <a:xfrm>
            <a:off x="6229348" y="3726765"/>
            <a:ext cx="294315" cy="231887"/>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ight Arrow 72"/>
          <p:cNvSpPr/>
          <p:nvPr/>
        </p:nvSpPr>
        <p:spPr>
          <a:xfrm>
            <a:off x="6282706" y="4613257"/>
            <a:ext cx="294315" cy="231887"/>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ight Arrow 78"/>
          <p:cNvSpPr/>
          <p:nvPr/>
        </p:nvSpPr>
        <p:spPr>
          <a:xfrm>
            <a:off x="6282707" y="5334773"/>
            <a:ext cx="294315" cy="231887"/>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ight Arrow 86"/>
          <p:cNvSpPr/>
          <p:nvPr/>
        </p:nvSpPr>
        <p:spPr>
          <a:xfrm>
            <a:off x="6282706" y="6165790"/>
            <a:ext cx="294315" cy="231887"/>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7" descr="C:\Users\VG110363\Pictures\employeesIcon200.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0354289" y="557213"/>
            <a:ext cx="838200" cy="838200"/>
          </a:xfrm>
          <a:prstGeom prst="rect">
            <a:avLst/>
          </a:prstGeom>
          <a:noFill/>
        </p:spPr>
      </p:pic>
      <p:pic>
        <p:nvPicPr>
          <p:cNvPr id="91" name="Picture 7" descr="C:\Users\VG110363\Pictures\employeesIcon200.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0492723" y="1749129"/>
            <a:ext cx="838200" cy="838200"/>
          </a:xfrm>
          <a:prstGeom prst="rect">
            <a:avLst/>
          </a:prstGeom>
          <a:noFill/>
        </p:spPr>
      </p:pic>
      <p:pic>
        <p:nvPicPr>
          <p:cNvPr id="17" name="Picture 16"/>
          <p:cNvPicPr>
            <a:picLocks noChangeAspect="1"/>
          </p:cNvPicPr>
          <p:nvPr/>
        </p:nvPicPr>
        <p:blipFill>
          <a:blip r:embed="rId3"/>
          <a:stretch>
            <a:fillRect/>
          </a:stretch>
        </p:blipFill>
        <p:spPr>
          <a:xfrm>
            <a:off x="4130909" y="1863430"/>
            <a:ext cx="2126873" cy="738799"/>
          </a:xfrm>
          <a:prstGeom prst="rect">
            <a:avLst/>
          </a:prstGeom>
        </p:spPr>
      </p:pic>
      <p:pic>
        <p:nvPicPr>
          <p:cNvPr id="18" name="Picture 17"/>
          <p:cNvPicPr>
            <a:picLocks noChangeAspect="1"/>
          </p:cNvPicPr>
          <p:nvPr/>
        </p:nvPicPr>
        <p:blipFill>
          <a:blip r:embed="rId4"/>
          <a:stretch>
            <a:fillRect/>
          </a:stretch>
        </p:blipFill>
        <p:spPr>
          <a:xfrm>
            <a:off x="4013177" y="2717172"/>
            <a:ext cx="2233787" cy="604463"/>
          </a:xfrm>
          <a:prstGeom prst="rect">
            <a:avLst/>
          </a:prstGeom>
        </p:spPr>
      </p:pic>
      <p:pic>
        <p:nvPicPr>
          <p:cNvPr id="19" name="Picture 18"/>
          <p:cNvPicPr>
            <a:picLocks noChangeAspect="1"/>
          </p:cNvPicPr>
          <p:nvPr/>
        </p:nvPicPr>
        <p:blipFill>
          <a:blip r:embed="rId5"/>
          <a:stretch>
            <a:fillRect/>
          </a:stretch>
        </p:blipFill>
        <p:spPr>
          <a:xfrm rot="16200000">
            <a:off x="4895432" y="3636445"/>
            <a:ext cx="5407714" cy="642439"/>
          </a:xfrm>
          <a:prstGeom prst="rect">
            <a:avLst/>
          </a:prstGeom>
        </p:spPr>
      </p:pic>
      <p:sp>
        <p:nvSpPr>
          <p:cNvPr id="72" name="Left-Right Arrow 71"/>
          <p:cNvSpPr/>
          <p:nvPr/>
        </p:nvSpPr>
        <p:spPr>
          <a:xfrm>
            <a:off x="2431449" y="3691274"/>
            <a:ext cx="710446" cy="284736"/>
          </a:xfrm>
          <a:prstGeom prst="lef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Left-Right Arrow 73"/>
          <p:cNvSpPr/>
          <p:nvPr/>
        </p:nvSpPr>
        <p:spPr>
          <a:xfrm>
            <a:off x="2443463" y="4522408"/>
            <a:ext cx="710446" cy="284736"/>
          </a:xfrm>
          <a:prstGeom prst="lef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Left-Right Arrow 85"/>
          <p:cNvSpPr/>
          <p:nvPr/>
        </p:nvSpPr>
        <p:spPr>
          <a:xfrm>
            <a:off x="2441885" y="5285892"/>
            <a:ext cx="710446" cy="284736"/>
          </a:xfrm>
          <a:prstGeom prst="lef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841087" y="698818"/>
            <a:ext cx="1084741" cy="554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Reporting</a:t>
            </a:r>
          </a:p>
        </p:txBody>
      </p:sp>
      <p:sp>
        <p:nvSpPr>
          <p:cNvPr id="101" name="Rectangle 100"/>
          <p:cNvSpPr/>
          <p:nvPr/>
        </p:nvSpPr>
        <p:spPr>
          <a:xfrm>
            <a:off x="8837772" y="6054588"/>
            <a:ext cx="1084741" cy="554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Reporting</a:t>
            </a:r>
          </a:p>
        </p:txBody>
      </p:sp>
      <p:sp>
        <p:nvSpPr>
          <p:cNvPr id="102" name="Rectangle 101"/>
          <p:cNvSpPr/>
          <p:nvPr/>
        </p:nvSpPr>
        <p:spPr>
          <a:xfrm>
            <a:off x="8841087" y="1955333"/>
            <a:ext cx="1084741" cy="554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Reporting</a:t>
            </a:r>
          </a:p>
        </p:txBody>
      </p:sp>
      <p:sp>
        <p:nvSpPr>
          <p:cNvPr id="103" name="Rectangle 102"/>
          <p:cNvSpPr/>
          <p:nvPr/>
        </p:nvSpPr>
        <p:spPr>
          <a:xfrm>
            <a:off x="8842346" y="2770547"/>
            <a:ext cx="1084741" cy="554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Reporting</a:t>
            </a:r>
          </a:p>
        </p:txBody>
      </p:sp>
      <p:sp>
        <p:nvSpPr>
          <p:cNvPr id="104" name="Rectangle 103"/>
          <p:cNvSpPr/>
          <p:nvPr/>
        </p:nvSpPr>
        <p:spPr>
          <a:xfrm>
            <a:off x="8841087" y="3517533"/>
            <a:ext cx="1084741" cy="554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Reporting</a:t>
            </a:r>
          </a:p>
        </p:txBody>
      </p:sp>
      <p:sp>
        <p:nvSpPr>
          <p:cNvPr id="105" name="Rectangle 104"/>
          <p:cNvSpPr/>
          <p:nvPr/>
        </p:nvSpPr>
        <p:spPr>
          <a:xfrm>
            <a:off x="8837772" y="4185673"/>
            <a:ext cx="1084741" cy="554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Reporting</a:t>
            </a:r>
          </a:p>
        </p:txBody>
      </p:sp>
      <p:sp>
        <p:nvSpPr>
          <p:cNvPr id="106" name="Rectangle 105"/>
          <p:cNvSpPr/>
          <p:nvPr/>
        </p:nvSpPr>
        <p:spPr>
          <a:xfrm>
            <a:off x="8837772" y="4946240"/>
            <a:ext cx="1084741" cy="554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Reporting</a:t>
            </a:r>
          </a:p>
        </p:txBody>
      </p:sp>
      <p:sp>
        <p:nvSpPr>
          <p:cNvPr id="107" name="Right Arrow 106"/>
          <p:cNvSpPr/>
          <p:nvPr/>
        </p:nvSpPr>
        <p:spPr>
          <a:xfrm>
            <a:off x="6240342" y="812067"/>
            <a:ext cx="2597430" cy="289857"/>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an 9"/>
          <p:cNvSpPr/>
          <p:nvPr/>
        </p:nvSpPr>
        <p:spPr>
          <a:xfrm>
            <a:off x="8003870" y="739128"/>
            <a:ext cx="519384" cy="186310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DWH</a:t>
            </a:r>
          </a:p>
        </p:txBody>
      </p:sp>
      <p:sp>
        <p:nvSpPr>
          <p:cNvPr id="111" name="Rectangle 110"/>
          <p:cNvSpPr/>
          <p:nvPr/>
        </p:nvSpPr>
        <p:spPr>
          <a:xfrm>
            <a:off x="8024825" y="5612810"/>
            <a:ext cx="455564" cy="396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F9</a:t>
            </a:r>
          </a:p>
        </p:txBody>
      </p:sp>
      <p:sp>
        <p:nvSpPr>
          <p:cNvPr id="113" name="Right Arrow 112"/>
          <p:cNvSpPr/>
          <p:nvPr/>
        </p:nvSpPr>
        <p:spPr>
          <a:xfrm>
            <a:off x="7880285" y="5701256"/>
            <a:ext cx="144540" cy="1225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an 14"/>
          <p:cNvSpPr/>
          <p:nvPr/>
        </p:nvSpPr>
        <p:spPr>
          <a:xfrm>
            <a:off x="8165206" y="3244863"/>
            <a:ext cx="315183" cy="95609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DWH</a:t>
            </a:r>
          </a:p>
        </p:txBody>
      </p:sp>
      <p:pic>
        <p:nvPicPr>
          <p:cNvPr id="120" name="Picture 7" descr="C:\Users\VG110363\Pictures\employeesIcon200.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0492723" y="2982950"/>
            <a:ext cx="838200" cy="838200"/>
          </a:xfrm>
          <a:prstGeom prst="rect">
            <a:avLst/>
          </a:prstGeom>
          <a:noFill/>
        </p:spPr>
      </p:pic>
      <p:pic>
        <p:nvPicPr>
          <p:cNvPr id="121" name="Picture 7" descr="C:\Users\VG110363\Pictures\employeesIcon200.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0492723" y="4321564"/>
            <a:ext cx="838200" cy="838200"/>
          </a:xfrm>
          <a:prstGeom prst="rect">
            <a:avLst/>
          </a:prstGeom>
          <a:noFill/>
        </p:spPr>
      </p:pic>
      <p:pic>
        <p:nvPicPr>
          <p:cNvPr id="122" name="Picture 7" descr="C:\Users\VG110363\Pictures\employeesIcon200.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0492723" y="5567047"/>
            <a:ext cx="838200" cy="838200"/>
          </a:xfrm>
          <a:prstGeom prst="rect">
            <a:avLst/>
          </a:prstGeom>
          <a:noFill/>
        </p:spPr>
      </p:pic>
      <p:sp>
        <p:nvSpPr>
          <p:cNvPr id="3" name="Left-Right Arrow 2"/>
          <p:cNvSpPr/>
          <p:nvPr/>
        </p:nvSpPr>
        <p:spPr>
          <a:xfrm>
            <a:off x="6893321" y="3766070"/>
            <a:ext cx="367136" cy="178634"/>
          </a:xfrm>
          <a:prstGeom prst="lef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Left-Right Arrow 70"/>
          <p:cNvSpPr/>
          <p:nvPr/>
        </p:nvSpPr>
        <p:spPr>
          <a:xfrm>
            <a:off x="6983430" y="1999844"/>
            <a:ext cx="367136" cy="178634"/>
          </a:xfrm>
          <a:prstGeom prst="lef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Left-Right Arrow 76"/>
          <p:cNvSpPr/>
          <p:nvPr/>
        </p:nvSpPr>
        <p:spPr>
          <a:xfrm>
            <a:off x="6939301" y="5361646"/>
            <a:ext cx="367136" cy="178634"/>
          </a:xfrm>
          <a:prstGeom prst="lef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1135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5B8FF6-EA52-489F-8A8E-538BEA63C1A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Component Architecture</a:t>
            </a:r>
          </a:p>
        </p:txBody>
      </p:sp>
      <p:pic>
        <p:nvPicPr>
          <p:cNvPr id="5" name="Content Placeholder 4">
            <a:extLst>
              <a:ext uri="{FF2B5EF4-FFF2-40B4-BE49-F238E27FC236}">
                <a16:creationId xmlns:a16="http://schemas.microsoft.com/office/drawing/2014/main" id="{E8205BAA-B440-4A8A-88EB-DC0F2834D1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732207"/>
            <a:ext cx="10905066" cy="4280238"/>
          </a:xfrm>
          <a:prstGeom prst="rect">
            <a:avLst/>
          </a:prstGeom>
        </p:spPr>
      </p:pic>
    </p:spTree>
    <p:extLst>
      <p:ext uri="{BB962C8B-B14F-4D97-AF65-F5344CB8AC3E}">
        <p14:creationId xmlns:p14="http://schemas.microsoft.com/office/powerpoint/2010/main" val="4000148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D48FA1-4B05-47C0-A53F-B8A1F87EF27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Data Flow diagram</a:t>
            </a:r>
          </a:p>
        </p:txBody>
      </p:sp>
      <p:pic>
        <p:nvPicPr>
          <p:cNvPr id="5" name="Content Placeholder 4">
            <a:extLst>
              <a:ext uri="{FF2B5EF4-FFF2-40B4-BE49-F238E27FC236}">
                <a16:creationId xmlns:a16="http://schemas.microsoft.com/office/drawing/2014/main" id="{BAAF69A7-840B-4D2C-AD81-0C8C0B3A54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2950" y="1388303"/>
            <a:ext cx="10601325" cy="4681123"/>
          </a:xfrm>
          <a:prstGeom prst="rect">
            <a:avLst/>
          </a:prstGeom>
        </p:spPr>
      </p:pic>
    </p:spTree>
    <p:extLst>
      <p:ext uri="{BB962C8B-B14F-4D97-AF65-F5344CB8AC3E}">
        <p14:creationId xmlns:p14="http://schemas.microsoft.com/office/powerpoint/2010/main" val="2124626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D48FA1-4B05-47C0-A53F-B8A1F87EF27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Option 1 - AWS</a:t>
            </a:r>
          </a:p>
        </p:txBody>
      </p:sp>
      <p:pic>
        <p:nvPicPr>
          <p:cNvPr id="3" name="Picture 2"/>
          <p:cNvPicPr>
            <a:picLocks noChangeAspect="1"/>
          </p:cNvPicPr>
          <p:nvPr/>
        </p:nvPicPr>
        <p:blipFill>
          <a:blip r:embed="rId2"/>
          <a:stretch>
            <a:fillRect/>
          </a:stretch>
        </p:blipFill>
        <p:spPr>
          <a:xfrm>
            <a:off x="117566" y="1619794"/>
            <a:ext cx="11965577" cy="4904444"/>
          </a:xfrm>
          <a:prstGeom prst="rect">
            <a:avLst/>
          </a:prstGeom>
        </p:spPr>
      </p:pic>
    </p:spTree>
    <p:extLst>
      <p:ext uri="{BB962C8B-B14F-4D97-AF65-F5344CB8AC3E}">
        <p14:creationId xmlns:p14="http://schemas.microsoft.com/office/powerpoint/2010/main" val="406931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D48FA1-4B05-47C0-A53F-B8A1F87EF27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Option 2 - Azure</a:t>
            </a:r>
          </a:p>
        </p:txBody>
      </p:sp>
      <p:sp>
        <p:nvSpPr>
          <p:cNvPr id="6" name="Flowchart: Magnetic Disk 5"/>
          <p:cNvSpPr/>
          <p:nvPr/>
        </p:nvSpPr>
        <p:spPr>
          <a:xfrm>
            <a:off x="189566" y="2839749"/>
            <a:ext cx="1373233" cy="1031902"/>
          </a:xfrm>
          <a:prstGeom prst="flowChartMagneticDisk">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History Data</a:t>
            </a:r>
          </a:p>
          <a:p>
            <a:pPr algn="ctr"/>
            <a:r>
              <a:rPr lang="en-US" sz="1200" dirty="0">
                <a:solidFill>
                  <a:schemeClr val="tx1"/>
                </a:solidFill>
              </a:rPr>
              <a:t>McLeod, </a:t>
            </a:r>
            <a:r>
              <a:rPr lang="en-US" sz="1200" dirty="0" err="1">
                <a:solidFill>
                  <a:schemeClr val="tx1"/>
                </a:solidFill>
              </a:rPr>
              <a:t>SmartStream</a:t>
            </a:r>
            <a:endParaRPr lang="en-US" sz="1200" dirty="0">
              <a:solidFill>
                <a:schemeClr val="tx1"/>
              </a:solidFill>
            </a:endParaRPr>
          </a:p>
        </p:txBody>
      </p:sp>
      <p:sp>
        <p:nvSpPr>
          <p:cNvPr id="7" name="Rounded Rectangle 6"/>
          <p:cNvSpPr/>
          <p:nvPr/>
        </p:nvSpPr>
        <p:spPr>
          <a:xfrm>
            <a:off x="2726966" y="2656344"/>
            <a:ext cx="1353457" cy="136724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a:p>
            <a:pPr algn="ctr"/>
            <a:endParaRPr lang="en-US" sz="1200" dirty="0"/>
          </a:p>
          <a:p>
            <a:pPr algn="ctr"/>
            <a:endParaRPr lang="en-US" sz="1200" dirty="0"/>
          </a:p>
          <a:p>
            <a:pPr algn="ctr"/>
            <a:endParaRPr lang="en-US" sz="1200" dirty="0"/>
          </a:p>
          <a:p>
            <a:pPr algn="ctr"/>
            <a:r>
              <a:rPr lang="en-US" sz="1200" dirty="0">
                <a:solidFill>
                  <a:schemeClr val="tx1"/>
                </a:solidFill>
              </a:rPr>
              <a:t>Raw Zone</a:t>
            </a:r>
          </a:p>
          <a:p>
            <a:pPr algn="ctr"/>
            <a:r>
              <a:rPr lang="en-US" sz="1200" dirty="0">
                <a:solidFill>
                  <a:schemeClr val="tx1"/>
                </a:solidFill>
              </a:rPr>
              <a:t>ADLS</a:t>
            </a:r>
          </a:p>
        </p:txBody>
      </p:sp>
      <p:pic>
        <p:nvPicPr>
          <p:cNvPr id="8" name="Picture 7"/>
          <p:cNvPicPr>
            <a:picLocks noChangeAspect="1"/>
          </p:cNvPicPr>
          <p:nvPr/>
        </p:nvPicPr>
        <p:blipFill>
          <a:blip r:embed="rId2"/>
          <a:stretch>
            <a:fillRect/>
          </a:stretch>
        </p:blipFill>
        <p:spPr>
          <a:xfrm>
            <a:off x="1831101" y="2717924"/>
            <a:ext cx="616061" cy="637776"/>
          </a:xfrm>
          <a:prstGeom prst="rect">
            <a:avLst/>
          </a:prstGeom>
        </p:spPr>
      </p:pic>
      <p:sp>
        <p:nvSpPr>
          <p:cNvPr id="9" name="TextBox 8"/>
          <p:cNvSpPr txBox="1"/>
          <p:nvPr/>
        </p:nvSpPr>
        <p:spPr>
          <a:xfrm>
            <a:off x="1417362" y="2431363"/>
            <a:ext cx="1584960" cy="276999"/>
          </a:xfrm>
          <a:prstGeom prst="rect">
            <a:avLst/>
          </a:prstGeom>
          <a:noFill/>
        </p:spPr>
        <p:txBody>
          <a:bodyPr wrap="square" rtlCol="0">
            <a:spAutoFit/>
          </a:bodyPr>
          <a:lstStyle/>
          <a:p>
            <a:pPr algn="ctr"/>
            <a:r>
              <a:rPr lang="en-US" sz="1200" dirty="0"/>
              <a:t>Azure Data Factory</a:t>
            </a:r>
          </a:p>
        </p:txBody>
      </p:sp>
      <p:sp>
        <p:nvSpPr>
          <p:cNvPr id="11" name="Rounded Rectangle 10"/>
          <p:cNvSpPr/>
          <p:nvPr/>
        </p:nvSpPr>
        <p:spPr>
          <a:xfrm>
            <a:off x="5461172" y="1962328"/>
            <a:ext cx="1210887" cy="278674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Certified Zone</a:t>
            </a:r>
          </a:p>
          <a:p>
            <a:pPr algn="ctr"/>
            <a:r>
              <a:rPr lang="en-US" sz="1200" dirty="0">
                <a:solidFill>
                  <a:schemeClr val="tx1"/>
                </a:solidFill>
              </a:rPr>
              <a:t>ADLS</a:t>
            </a:r>
          </a:p>
        </p:txBody>
      </p:sp>
      <p:pic>
        <p:nvPicPr>
          <p:cNvPr id="12" name="Picture 11"/>
          <p:cNvPicPr>
            <a:picLocks noChangeAspect="1"/>
          </p:cNvPicPr>
          <p:nvPr/>
        </p:nvPicPr>
        <p:blipFill>
          <a:blip r:embed="rId3"/>
          <a:stretch>
            <a:fillRect/>
          </a:stretch>
        </p:blipFill>
        <p:spPr>
          <a:xfrm>
            <a:off x="2912694" y="2726077"/>
            <a:ext cx="986973" cy="750089"/>
          </a:xfrm>
          <a:prstGeom prst="rect">
            <a:avLst/>
          </a:prstGeom>
        </p:spPr>
      </p:pic>
      <p:pic>
        <p:nvPicPr>
          <p:cNvPr id="13" name="Picture 12"/>
          <p:cNvPicPr>
            <a:picLocks noChangeAspect="1"/>
          </p:cNvPicPr>
          <p:nvPr/>
        </p:nvPicPr>
        <p:blipFill>
          <a:blip r:embed="rId4"/>
          <a:stretch>
            <a:fillRect/>
          </a:stretch>
        </p:blipFill>
        <p:spPr>
          <a:xfrm>
            <a:off x="5605531" y="2811799"/>
            <a:ext cx="986972" cy="743902"/>
          </a:xfrm>
          <a:prstGeom prst="rect">
            <a:avLst/>
          </a:prstGeom>
        </p:spPr>
      </p:pic>
      <p:sp>
        <p:nvSpPr>
          <p:cNvPr id="14" name="Rounded Rectangle 13"/>
          <p:cNvSpPr/>
          <p:nvPr/>
        </p:nvSpPr>
        <p:spPr>
          <a:xfrm>
            <a:off x="7566277" y="1740985"/>
            <a:ext cx="1928288" cy="1351284"/>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r>
              <a:rPr lang="en-US" sz="1200" dirty="0">
                <a:solidFill>
                  <a:schemeClr val="tx1"/>
                </a:solidFill>
              </a:rPr>
              <a:t>Analytics Sandbox</a:t>
            </a:r>
          </a:p>
        </p:txBody>
      </p:sp>
      <p:sp>
        <p:nvSpPr>
          <p:cNvPr id="15" name="Rounded Rectangle 14"/>
          <p:cNvSpPr/>
          <p:nvPr/>
        </p:nvSpPr>
        <p:spPr>
          <a:xfrm>
            <a:off x="7566277" y="3555701"/>
            <a:ext cx="1928288" cy="1367245"/>
          </a:xfrm>
          <a:prstGeom prst="round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Aggregated Zone</a:t>
            </a:r>
          </a:p>
          <a:p>
            <a:pPr algn="ctr"/>
            <a:r>
              <a:rPr lang="en-US" sz="1200" dirty="0">
                <a:solidFill>
                  <a:schemeClr val="tx1"/>
                </a:solidFill>
              </a:rPr>
              <a:t>ADLS</a:t>
            </a:r>
            <a:endParaRPr lang="en-US" sz="1400" dirty="0">
              <a:solidFill>
                <a:schemeClr val="tx1"/>
              </a:solidFill>
            </a:endParaRPr>
          </a:p>
        </p:txBody>
      </p:sp>
      <p:pic>
        <p:nvPicPr>
          <p:cNvPr id="17" name="Picture 16"/>
          <p:cNvPicPr>
            <a:picLocks noChangeAspect="1"/>
          </p:cNvPicPr>
          <p:nvPr/>
        </p:nvPicPr>
        <p:blipFill>
          <a:blip r:embed="rId5"/>
          <a:stretch>
            <a:fillRect/>
          </a:stretch>
        </p:blipFill>
        <p:spPr>
          <a:xfrm>
            <a:off x="7600179" y="1846315"/>
            <a:ext cx="723900" cy="514350"/>
          </a:xfrm>
          <a:prstGeom prst="rect">
            <a:avLst/>
          </a:prstGeom>
        </p:spPr>
      </p:pic>
      <p:pic>
        <p:nvPicPr>
          <p:cNvPr id="18" name="Picture 17"/>
          <p:cNvPicPr>
            <a:picLocks noChangeAspect="1"/>
          </p:cNvPicPr>
          <p:nvPr/>
        </p:nvPicPr>
        <p:blipFill>
          <a:blip r:embed="rId6"/>
          <a:stretch>
            <a:fillRect/>
          </a:stretch>
        </p:blipFill>
        <p:spPr>
          <a:xfrm>
            <a:off x="8746910" y="1856008"/>
            <a:ext cx="628650" cy="533400"/>
          </a:xfrm>
          <a:prstGeom prst="rect">
            <a:avLst/>
          </a:prstGeom>
        </p:spPr>
      </p:pic>
      <p:pic>
        <p:nvPicPr>
          <p:cNvPr id="19" name="Picture 18"/>
          <p:cNvPicPr>
            <a:picLocks noChangeAspect="1"/>
          </p:cNvPicPr>
          <p:nvPr/>
        </p:nvPicPr>
        <p:blipFill>
          <a:blip r:embed="rId7"/>
          <a:stretch>
            <a:fillRect/>
          </a:stretch>
        </p:blipFill>
        <p:spPr>
          <a:xfrm>
            <a:off x="7890274" y="2369015"/>
            <a:ext cx="485775" cy="552450"/>
          </a:xfrm>
          <a:prstGeom prst="rect">
            <a:avLst/>
          </a:prstGeom>
        </p:spPr>
      </p:pic>
      <p:pic>
        <p:nvPicPr>
          <p:cNvPr id="20" name="Picture 19"/>
          <p:cNvPicPr>
            <a:picLocks noChangeAspect="1"/>
          </p:cNvPicPr>
          <p:nvPr/>
        </p:nvPicPr>
        <p:blipFill>
          <a:blip r:embed="rId8"/>
          <a:stretch>
            <a:fillRect/>
          </a:stretch>
        </p:blipFill>
        <p:spPr>
          <a:xfrm>
            <a:off x="8885397" y="2404682"/>
            <a:ext cx="485775" cy="495300"/>
          </a:xfrm>
          <a:prstGeom prst="rect">
            <a:avLst/>
          </a:prstGeom>
        </p:spPr>
      </p:pic>
      <p:cxnSp>
        <p:nvCxnSpPr>
          <p:cNvPr id="21" name="Straight Arrow Connector 20"/>
          <p:cNvCxnSpPr>
            <a:stCxn id="7" idx="3"/>
            <a:endCxn id="11" idx="1"/>
          </p:cNvCxnSpPr>
          <p:nvPr/>
        </p:nvCxnSpPr>
        <p:spPr>
          <a:xfrm>
            <a:off x="4080423" y="3339967"/>
            <a:ext cx="1380749" cy="15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4"/>
          </p:cNvCxnSpPr>
          <p:nvPr/>
        </p:nvCxnSpPr>
        <p:spPr>
          <a:xfrm>
            <a:off x="1562799" y="3355700"/>
            <a:ext cx="1167338" cy="9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1" idx="3"/>
            <a:endCxn id="14" idx="1"/>
          </p:cNvCxnSpPr>
          <p:nvPr/>
        </p:nvCxnSpPr>
        <p:spPr>
          <a:xfrm flipV="1">
            <a:off x="6672059" y="2416627"/>
            <a:ext cx="894218" cy="939073"/>
          </a:xfrm>
          <a:prstGeom prst="bentConnector3">
            <a:avLst>
              <a:gd name="adj1" fmla="val 660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1" idx="3"/>
            <a:endCxn id="15" idx="1"/>
          </p:cNvCxnSpPr>
          <p:nvPr/>
        </p:nvCxnSpPr>
        <p:spPr>
          <a:xfrm>
            <a:off x="6672059" y="3355700"/>
            <a:ext cx="894218" cy="883624"/>
          </a:xfrm>
          <a:prstGeom prst="bentConnector3">
            <a:avLst>
              <a:gd name="adj1" fmla="val 67530"/>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9"/>
          <a:stretch>
            <a:fillRect/>
          </a:stretch>
        </p:blipFill>
        <p:spPr>
          <a:xfrm>
            <a:off x="6719037" y="3388146"/>
            <a:ext cx="517626" cy="523810"/>
          </a:xfrm>
          <a:prstGeom prst="rect">
            <a:avLst/>
          </a:prstGeom>
        </p:spPr>
      </p:pic>
      <p:pic>
        <p:nvPicPr>
          <p:cNvPr id="28" name="Picture 27"/>
          <p:cNvPicPr>
            <a:picLocks noChangeAspect="1"/>
          </p:cNvPicPr>
          <p:nvPr/>
        </p:nvPicPr>
        <p:blipFill>
          <a:blip r:embed="rId9"/>
          <a:stretch>
            <a:fillRect/>
          </a:stretch>
        </p:blipFill>
        <p:spPr>
          <a:xfrm>
            <a:off x="4318581" y="2765383"/>
            <a:ext cx="580952" cy="523810"/>
          </a:xfrm>
          <a:prstGeom prst="rect">
            <a:avLst/>
          </a:prstGeom>
        </p:spPr>
      </p:pic>
      <p:pic>
        <p:nvPicPr>
          <p:cNvPr id="30" name="Picture 29"/>
          <p:cNvPicPr>
            <a:picLocks noChangeAspect="1"/>
          </p:cNvPicPr>
          <p:nvPr/>
        </p:nvPicPr>
        <p:blipFill>
          <a:blip r:embed="rId10"/>
          <a:stretch>
            <a:fillRect/>
          </a:stretch>
        </p:blipFill>
        <p:spPr>
          <a:xfrm>
            <a:off x="10388783" y="3084071"/>
            <a:ext cx="685800" cy="476250"/>
          </a:xfrm>
          <a:prstGeom prst="rect">
            <a:avLst/>
          </a:prstGeom>
        </p:spPr>
      </p:pic>
      <p:pic>
        <p:nvPicPr>
          <p:cNvPr id="31" name="Picture 30"/>
          <p:cNvPicPr>
            <a:picLocks noChangeAspect="1"/>
          </p:cNvPicPr>
          <p:nvPr/>
        </p:nvPicPr>
        <p:blipFill>
          <a:blip r:embed="rId11"/>
          <a:stretch>
            <a:fillRect/>
          </a:stretch>
        </p:blipFill>
        <p:spPr>
          <a:xfrm>
            <a:off x="11181066" y="4473774"/>
            <a:ext cx="619048" cy="428571"/>
          </a:xfrm>
          <a:prstGeom prst="rect">
            <a:avLst/>
          </a:prstGeom>
        </p:spPr>
      </p:pic>
      <p:pic>
        <p:nvPicPr>
          <p:cNvPr id="32" name="Picture 31"/>
          <p:cNvPicPr>
            <a:picLocks noChangeAspect="1"/>
          </p:cNvPicPr>
          <p:nvPr/>
        </p:nvPicPr>
        <p:blipFill>
          <a:blip r:embed="rId12"/>
          <a:stretch>
            <a:fillRect/>
          </a:stretch>
        </p:blipFill>
        <p:spPr>
          <a:xfrm>
            <a:off x="10379345" y="1631031"/>
            <a:ext cx="695238" cy="866667"/>
          </a:xfrm>
          <a:prstGeom prst="rect">
            <a:avLst/>
          </a:prstGeom>
        </p:spPr>
      </p:pic>
      <p:cxnSp>
        <p:nvCxnSpPr>
          <p:cNvPr id="34" name="Elbow Connector 33"/>
          <p:cNvCxnSpPr>
            <a:stCxn id="15" idx="3"/>
            <a:endCxn id="30" idx="1"/>
          </p:cNvCxnSpPr>
          <p:nvPr/>
        </p:nvCxnSpPr>
        <p:spPr>
          <a:xfrm flipV="1">
            <a:off x="9494565" y="3322196"/>
            <a:ext cx="894218" cy="9171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5" idx="3"/>
            <a:endCxn id="32" idx="1"/>
          </p:cNvCxnSpPr>
          <p:nvPr/>
        </p:nvCxnSpPr>
        <p:spPr>
          <a:xfrm flipV="1">
            <a:off x="9494565" y="2064365"/>
            <a:ext cx="884780" cy="21749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5" idx="3"/>
          </p:cNvCxnSpPr>
          <p:nvPr/>
        </p:nvCxnSpPr>
        <p:spPr>
          <a:xfrm>
            <a:off x="9494565" y="4239324"/>
            <a:ext cx="894218" cy="4719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4" idx="3"/>
            <a:endCxn id="30" idx="1"/>
          </p:cNvCxnSpPr>
          <p:nvPr/>
        </p:nvCxnSpPr>
        <p:spPr>
          <a:xfrm>
            <a:off x="9494565" y="2416627"/>
            <a:ext cx="894218" cy="9055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334746" y="3604555"/>
            <a:ext cx="782028" cy="276999"/>
          </a:xfrm>
          <a:prstGeom prst="rect">
            <a:avLst/>
          </a:prstGeom>
          <a:noFill/>
        </p:spPr>
        <p:txBody>
          <a:bodyPr wrap="square" rtlCol="0">
            <a:spAutoFit/>
          </a:bodyPr>
          <a:lstStyle/>
          <a:p>
            <a:r>
              <a:rPr lang="en-US" sz="1200" dirty="0" err="1"/>
              <a:t>PowerBI</a:t>
            </a:r>
            <a:endParaRPr lang="en-US" sz="1200" dirty="0"/>
          </a:p>
        </p:txBody>
      </p:sp>
      <p:sp>
        <p:nvSpPr>
          <p:cNvPr id="40" name="TextBox 39"/>
          <p:cNvSpPr txBox="1"/>
          <p:nvPr/>
        </p:nvSpPr>
        <p:spPr>
          <a:xfrm>
            <a:off x="11068576" y="4988046"/>
            <a:ext cx="1032813" cy="276999"/>
          </a:xfrm>
          <a:prstGeom prst="rect">
            <a:avLst/>
          </a:prstGeom>
          <a:noFill/>
        </p:spPr>
        <p:txBody>
          <a:bodyPr wrap="square" rtlCol="0">
            <a:spAutoFit/>
          </a:bodyPr>
          <a:lstStyle/>
          <a:p>
            <a:r>
              <a:rPr lang="en-US" sz="1200" dirty="0"/>
              <a:t>Data Extracts</a:t>
            </a:r>
          </a:p>
        </p:txBody>
      </p:sp>
      <p:sp>
        <p:nvSpPr>
          <p:cNvPr id="41" name="TextBox 40"/>
          <p:cNvSpPr txBox="1"/>
          <p:nvPr/>
        </p:nvSpPr>
        <p:spPr>
          <a:xfrm>
            <a:off x="10427961" y="2586517"/>
            <a:ext cx="1147402" cy="276999"/>
          </a:xfrm>
          <a:prstGeom prst="rect">
            <a:avLst/>
          </a:prstGeom>
          <a:noFill/>
        </p:spPr>
        <p:txBody>
          <a:bodyPr wrap="square" rtlCol="0">
            <a:spAutoFit/>
          </a:bodyPr>
          <a:lstStyle/>
          <a:p>
            <a:r>
              <a:rPr lang="en-US" sz="1200" dirty="0"/>
              <a:t>APIs</a:t>
            </a:r>
          </a:p>
        </p:txBody>
      </p:sp>
      <p:sp>
        <p:nvSpPr>
          <p:cNvPr id="44" name="TextBox 43"/>
          <p:cNvSpPr txBox="1"/>
          <p:nvPr/>
        </p:nvSpPr>
        <p:spPr>
          <a:xfrm>
            <a:off x="4186364" y="2433219"/>
            <a:ext cx="1584960" cy="276999"/>
          </a:xfrm>
          <a:prstGeom prst="rect">
            <a:avLst/>
          </a:prstGeom>
          <a:noFill/>
        </p:spPr>
        <p:txBody>
          <a:bodyPr wrap="square" rtlCol="0">
            <a:spAutoFit/>
          </a:bodyPr>
          <a:lstStyle/>
          <a:p>
            <a:r>
              <a:rPr lang="en-US" sz="1200" dirty="0"/>
              <a:t>HDInsight (Hive)</a:t>
            </a:r>
          </a:p>
        </p:txBody>
      </p:sp>
      <p:sp>
        <p:nvSpPr>
          <p:cNvPr id="45" name="Rounded Rectangle 44"/>
          <p:cNvSpPr/>
          <p:nvPr/>
        </p:nvSpPr>
        <p:spPr>
          <a:xfrm>
            <a:off x="1319349" y="5424713"/>
            <a:ext cx="8621485" cy="14332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200" dirty="0">
                <a:solidFill>
                  <a:schemeClr val="tx1"/>
                </a:solidFill>
              </a:rPr>
              <a:t>Option 2</a:t>
            </a:r>
          </a:p>
          <a:p>
            <a:pPr marL="742950" lvl="1" indent="-285750">
              <a:buFont typeface="Arial" panose="020B0604020202020204" pitchFamily="34" charset="0"/>
              <a:buChar char="•"/>
            </a:pPr>
            <a:r>
              <a:rPr lang="en-US" sz="1200" dirty="0">
                <a:solidFill>
                  <a:schemeClr val="tx1"/>
                </a:solidFill>
              </a:rPr>
              <a:t>Data Ingestion (Copy), orchestration, Scheduling  – with Azure Data Factory</a:t>
            </a:r>
          </a:p>
          <a:p>
            <a:pPr marL="742950" lvl="1" indent="-285750">
              <a:buFont typeface="Arial" panose="020B0604020202020204" pitchFamily="34" charset="0"/>
              <a:buChar char="•"/>
            </a:pPr>
            <a:r>
              <a:rPr lang="en-US" sz="1200" dirty="0">
                <a:solidFill>
                  <a:schemeClr val="tx1"/>
                </a:solidFill>
              </a:rPr>
              <a:t>Data Transformation, integration, aggregation, processing with – </a:t>
            </a:r>
            <a:r>
              <a:rPr lang="en-US" sz="1200" dirty="0" err="1">
                <a:solidFill>
                  <a:schemeClr val="tx1"/>
                </a:solidFill>
              </a:rPr>
              <a:t>HdInsights</a:t>
            </a:r>
            <a:r>
              <a:rPr lang="en-US" sz="1200" dirty="0">
                <a:solidFill>
                  <a:schemeClr val="tx1"/>
                </a:solidFill>
              </a:rPr>
              <a:t> (Hive) *</a:t>
            </a:r>
            <a:endParaRPr lang="en-US" sz="1200" i="1" dirty="0">
              <a:solidFill>
                <a:schemeClr val="tx1"/>
              </a:solidFill>
            </a:endParaRPr>
          </a:p>
          <a:p>
            <a:pPr marL="742950" lvl="1" indent="-285750">
              <a:buFont typeface="Arial" panose="020B0604020202020204" pitchFamily="34" charset="0"/>
              <a:buChar char="•"/>
            </a:pPr>
            <a:r>
              <a:rPr lang="en-US" sz="1200" dirty="0">
                <a:solidFill>
                  <a:schemeClr val="tx1"/>
                </a:solidFill>
              </a:rPr>
              <a:t>Raw, Certified , Aggregated, Sandbox data storage – with Azure Data lake Storage (Gen 2)</a:t>
            </a:r>
          </a:p>
          <a:p>
            <a:pPr marL="742950" lvl="1" indent="-285750">
              <a:buFont typeface="Arial" panose="020B0604020202020204" pitchFamily="34" charset="0"/>
              <a:buChar char="•"/>
            </a:pPr>
            <a:r>
              <a:rPr lang="en-US" sz="1200" dirty="0">
                <a:solidFill>
                  <a:schemeClr val="tx1"/>
                </a:solidFill>
              </a:rPr>
              <a:t>Analytics Sandbox – </a:t>
            </a:r>
            <a:r>
              <a:rPr lang="en-US" sz="1200" dirty="0" err="1">
                <a:solidFill>
                  <a:schemeClr val="tx1"/>
                </a:solidFill>
              </a:rPr>
              <a:t>Databricks</a:t>
            </a:r>
            <a:r>
              <a:rPr lang="en-US" sz="1200" dirty="0">
                <a:solidFill>
                  <a:schemeClr val="tx1"/>
                </a:solidFill>
              </a:rPr>
              <a:t>(Spark), HDInsight(Hive), Azure ML Service, </a:t>
            </a:r>
            <a:r>
              <a:rPr lang="en-US" sz="1200" dirty="0" err="1">
                <a:solidFill>
                  <a:schemeClr val="tx1"/>
                </a:solidFill>
              </a:rPr>
              <a:t>PowerBI</a:t>
            </a:r>
            <a:r>
              <a:rPr lang="en-US" sz="1200" dirty="0">
                <a:solidFill>
                  <a:schemeClr val="tx1"/>
                </a:solidFill>
              </a:rPr>
              <a:t> – On Demand</a:t>
            </a:r>
          </a:p>
          <a:p>
            <a:pPr marL="742950" lvl="1" indent="-285750">
              <a:buFont typeface="Arial" panose="020B0604020202020204" pitchFamily="34" charset="0"/>
              <a:buChar char="•"/>
            </a:pPr>
            <a:r>
              <a:rPr lang="en-US" sz="1200" dirty="0" err="1">
                <a:solidFill>
                  <a:schemeClr val="tx1"/>
                </a:solidFill>
              </a:rPr>
              <a:t>Adhoc</a:t>
            </a:r>
            <a:r>
              <a:rPr lang="en-US" sz="1200" dirty="0">
                <a:solidFill>
                  <a:schemeClr val="tx1"/>
                </a:solidFill>
              </a:rPr>
              <a:t> / Canned reports – </a:t>
            </a:r>
            <a:r>
              <a:rPr lang="en-US" sz="1200" dirty="0" err="1">
                <a:solidFill>
                  <a:schemeClr val="tx1"/>
                </a:solidFill>
              </a:rPr>
              <a:t>PowerBI</a:t>
            </a:r>
            <a:r>
              <a:rPr lang="en-US" sz="1200" dirty="0">
                <a:solidFill>
                  <a:schemeClr val="tx1"/>
                </a:solidFill>
              </a:rPr>
              <a:t>  - * </a:t>
            </a:r>
            <a:r>
              <a:rPr lang="en-US" sz="1200" i="1" dirty="0">
                <a:solidFill>
                  <a:schemeClr val="tx1"/>
                </a:solidFill>
              </a:rPr>
              <a:t> Alternate option – SQL DWH and </a:t>
            </a:r>
            <a:r>
              <a:rPr lang="en-US" sz="1200" i="1" dirty="0" err="1">
                <a:solidFill>
                  <a:schemeClr val="tx1"/>
                </a:solidFill>
              </a:rPr>
              <a:t>Qlikview</a:t>
            </a:r>
            <a:endParaRPr lang="en-US" sz="1200" i="1" dirty="0">
              <a:solidFill>
                <a:schemeClr val="tx1"/>
              </a:solidFill>
            </a:endParaRPr>
          </a:p>
          <a:p>
            <a:pPr marL="742950" lvl="1" indent="-285750">
              <a:buFont typeface="Arial" panose="020B0604020202020204" pitchFamily="34" charset="0"/>
              <a:buChar char="•"/>
            </a:pPr>
            <a:r>
              <a:rPr lang="en-US" sz="1200" dirty="0">
                <a:solidFill>
                  <a:schemeClr val="tx1"/>
                </a:solidFill>
              </a:rPr>
              <a:t>Data Catalog – Azure Data Catalog</a:t>
            </a:r>
          </a:p>
        </p:txBody>
      </p:sp>
      <p:pic>
        <p:nvPicPr>
          <p:cNvPr id="42" name="Picture 41"/>
          <p:cNvPicPr>
            <a:picLocks noChangeAspect="1"/>
          </p:cNvPicPr>
          <p:nvPr/>
        </p:nvPicPr>
        <p:blipFill>
          <a:blip r:embed="rId4"/>
          <a:stretch>
            <a:fillRect/>
          </a:stretch>
        </p:blipFill>
        <p:spPr>
          <a:xfrm>
            <a:off x="8018826" y="3703881"/>
            <a:ext cx="986972" cy="743902"/>
          </a:xfrm>
          <a:prstGeom prst="rect">
            <a:avLst/>
          </a:prstGeom>
        </p:spPr>
      </p:pic>
      <p:sp>
        <p:nvSpPr>
          <p:cNvPr id="46" name="Rounded Rectangle 45"/>
          <p:cNvSpPr/>
          <p:nvPr/>
        </p:nvSpPr>
        <p:spPr>
          <a:xfrm>
            <a:off x="2726966" y="5009387"/>
            <a:ext cx="6767599" cy="2985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Data Catalog</a:t>
            </a:r>
          </a:p>
        </p:txBody>
      </p:sp>
      <p:cxnSp>
        <p:nvCxnSpPr>
          <p:cNvPr id="4" name="Elbow Connector 3"/>
          <p:cNvCxnSpPr>
            <a:stCxn id="7" idx="0"/>
            <a:endCxn id="14" idx="0"/>
          </p:cNvCxnSpPr>
          <p:nvPr/>
        </p:nvCxnSpPr>
        <p:spPr>
          <a:xfrm rot="5400000" flipH="1" flipV="1">
            <a:off x="5509379" y="-364698"/>
            <a:ext cx="915359" cy="5126726"/>
          </a:xfrm>
          <a:prstGeom prst="bentConnector3">
            <a:avLst>
              <a:gd name="adj1" fmla="val 124974"/>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3"/>
          <a:stretch>
            <a:fillRect/>
          </a:stretch>
        </p:blipFill>
        <p:spPr>
          <a:xfrm>
            <a:off x="10427961" y="4500585"/>
            <a:ext cx="447501" cy="422361"/>
          </a:xfrm>
          <a:prstGeom prst="rect">
            <a:avLst/>
          </a:prstGeom>
        </p:spPr>
      </p:pic>
      <p:sp>
        <p:nvSpPr>
          <p:cNvPr id="48" name="TextBox 47"/>
          <p:cNvSpPr txBox="1"/>
          <p:nvPr/>
        </p:nvSpPr>
        <p:spPr>
          <a:xfrm>
            <a:off x="10209182" y="4963722"/>
            <a:ext cx="1076701" cy="461665"/>
          </a:xfrm>
          <a:prstGeom prst="rect">
            <a:avLst/>
          </a:prstGeom>
          <a:noFill/>
        </p:spPr>
        <p:txBody>
          <a:bodyPr wrap="square" rtlCol="0">
            <a:spAutoFit/>
          </a:bodyPr>
          <a:lstStyle/>
          <a:p>
            <a:r>
              <a:rPr lang="en-US" sz="1200" dirty="0"/>
              <a:t>Azure Data </a:t>
            </a:r>
          </a:p>
          <a:p>
            <a:r>
              <a:rPr lang="en-US" sz="1200" dirty="0"/>
              <a:t>lake Analytics</a:t>
            </a:r>
          </a:p>
        </p:txBody>
      </p:sp>
      <p:sp>
        <p:nvSpPr>
          <p:cNvPr id="5" name="Flowchart: Multidocument 4"/>
          <p:cNvSpPr/>
          <p:nvPr/>
        </p:nvSpPr>
        <p:spPr>
          <a:xfrm>
            <a:off x="11469189" y="3145176"/>
            <a:ext cx="535576" cy="371951"/>
          </a:xfrm>
          <a:prstGeom prst="flowChartMultidocumen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a:stCxn id="30" idx="3"/>
            <a:endCxn id="5" idx="1"/>
          </p:cNvCxnSpPr>
          <p:nvPr/>
        </p:nvCxnSpPr>
        <p:spPr>
          <a:xfrm>
            <a:off x="11074583" y="3322196"/>
            <a:ext cx="394606" cy="8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0858121" y="4649301"/>
            <a:ext cx="394606" cy="8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1285883" y="3588790"/>
            <a:ext cx="815505" cy="646331"/>
          </a:xfrm>
          <a:prstGeom prst="rect">
            <a:avLst/>
          </a:prstGeom>
          <a:noFill/>
        </p:spPr>
        <p:txBody>
          <a:bodyPr wrap="square" rtlCol="0">
            <a:spAutoFit/>
          </a:bodyPr>
          <a:lstStyle/>
          <a:p>
            <a:r>
              <a:rPr lang="en-US" sz="1200" dirty="0"/>
              <a:t>Ad Hoc / </a:t>
            </a:r>
          </a:p>
          <a:p>
            <a:r>
              <a:rPr lang="en-US" sz="1200" dirty="0"/>
              <a:t>Canned Reports</a:t>
            </a:r>
          </a:p>
        </p:txBody>
      </p:sp>
    </p:spTree>
    <p:extLst>
      <p:ext uri="{BB962C8B-B14F-4D97-AF65-F5344CB8AC3E}">
        <p14:creationId xmlns:p14="http://schemas.microsoft.com/office/powerpoint/2010/main" val="3963328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D48FA1-4B05-47C0-A53F-B8A1F87EF27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Azure Solution Details</a:t>
            </a:r>
          </a:p>
        </p:txBody>
      </p:sp>
      <p:sp>
        <p:nvSpPr>
          <p:cNvPr id="47" name="Content Placeholder 2"/>
          <p:cNvSpPr>
            <a:spLocks noGrp="1"/>
          </p:cNvSpPr>
          <p:nvPr>
            <p:ph idx="1"/>
          </p:nvPr>
        </p:nvSpPr>
        <p:spPr>
          <a:xfrm>
            <a:off x="838200" y="1825625"/>
            <a:ext cx="10515600" cy="4351338"/>
          </a:xfrm>
        </p:spPr>
        <p:txBody>
          <a:bodyPr>
            <a:normAutofit/>
          </a:bodyPr>
          <a:lstStyle/>
          <a:p>
            <a:r>
              <a:rPr lang="en-US" sz="1600" dirty="0"/>
              <a:t>Azure Solution Details</a:t>
            </a:r>
          </a:p>
          <a:p>
            <a:pPr lvl="1"/>
            <a:r>
              <a:rPr lang="en-US" sz="1400" dirty="0"/>
              <a:t>For Raw, Certified, aggregated and sandbox data storage ADLS (Gen 2) is used. It is scalable, highly available and provides granular secure access.</a:t>
            </a:r>
          </a:p>
          <a:p>
            <a:pPr lvl="1"/>
            <a:r>
              <a:rPr lang="en-US" sz="1400" dirty="0"/>
              <a:t>For data processing, transformation, integration, aggregation Azure </a:t>
            </a:r>
            <a:r>
              <a:rPr lang="en-US" sz="1400" dirty="0" err="1"/>
              <a:t>HDInsights</a:t>
            </a:r>
            <a:r>
              <a:rPr lang="en-US" sz="1400" dirty="0"/>
              <a:t> Hive can be used. (Azure </a:t>
            </a:r>
            <a:r>
              <a:rPr lang="en-US" sz="1400" dirty="0" err="1"/>
              <a:t>Databricks</a:t>
            </a:r>
            <a:r>
              <a:rPr lang="en-US" sz="1400" dirty="0"/>
              <a:t> can also be used alternatively). Data copy, orchestration, scheduling is managed by Azure Data factory.</a:t>
            </a:r>
          </a:p>
          <a:p>
            <a:pPr lvl="1"/>
            <a:r>
              <a:rPr lang="en-US" sz="1400" dirty="0"/>
              <a:t>Azure Data Catalog is used to discover data from Hive, Azure Data Lake Storage and as well as SQL Server. It can also to do some basic profiling of the data, but it can profile SQL Server and Hive data sources only.</a:t>
            </a:r>
          </a:p>
          <a:p>
            <a:pPr lvl="1"/>
            <a:r>
              <a:rPr lang="en-US" sz="1400" dirty="0" err="1"/>
              <a:t>Qlikview</a:t>
            </a:r>
            <a:r>
              <a:rPr lang="en-US" sz="1400" dirty="0"/>
              <a:t> does not have connectors for Azure Data Lake storage, but as a workaround it is possible to connect to ADLS through Rest APIs. It’s a little complex. Not recommended. </a:t>
            </a:r>
          </a:p>
          <a:p>
            <a:pPr lvl="1"/>
            <a:r>
              <a:rPr lang="en-US" sz="1400" dirty="0"/>
              <a:t>Analytics Sandbox can be created using data processing and AI/ML components of Azure – i.e. HDInsight Hive / </a:t>
            </a:r>
            <a:r>
              <a:rPr lang="en-US" sz="1400" dirty="0" err="1"/>
              <a:t>Databricks</a:t>
            </a:r>
            <a:r>
              <a:rPr lang="en-US" sz="1400" dirty="0"/>
              <a:t> Spark and Azure Machine Learning Service. These resources can be used on demand.</a:t>
            </a:r>
          </a:p>
          <a:p>
            <a:pPr lvl="1"/>
            <a:r>
              <a:rPr lang="en-US" sz="1400" dirty="0"/>
              <a:t>Creation of Data Extracts from ADLS will require Azure Data Lake Analytics Service (HDInsight Hive can also be alternatively used.)</a:t>
            </a:r>
          </a:p>
        </p:txBody>
      </p:sp>
    </p:spTree>
    <p:extLst>
      <p:ext uri="{BB962C8B-B14F-4D97-AF65-F5344CB8AC3E}">
        <p14:creationId xmlns:p14="http://schemas.microsoft.com/office/powerpoint/2010/main" val="430823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D48FA1-4B05-47C0-A53F-B8A1F87EF27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Comparison Between AWS and Azure Solution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19976051"/>
              </p:ext>
            </p:extLst>
          </p:nvPr>
        </p:nvGraphicFramePr>
        <p:xfrm>
          <a:off x="728254" y="1917065"/>
          <a:ext cx="10735492" cy="3388360"/>
        </p:xfrm>
        <a:graphic>
          <a:graphicData uri="http://schemas.openxmlformats.org/drawingml/2006/table">
            <a:tbl>
              <a:tblPr firstRow="1" bandRow="1">
                <a:tableStyleId>{5C22544A-7EE6-4342-B048-85BDC9FD1C3A}</a:tableStyleId>
              </a:tblPr>
              <a:tblGrid>
                <a:gridCol w="5367746">
                  <a:extLst>
                    <a:ext uri="{9D8B030D-6E8A-4147-A177-3AD203B41FA5}">
                      <a16:colId xmlns:a16="http://schemas.microsoft.com/office/drawing/2014/main" val="3468976679"/>
                    </a:ext>
                  </a:extLst>
                </a:gridCol>
                <a:gridCol w="5367746">
                  <a:extLst>
                    <a:ext uri="{9D8B030D-6E8A-4147-A177-3AD203B41FA5}">
                      <a16:colId xmlns:a16="http://schemas.microsoft.com/office/drawing/2014/main" val="2936502778"/>
                    </a:ext>
                  </a:extLst>
                </a:gridCol>
              </a:tblGrid>
              <a:tr h="370840">
                <a:tc>
                  <a:txBody>
                    <a:bodyPr/>
                    <a:lstStyle/>
                    <a:p>
                      <a:r>
                        <a:rPr lang="en-US" dirty="0"/>
                        <a:t>AWS</a:t>
                      </a:r>
                    </a:p>
                  </a:txBody>
                  <a:tcPr/>
                </a:tc>
                <a:tc>
                  <a:txBody>
                    <a:bodyPr/>
                    <a:lstStyle/>
                    <a:p>
                      <a:r>
                        <a:rPr lang="en-US" dirty="0"/>
                        <a:t>Azure</a:t>
                      </a:r>
                    </a:p>
                  </a:txBody>
                  <a:tcPr/>
                </a:tc>
                <a:extLst>
                  <a:ext uri="{0D108BD9-81ED-4DB2-BD59-A6C34878D82A}">
                    <a16:rowId xmlns:a16="http://schemas.microsoft.com/office/drawing/2014/main" val="228379986"/>
                  </a:ext>
                </a:extLst>
              </a:tr>
              <a:tr h="370840">
                <a:tc>
                  <a:txBody>
                    <a:bodyPr/>
                    <a:lstStyle/>
                    <a:p>
                      <a:r>
                        <a:rPr lang="en-US" dirty="0" err="1"/>
                        <a:t>Qlikview</a:t>
                      </a:r>
                      <a:r>
                        <a:rPr lang="en-US" baseline="0" dirty="0"/>
                        <a:t> has connector for AWS S3</a:t>
                      </a:r>
                      <a:endParaRPr lang="en-US" dirty="0"/>
                    </a:p>
                  </a:txBody>
                  <a:tcPr/>
                </a:tc>
                <a:tc>
                  <a:txBody>
                    <a:bodyPr/>
                    <a:lstStyle/>
                    <a:p>
                      <a:r>
                        <a:rPr lang="en-US" dirty="0" err="1"/>
                        <a:t>Qlikview</a:t>
                      </a:r>
                      <a:r>
                        <a:rPr lang="en-US" dirty="0"/>
                        <a:t> does not have a connector</a:t>
                      </a:r>
                      <a:r>
                        <a:rPr lang="en-US" baseline="0" dirty="0"/>
                        <a:t> for Azure ADLS. Hence data delivery layer should ideally have SQL DWH or Hive.</a:t>
                      </a:r>
                    </a:p>
                    <a:p>
                      <a:r>
                        <a:rPr lang="en-US" baseline="0" dirty="0"/>
                        <a:t>As alternative, Power BI can be used. </a:t>
                      </a:r>
                      <a:endParaRPr lang="en-US" dirty="0"/>
                    </a:p>
                  </a:txBody>
                  <a:tcPr/>
                </a:tc>
                <a:extLst>
                  <a:ext uri="{0D108BD9-81ED-4DB2-BD59-A6C34878D82A}">
                    <a16:rowId xmlns:a16="http://schemas.microsoft.com/office/drawing/2014/main" val="2461200152"/>
                  </a:ext>
                </a:extLst>
              </a:tr>
              <a:tr h="370840">
                <a:tc>
                  <a:txBody>
                    <a:bodyPr/>
                    <a:lstStyle/>
                    <a:p>
                      <a:r>
                        <a:rPr lang="en-US" dirty="0"/>
                        <a:t>Data</a:t>
                      </a:r>
                      <a:r>
                        <a:rPr lang="en-US" baseline="0" dirty="0"/>
                        <a:t> Processing in AWS through GLUE is </a:t>
                      </a:r>
                      <a:r>
                        <a:rPr lang="en-US" baseline="0" dirty="0" err="1"/>
                        <a:t>serverless</a:t>
                      </a:r>
                      <a:r>
                        <a:rPr lang="en-US" baseline="0" dirty="0"/>
                        <a:t>.</a:t>
                      </a:r>
                      <a:endParaRPr lang="en-US" dirty="0"/>
                    </a:p>
                  </a:txBody>
                  <a:tcPr/>
                </a:tc>
                <a:tc>
                  <a:txBody>
                    <a:bodyPr/>
                    <a:lstStyle/>
                    <a:p>
                      <a:r>
                        <a:rPr lang="en-US" dirty="0"/>
                        <a:t>Azure</a:t>
                      </a:r>
                      <a:r>
                        <a:rPr lang="en-US" baseline="0" dirty="0"/>
                        <a:t> Data Factory uses HDInsight Hive or </a:t>
                      </a:r>
                      <a:r>
                        <a:rPr lang="en-US" baseline="0" dirty="0" err="1"/>
                        <a:t>Databricks</a:t>
                      </a:r>
                      <a:r>
                        <a:rPr lang="en-US" baseline="0" dirty="0"/>
                        <a:t> Spark for Data processing. These services are fully managed. But they are not </a:t>
                      </a:r>
                      <a:r>
                        <a:rPr lang="en-US" baseline="0" dirty="0" err="1"/>
                        <a:t>serverless</a:t>
                      </a:r>
                      <a:r>
                        <a:rPr lang="en-US" baseline="0" dirty="0"/>
                        <a:t>.</a:t>
                      </a:r>
                      <a:endParaRPr lang="en-US" dirty="0"/>
                    </a:p>
                  </a:txBody>
                  <a:tcPr/>
                </a:tc>
                <a:extLst>
                  <a:ext uri="{0D108BD9-81ED-4DB2-BD59-A6C34878D82A}">
                    <a16:rowId xmlns:a16="http://schemas.microsoft.com/office/drawing/2014/main" val="1819043911"/>
                  </a:ext>
                </a:extLst>
              </a:tr>
              <a:tr h="370840">
                <a:tc>
                  <a:txBody>
                    <a:bodyPr/>
                    <a:lstStyle/>
                    <a:p>
                      <a:r>
                        <a:rPr lang="en-US" dirty="0"/>
                        <a:t>AWS Glue catalog has data lineage feature, but does not have data profiling **</a:t>
                      </a:r>
                      <a:endParaRPr lang="en-US" i="1" dirty="0"/>
                    </a:p>
                  </a:txBody>
                  <a:tcPr/>
                </a:tc>
                <a:tc>
                  <a:txBody>
                    <a:bodyPr/>
                    <a:lstStyle/>
                    <a:p>
                      <a:r>
                        <a:rPr lang="en-US" dirty="0"/>
                        <a:t>Azure Data catalog does not provide automated data lineage feature, it provides basic data profiling features though</a:t>
                      </a:r>
                    </a:p>
                  </a:txBody>
                  <a:tcPr/>
                </a:tc>
                <a:extLst>
                  <a:ext uri="{0D108BD9-81ED-4DB2-BD59-A6C34878D82A}">
                    <a16:rowId xmlns:a16="http://schemas.microsoft.com/office/drawing/2014/main" val="2096506740"/>
                  </a:ext>
                </a:extLst>
              </a:tr>
            </a:tbl>
          </a:graphicData>
        </a:graphic>
      </p:graphicFrame>
    </p:spTree>
    <p:extLst>
      <p:ext uri="{BB962C8B-B14F-4D97-AF65-F5344CB8AC3E}">
        <p14:creationId xmlns:p14="http://schemas.microsoft.com/office/powerpoint/2010/main" val="1027874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A7CFC-3E53-4B69-A56B-01B32ED88CD5}"/>
              </a:ext>
            </a:extLst>
          </p:cNvPr>
          <p:cNvSpPr>
            <a:spLocks noGrp="1"/>
          </p:cNvSpPr>
          <p:nvPr>
            <p:ph type="ctrTitle"/>
          </p:nvPr>
        </p:nvSpPr>
        <p:spPr/>
        <p:txBody>
          <a:bodyPr/>
          <a:lstStyle/>
          <a:p>
            <a:r>
              <a:rPr lang="en-US" b="1" dirty="0"/>
              <a:t>Thank you</a:t>
            </a:r>
          </a:p>
        </p:txBody>
      </p:sp>
    </p:spTree>
    <p:extLst>
      <p:ext uri="{BB962C8B-B14F-4D97-AF65-F5344CB8AC3E}">
        <p14:creationId xmlns:p14="http://schemas.microsoft.com/office/powerpoint/2010/main" val="2363202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31522</TotalTime>
  <Words>513</Words>
  <Application>Microsoft Office PowerPoint</Application>
  <PresentationFormat>Widescreen</PresentationFormat>
  <Paragraphs>104</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Black</vt:lpstr>
      <vt:lpstr>Calibri</vt:lpstr>
      <vt:lpstr>Calibri Light</vt:lpstr>
      <vt:lpstr>Office Theme</vt:lpstr>
      <vt:lpstr>PowerPoint Presentation</vt:lpstr>
      <vt:lpstr> CRST Business Diagram    </vt:lpstr>
      <vt:lpstr>Component Architecture</vt:lpstr>
      <vt:lpstr>Data Flow diagram</vt:lpstr>
      <vt:lpstr>Option 1 - AWS</vt:lpstr>
      <vt:lpstr>Option 2 - Azure</vt:lpstr>
      <vt:lpstr>Azure Solution Details</vt:lpstr>
      <vt:lpstr>Comparison Between AWS and Azure Solution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Sudhakar Radhakrishnan</dc:creator>
  <cp:lastModifiedBy>Sudhakar Radhakrishnan</cp:lastModifiedBy>
  <cp:revision>83</cp:revision>
  <dcterms:created xsi:type="dcterms:W3CDTF">2019-03-20T19:49:17Z</dcterms:created>
  <dcterms:modified xsi:type="dcterms:W3CDTF">2019-04-24T23:30:53Z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LPManualFileClassification">
    <vt:lpwstr>{1A067545-A4E2-4FA1-8094-0D7902669705}</vt:lpwstr>
  </property>
  <property fmtid="{D5CDD505-2E9C-101B-9397-08002B2CF9AE}" pid="3" name="DLPManualFileClassificationLastModifiedBy">
    <vt:lpwstr>TECHMAHINDRA\PG00365475</vt:lpwstr>
  </property>
  <property fmtid="{D5CDD505-2E9C-101B-9397-08002B2CF9AE}" pid="4" name="DLPManualFileClassificationLastModificationDate">
    <vt:lpwstr>1554370945</vt:lpwstr>
  </property>
  <property fmtid="{D5CDD505-2E9C-101B-9397-08002B2CF9AE}" pid="5" name="DLPManualFileClassificationVersion">
    <vt:lpwstr>11.1.0.61</vt:lpwstr>
  </property>
</Properties>
</file>