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252206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76875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6321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51976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562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15549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299108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29833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131546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299267-4BFE-4E05-85B0-F8B93E8C13D1}"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293327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299267-4BFE-4E05-85B0-F8B93E8C13D1}"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153671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299267-4BFE-4E05-85B0-F8B93E8C13D1}"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19253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299267-4BFE-4E05-85B0-F8B93E8C13D1}"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179786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99267-4BFE-4E05-85B0-F8B93E8C13D1}"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321083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299267-4BFE-4E05-85B0-F8B93E8C13D1}"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231590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299267-4BFE-4E05-85B0-F8B93E8C13D1}"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F6AAEE-2F48-42EF-A184-E0E4FA2A2CC6}" type="slidenum">
              <a:rPr lang="en-US" smtClean="0"/>
              <a:t>‹#›</a:t>
            </a:fld>
            <a:endParaRPr lang="en-US"/>
          </a:p>
        </p:txBody>
      </p:sp>
    </p:spTree>
    <p:extLst>
      <p:ext uri="{BB962C8B-B14F-4D97-AF65-F5344CB8AC3E}">
        <p14:creationId xmlns:p14="http://schemas.microsoft.com/office/powerpoint/2010/main" val="6221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299267-4BFE-4E05-85B0-F8B93E8C13D1}" type="datetimeFigureOut">
              <a:rPr lang="en-US" smtClean="0"/>
              <a:t>4/10/2019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F6AAEE-2F48-42EF-A184-E0E4FA2A2CC6}" type="slidenum">
              <a:rPr lang="en-US" smtClean="0"/>
              <a:t>‹#›</a:t>
            </a:fld>
            <a:endParaRPr lang="en-US"/>
          </a:p>
        </p:txBody>
      </p:sp>
    </p:spTree>
    <p:extLst>
      <p:ext uri="{BB962C8B-B14F-4D97-AF65-F5344CB8AC3E}">
        <p14:creationId xmlns:p14="http://schemas.microsoft.com/office/powerpoint/2010/main" val="3031088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4633" y="365761"/>
            <a:ext cx="7766936" cy="1371599"/>
          </a:xfrm>
        </p:spPr>
        <p:txBody>
          <a:bodyPr>
            <a:normAutofit fontScale="90000"/>
          </a:bodyPr>
          <a:lstStyle/>
          <a:p>
            <a:pPr algn="ctr"/>
            <a:r>
              <a:rPr lang="en-US" sz="3100" b="1" dirty="0">
                <a:solidFill>
                  <a:schemeClr val="accent5"/>
                </a:solidFill>
                <a:latin typeface="Aharoni" panose="02010803020104030203" pitchFamily="2" charset="-79"/>
                <a:cs typeface="Aharoni" panose="02010803020104030203" pitchFamily="2" charset="-79"/>
              </a:rPr>
              <a:t>How Amazon CloudWatch Works</a:t>
            </a:r>
            <a:r>
              <a:rPr lang="en-US" dirty="0">
                <a:solidFill>
                  <a:schemeClr val="accent5"/>
                </a:solidFill>
              </a:rPr>
              <a:t/>
            </a:r>
            <a:br>
              <a:rPr lang="en-US" dirty="0">
                <a:solidFill>
                  <a:schemeClr val="accent5"/>
                </a:solidFill>
              </a:rPr>
            </a:br>
            <a:endParaRPr lang="en-US" dirty="0">
              <a:solidFill>
                <a:schemeClr val="accent5"/>
              </a:solidFill>
            </a:endParaRPr>
          </a:p>
        </p:txBody>
      </p:sp>
      <p:sp>
        <p:nvSpPr>
          <p:cNvPr id="3" name="Subtitle 2"/>
          <p:cNvSpPr>
            <a:spLocks noGrp="1"/>
          </p:cNvSpPr>
          <p:nvPr>
            <p:ph type="subTitle" idx="1"/>
          </p:nvPr>
        </p:nvSpPr>
        <p:spPr>
          <a:xfrm>
            <a:off x="753291" y="2782389"/>
            <a:ext cx="9144000" cy="3396341"/>
          </a:xfrm>
        </p:spPr>
        <p:txBody>
          <a:bodyPr>
            <a:normAutofit/>
          </a:bodyPr>
          <a:lstStyle/>
          <a:p>
            <a:pPr marL="285750" lvl="0" indent="-285750">
              <a:buFont typeface="Arial" panose="020B0604020202020204" pitchFamily="34" charset="0"/>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CloudWatch is basically a metrics repository. An AWS service—such as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a:t>
            </a:r>
          </a:p>
          <a:p>
            <a:pPr marL="285750" lvl="0" indent="-285750">
              <a:buFont typeface="Arial" panose="020B0604020202020204" pitchFamily="34" charset="0"/>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EC2—puts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metrics into the repository, and you retrieve statistics based on those metrics.</a:t>
            </a:r>
          </a:p>
          <a:p>
            <a:pPr marL="285750" lvl="0" indent="-285750">
              <a:buFont typeface="Arial" panose="020B0604020202020204" pitchFamily="34" charset="0"/>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If you put your own custom metrics into the repository, you can retrieve statistics on these metrics as well.</a:t>
            </a:r>
          </a:p>
          <a:p>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14331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291" y="522514"/>
            <a:ext cx="9213669" cy="6204857"/>
          </a:xfrm>
        </p:spPr>
        <p:txBody>
          <a:bodyPr>
            <a:normAutofit/>
          </a:bodyPr>
          <a:lstStyle/>
          <a:p>
            <a:pPr algn="ctr"/>
            <a:r>
              <a:rPr lang="en-US" sz="2800" dirty="0">
                <a:solidFill>
                  <a:srgbClr val="C00000"/>
                </a:solidFill>
              </a:rPr>
              <a:t>Architecture</a:t>
            </a:r>
          </a:p>
          <a:p>
            <a:pPr lvl="0" algn="l"/>
            <a:endParaRPr lang="en-US" dirty="0"/>
          </a:p>
        </p:txBody>
      </p:sp>
      <p:pic>
        <p:nvPicPr>
          <p:cNvPr id="5" name="Picture 4" descr="https://docs.aws.amazon.com/AmazonCloudWatch/latest/monitoring/images/CW-Overview.png"/>
          <p:cNvPicPr/>
          <p:nvPr/>
        </p:nvPicPr>
        <p:blipFill>
          <a:blip r:embed="rId2">
            <a:extLst>
              <a:ext uri="{28A0092B-C50C-407E-A947-70E740481C1C}">
                <a14:useLocalDpi xmlns:a14="http://schemas.microsoft.com/office/drawing/2010/main" val="0"/>
              </a:ext>
            </a:extLst>
          </a:blip>
          <a:srcRect/>
          <a:stretch>
            <a:fillRect/>
          </a:stretch>
        </p:blipFill>
        <p:spPr bwMode="auto">
          <a:xfrm>
            <a:off x="627017" y="1588905"/>
            <a:ext cx="9339943" cy="4811896"/>
          </a:xfrm>
          <a:prstGeom prst="rect">
            <a:avLst/>
          </a:prstGeom>
          <a:noFill/>
          <a:ln>
            <a:noFill/>
          </a:ln>
        </p:spPr>
      </p:pic>
    </p:spTree>
    <p:extLst>
      <p:ext uri="{BB962C8B-B14F-4D97-AF65-F5344CB8AC3E}">
        <p14:creationId xmlns:p14="http://schemas.microsoft.com/office/powerpoint/2010/main" val="120853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0891" y="-173524"/>
            <a:ext cx="9117875" cy="6579430"/>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endPar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You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can use metrics to calculate statistics and then present the data graphically in the CloudWatch console.</a:t>
            </a: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For more information about the other AWS resources that generate and send metrics to CloudWatch, see AWS Services That Publish CloudWatch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Metrics You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can configure alarm actions to stop, start, or terminate an Amazon EC2 instance when certain criteria are met. </a:t>
            </a: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In addition, you can create alarms that initiate Amazon EC2 Auto Scaling and Amazon Simple Notification Service (Amazon SNS) actions on your behalf. For more information about creating CloudWatch alarms, see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Alarms</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t>
            </a: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AWS Cloud computing resources are housed in highly available data center facilities. To provide additional scalability and reliability, each data center facility is located in a specific geographical area, known as a region. Each region is designed to be completely isolated from the other regions, to achieve the greatest possible failure isolation and stability.</a:t>
            </a: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Amazon CloudWatch does not aggregate data across regions. </a:t>
            </a:r>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342900" indent="-342900">
              <a:lnSpc>
                <a:spcPct val="107000"/>
              </a:lnSpc>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Therefore, metrics are completely separate between regions. For more information, see Regions and Endpoints in the Amazon Web Services General Reference.</a:t>
            </a:r>
          </a:p>
          <a:p>
            <a:pPr marL="342900" marR="0" lvl="0" indent="-342900">
              <a:lnSpc>
                <a:spcPct val="107000"/>
              </a:lnSpc>
              <a:spcBef>
                <a:spcPts val="0"/>
              </a:spcBef>
              <a:spcAft>
                <a:spcPts val="0"/>
              </a:spcAft>
              <a:buFont typeface="Symbol" panose="05050102010706020507" pitchFamily="18" charset="2"/>
              <a:buChar char=""/>
            </a:pPr>
            <a:endParaRPr lang="en-US" sz="1600" dirty="0">
              <a:effectLst/>
              <a:latin typeface="Trebuchet MS" panose="020B0603020202020204" pitchFamily="34" charset="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93000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2"/>
            <a:ext cx="7766936" cy="1005839"/>
          </a:xfrm>
        </p:spPr>
        <p:txBody>
          <a:bodyPr>
            <a:normAutofit/>
          </a:bodyPr>
          <a:lstStyle/>
          <a:p>
            <a:pPr algn="ctr"/>
            <a:r>
              <a:rPr lang="en-US" sz="2800" dirty="0">
                <a:solidFill>
                  <a:srgbClr val="C00000"/>
                </a:solidFill>
              </a:rPr>
              <a:t>Related AWS Services</a:t>
            </a:r>
          </a:p>
        </p:txBody>
      </p:sp>
      <p:sp>
        <p:nvSpPr>
          <p:cNvPr id="3" name="Subtitle 2"/>
          <p:cNvSpPr>
            <a:spLocks noGrp="1"/>
          </p:cNvSpPr>
          <p:nvPr>
            <p:ph type="subTitle" idx="1"/>
          </p:nvPr>
        </p:nvSpPr>
        <p:spPr>
          <a:xfrm>
            <a:off x="753291" y="1854926"/>
            <a:ext cx="9144000" cy="4650377"/>
          </a:xfrm>
        </p:spPr>
        <p:txBody>
          <a:bodyPr>
            <a:normAutofit fontScale="25000" lnSpcReduction="20000"/>
          </a:bodyPr>
          <a:lstStyle/>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The following services are used along with Amazon CloudWatch:</a:t>
            </a:r>
          </a:p>
          <a:p>
            <a:pPr marL="28575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Simple Notification Service (Amazon SNS) coordinates and manages the delivery or sending of messages to subscribing endpoints or clients. </a:t>
            </a:r>
          </a:p>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You use Amazon SNS with CloudWatch to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send messages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when an alarm threshold has been reached. </a:t>
            </a:r>
          </a:p>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EC2 Auto Scaling enables you to automatically launch or terminate Amazon EC2 instances based on user-defined policies, health status checks, and schedules. </a:t>
            </a: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You can use a CloudWatch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alarm</a:t>
            </a:r>
          </a:p>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Amazon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EC2 Auto Scaling to scale your EC2 instances based </a:t>
            </a: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on demand. </a:t>
            </a: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see Dynamic Scaling in the Amazon EC2 Auto Scaling User Guide.</a:t>
            </a:r>
          </a:p>
          <a:p>
            <a:pPr marL="285750" lvl="0" indent="-285750" algn="l">
              <a:buFont typeface="Arial" panose="020B0604020202020204" pitchFamily="34" charset="0"/>
              <a:buChar char="•"/>
            </a:pPr>
            <a:r>
              <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AWS CloudTrail enables you to monitor the calls made to the Amazon. </a:t>
            </a: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lvl="0" indent="-285750" algn="l">
              <a:buFont typeface="Arial" panose="020B0604020202020204" pitchFamily="34" charset="0"/>
              <a:buChar char="•"/>
            </a:pP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lvl="0" indent="-285750" algn="l">
              <a:buFont typeface="Arial" panose="020B0604020202020204" pitchFamily="34" charset="0"/>
              <a:buChar char="•"/>
            </a:pP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lvl="0" indent="-285750" algn="l">
              <a:buFont typeface="Arial" panose="020B0604020202020204" pitchFamily="34" charset="0"/>
              <a:buChar char="•"/>
            </a:pPr>
            <a:endParaRPr lang="en-US" sz="7200"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285750" lvl="0" indent="-285750" algn="l">
              <a:buFont typeface="Arial" panose="020B0604020202020204" pitchFamily="34" charset="0"/>
              <a:buChar char="•"/>
            </a:pPr>
            <a:endParaRPr lang="en-US" dirty="0" smtClean="0">
              <a:solidFill>
                <a:schemeClr val="tx1"/>
              </a:solidFill>
            </a:endParaRPr>
          </a:p>
          <a:p>
            <a:pPr marL="285750" lvl="0" indent="-285750" algn="l">
              <a:buFont typeface="Arial" panose="020B0604020202020204" pitchFamily="34" charset="0"/>
              <a:buChar char="•"/>
            </a:pPr>
            <a:endParaRPr lang="en-US" dirty="0">
              <a:solidFill>
                <a:schemeClr val="tx1"/>
              </a:solidFill>
            </a:endParaRPr>
          </a:p>
          <a:p>
            <a:pPr marL="285750" lvl="0" indent="-285750" algn="l">
              <a:buFont typeface="Arial" panose="020B0604020202020204" pitchFamily="34" charset="0"/>
              <a:buChar char="•"/>
            </a:pPr>
            <a:endParaRPr lang="en-US" dirty="0" smtClean="0">
              <a:solidFill>
                <a:schemeClr val="tx1"/>
              </a:solidFill>
            </a:endParaRPr>
          </a:p>
          <a:p>
            <a:pPr marL="285750" lvl="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 </a:t>
            </a:r>
          </a:p>
          <a:p>
            <a:pPr marL="285750" indent="-285750" algn="l">
              <a:buFont typeface="Arial" panose="020B0604020202020204" pitchFamily="34" charset="0"/>
              <a:buChar char="•"/>
            </a:pPr>
            <a:endParaRPr lang="en-US" b="1" dirty="0" smtClean="0">
              <a:solidFill>
                <a:schemeClr val="tx1"/>
              </a:solidFill>
            </a:endParaRPr>
          </a:p>
          <a:p>
            <a:pPr marL="285750" indent="-285750" algn="l">
              <a:buFont typeface="Arial" panose="020B0604020202020204" pitchFamily="34" charset="0"/>
              <a:buChar char="•"/>
            </a:pPr>
            <a:endParaRPr lang="en-US" b="1" dirty="0">
              <a:solidFill>
                <a:schemeClr val="tx1"/>
              </a:solidFill>
            </a:endParaRPr>
          </a:p>
          <a:p>
            <a:pPr marL="285750" indent="-285750" algn="l">
              <a:buFont typeface="Arial" panose="020B0604020202020204" pitchFamily="34" charset="0"/>
              <a:buChar char="•"/>
            </a:pPr>
            <a:endParaRPr lang="en-US" b="1" dirty="0" smtClean="0">
              <a:solidFill>
                <a:schemeClr val="tx1"/>
              </a:solidFill>
            </a:endParaRPr>
          </a:p>
          <a:p>
            <a:pPr marL="285750" indent="-285750" algn="l">
              <a:buFont typeface="Arial" panose="020B0604020202020204" pitchFamily="34" charset="0"/>
              <a:buChar char="•"/>
            </a:pPr>
            <a:endParaRPr lang="en-US" b="1" dirty="0">
              <a:solidFill>
                <a:schemeClr val="tx1"/>
              </a:solidFill>
            </a:endParaRPr>
          </a:p>
          <a:p>
            <a:pPr marL="285750" indent="-285750" algn="l">
              <a:buFont typeface="Arial" panose="020B0604020202020204" pitchFamily="34" charset="0"/>
              <a:buChar char="•"/>
            </a:pPr>
            <a:endParaRPr lang="en-US" b="1" dirty="0" smtClean="0">
              <a:solidFill>
                <a:schemeClr val="tx1"/>
              </a:solidFill>
            </a:endParaRPr>
          </a:p>
          <a:p>
            <a:pPr algn="l"/>
            <a:endParaRPr lang="en-US" b="1" dirty="0">
              <a:solidFill>
                <a:schemeClr val="tx1"/>
              </a:solidFill>
            </a:endParaRPr>
          </a:p>
        </p:txBody>
      </p:sp>
    </p:spTree>
    <p:extLst>
      <p:ext uri="{BB962C8B-B14F-4D97-AF65-F5344CB8AC3E}">
        <p14:creationId xmlns:p14="http://schemas.microsoft.com/office/powerpoint/2010/main" val="47429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2"/>
            <a:ext cx="7766936" cy="2129245"/>
          </a:xfrm>
        </p:spPr>
        <p:txBody>
          <a:bodyPr>
            <a:normAutofit fontScale="90000"/>
          </a:bodyPr>
          <a:lstStyle/>
          <a:p>
            <a:pPr algn="ctr"/>
            <a:r>
              <a:rPr lang="en-US" sz="3100" dirty="0">
                <a:solidFill>
                  <a:srgbClr val="C00000"/>
                </a:solidFill>
              </a:rPr>
              <a:t>What Is Amazon EMR? </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692330" y="1254034"/>
            <a:ext cx="9061269" cy="5270863"/>
          </a:xfrm>
        </p:spPr>
        <p:txBody>
          <a:bodyPr>
            <a:normAutofit/>
          </a:bodyPr>
          <a:lstStyle/>
          <a:p>
            <a:pPr algn="l"/>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EMR is a managed cluster platform that simplifies running big data frameworks, such as Apache Hadoop and Apache Spark, on AWS to process and analyze vast amounts of data. By using these frameworks and related open-source projects, such as Apache Hive and Apache Pig, you can process data for analytics purposes and business intelligence workloads.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Additionally, you can use Amazon EMR to transform and move large amounts of data into and out of other AWS data stores and databases, such as Amazon </a:t>
            </a: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Simple Storage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Service (Amazon S3) and Amazon </a:t>
            </a: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DynamoDB.</a:t>
            </a:r>
          </a:p>
          <a:p>
            <a:pPr algn="l"/>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Task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node: A node with software components that only runs tasks and does not store data in HDFS. </a:t>
            </a: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Task nodes are optional. The following diagram represents a cluster with one master node and four core nodes. Submitting Work to a Cluster When you run a cluster on Amazon EMR</a:t>
            </a:r>
            <a:r>
              <a:rPr lang="en-US" dirty="0"/>
              <a:t>.</a:t>
            </a:r>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266755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2"/>
            <a:ext cx="7766936" cy="2090057"/>
          </a:xfrm>
        </p:spPr>
        <p:txBody>
          <a:bodyPr>
            <a:normAutofit fontScale="90000"/>
          </a:bodyPr>
          <a:lstStyle/>
          <a:p>
            <a:pPr algn="ctr"/>
            <a:r>
              <a:rPr lang="en-US" sz="3100" dirty="0" smtClean="0">
                <a:solidFill>
                  <a:srgbClr val="C00000"/>
                </a:solidFill>
              </a:rPr>
              <a:t>Amazon EMR Cluster</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692330" y="1254034"/>
            <a:ext cx="9061269" cy="5270863"/>
          </a:xfrm>
        </p:spPr>
        <p:txBody>
          <a:bodyPr>
            <a:normAutofit/>
          </a:bodyPr>
          <a:lstStyle/>
          <a:p>
            <a:pPr algn="l"/>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2330" y="1254034"/>
            <a:ext cx="9183190" cy="5050699"/>
          </a:xfrm>
          <a:prstGeom prst="rect">
            <a:avLst/>
          </a:prstGeom>
        </p:spPr>
      </p:pic>
    </p:spTree>
    <p:extLst>
      <p:ext uri="{BB962C8B-B14F-4D97-AF65-F5344CB8AC3E}">
        <p14:creationId xmlns:p14="http://schemas.microsoft.com/office/powerpoint/2010/main" val="395617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2"/>
            <a:ext cx="7766936" cy="809897"/>
          </a:xfrm>
        </p:spPr>
        <p:txBody>
          <a:bodyPr>
            <a:normAutofit/>
          </a:bodyPr>
          <a:lstStyle/>
          <a:p>
            <a:pPr algn="ctr"/>
            <a:r>
              <a:rPr lang="en-US" sz="2800" dirty="0">
                <a:solidFill>
                  <a:schemeClr val="accent5"/>
                </a:solidFill>
              </a:rPr>
              <a:t>Benefits of Using Amazon EMR </a:t>
            </a:r>
            <a:endParaRPr lang="en-US" sz="2800" dirty="0">
              <a:solidFill>
                <a:schemeClr val="accent5"/>
              </a:solidFill>
            </a:endParaRPr>
          </a:p>
        </p:txBody>
      </p:sp>
      <p:sp>
        <p:nvSpPr>
          <p:cNvPr id="3" name="Subtitle 2"/>
          <p:cNvSpPr>
            <a:spLocks noGrp="1"/>
          </p:cNvSpPr>
          <p:nvPr>
            <p:ph type="subTitle" idx="1"/>
          </p:nvPr>
        </p:nvSpPr>
        <p:spPr>
          <a:xfrm>
            <a:off x="692330" y="1593669"/>
            <a:ext cx="9061269" cy="4931228"/>
          </a:xfrm>
        </p:spPr>
        <p:txBody>
          <a:bodyPr>
            <a:normAutofit/>
          </a:bodyPr>
          <a:lstStyle/>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There are many benefits to using Amazon EMR. This section provides an overview of these benefits and links to additional information to help you explore further.</a:t>
            </a:r>
          </a:p>
          <a:p>
            <a:pPr algn="l">
              <a:lnSpc>
                <a:spcPct val="107000"/>
              </a:lnSpc>
              <a:spcBef>
                <a:spcPts val="0"/>
              </a:spcBef>
            </a:pPr>
            <a:r>
              <a:rPr lang="en-US" b="1"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Topics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Cost Savings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AWS Integration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Deployment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Scalability and Flexibility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Reliability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Security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Monitoring </a:t>
            </a:r>
          </a:p>
          <a:p>
            <a:pPr marL="342900" indent="-342900" algn="l">
              <a:lnSpc>
                <a:spcPct val="107000"/>
              </a:lnSpc>
              <a:spcBef>
                <a:spcPts val="0"/>
              </a:spcBef>
              <a:buFont typeface="Symbol" panose="05050102010706020507" pitchFamily="18" charset="2"/>
              <a:buChar char=""/>
            </a:pP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Management Interfaces</a:t>
            </a:r>
          </a:p>
          <a:p>
            <a:r>
              <a:rPr lang="en-US" dirty="0"/>
              <a:t> </a:t>
            </a:r>
          </a:p>
          <a:p>
            <a:pPr algn="l"/>
            <a:endParaRPr lang="en-US" dirty="0">
              <a:solidFill>
                <a:schemeClr val="tx1"/>
              </a:solidFill>
            </a:endParaRPr>
          </a:p>
          <a:p>
            <a:pPr algn="l"/>
            <a:endParaRPr lang="en-US" dirty="0">
              <a:solidFill>
                <a:schemeClr val="tx1"/>
              </a:solidFill>
              <a:latin typeface="Bookman Old Style" panose="020506040505050202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277364884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2"/>
            <a:ext cx="7766936" cy="2129245"/>
          </a:xfrm>
        </p:spPr>
        <p:txBody>
          <a:bodyPr>
            <a:normAutofit/>
          </a:bodyPr>
          <a:lstStyle/>
          <a:p>
            <a:pPr algn="ctr"/>
            <a:r>
              <a:rPr lang="en-US" sz="2400" dirty="0">
                <a:solidFill>
                  <a:srgbClr val="C00000"/>
                </a:solidFill>
                <a:latin typeface="Bookman Old Style" panose="02050604050505020204" pitchFamily="18" charset="0"/>
                <a:ea typeface="Times New Roman" panose="02020603050405020304" pitchFamily="18" charset="0"/>
                <a:cs typeface="Helvetica" panose="020B0604020202020204" pitchFamily="34" charset="0"/>
              </a:rPr>
              <a:t>What Is Amazon EMR? </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692330" y="1254034"/>
            <a:ext cx="9061269" cy="5270863"/>
          </a:xfrm>
        </p:spPr>
        <p:txBody>
          <a:bodyPr>
            <a:noAutofit/>
          </a:bodyPr>
          <a:lstStyle/>
          <a:p>
            <a:pPr algn="l">
              <a:lnSpc>
                <a:spcPct val="107000"/>
              </a:lnSpc>
              <a:spcBef>
                <a:spcPts val="0"/>
              </a:spcBef>
            </a:pPr>
            <a:r>
              <a:rPr lang="en-US" b="1"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Cost Savings </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EMR pricing depends on the instance type and number of EC2 instances that you deploy and the region in which you launch your cluster. </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On-demand pricing offers low rates, but you can reduce the cost even further by purchasing Reserved Instances or Spot Instances. </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Spot Instances can offer significant savings—as low as a tenth of on-demand pricing in some cases</a:t>
            </a:r>
            <a:r>
              <a:rPr lang="en-US"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t>
            </a:r>
          </a:p>
          <a:p>
            <a:pPr marL="342900" indent="-342900" algn="l">
              <a:lnSpc>
                <a:spcPct val="107000"/>
              </a:lnSpc>
              <a:spcBef>
                <a:spcPts val="0"/>
              </a:spcBef>
              <a:buFont typeface="Symbol" panose="05050102010706020507" pitchFamily="18" charset="2"/>
              <a:buChar char=""/>
            </a:pPr>
            <a:endPar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algn="l">
              <a:lnSpc>
                <a:spcPct val="107000"/>
              </a:lnSpc>
              <a:spcBef>
                <a:spcPts val="0"/>
              </a:spcBef>
            </a:pPr>
            <a:r>
              <a:rPr lang="en-US" b="1"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AWS </a:t>
            </a:r>
            <a:r>
              <a:rPr lang="en-US" b="1"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Integration </a:t>
            </a:r>
            <a:endParaRPr lang="en-US" b="1" dirty="0" smtClean="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algn="l">
              <a:lnSpc>
                <a:spcPct val="107000"/>
              </a:lnSpc>
              <a:spcBef>
                <a:spcPts val="0"/>
              </a:spcBef>
            </a:pPr>
            <a:endParaRPr lang="en-US" b="1"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endParaRP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EMR integrates with other AWS services to provide capabilities and functionality related to networking, storage, security, and so on, for your cluster.</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The following list provides several examples of this integration: </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Amazon EC2 for the instances that comprise the nodes in the cluster.</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Amazon Virtual Private Cloud (Amazon VPC) to configure the virtual network in which you launch your instances. </a:t>
            </a:r>
          </a:p>
          <a:p>
            <a:pPr marL="34290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a:t>
            </a:r>
          </a:p>
        </p:txBody>
      </p:sp>
    </p:spTree>
    <p:extLst>
      <p:ext uri="{BB962C8B-B14F-4D97-AF65-F5344CB8AC3E}">
        <p14:creationId xmlns:p14="http://schemas.microsoft.com/office/powerpoint/2010/main" val="396328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6573"/>
            <a:ext cx="7766936" cy="1410788"/>
          </a:xfrm>
        </p:spPr>
        <p:txBody>
          <a:bodyPr>
            <a:normAutofit/>
          </a:bodyPr>
          <a:lstStyle/>
          <a:p>
            <a:pPr algn="ctr"/>
            <a:r>
              <a:rPr lang="en-US" sz="2800" dirty="0">
                <a:solidFill>
                  <a:srgbClr val="C00000"/>
                </a:solidFill>
              </a:rPr>
              <a:t>What Is Amazon EMR? </a:t>
            </a:r>
            <a:r>
              <a:rPr lang="en-US" sz="2800" dirty="0"/>
              <a:t/>
            </a:r>
            <a:br>
              <a:rPr lang="en-US" sz="2800" dirty="0"/>
            </a:br>
            <a:r>
              <a:rPr lang="en-US" sz="2800" dirty="0"/>
              <a:t/>
            </a:r>
            <a:br>
              <a:rPr lang="en-US" sz="2800" dirty="0"/>
            </a:br>
            <a:endParaRPr lang="en-US" sz="2800" dirty="0"/>
          </a:p>
        </p:txBody>
      </p:sp>
      <p:sp>
        <p:nvSpPr>
          <p:cNvPr id="3" name="Subtitle 2"/>
          <p:cNvSpPr>
            <a:spLocks noGrp="1"/>
          </p:cNvSpPr>
          <p:nvPr>
            <p:ph type="subTitle" idx="1"/>
          </p:nvPr>
        </p:nvSpPr>
        <p:spPr>
          <a:xfrm>
            <a:off x="692330" y="1254034"/>
            <a:ext cx="9061269" cy="5270863"/>
          </a:xfrm>
        </p:spPr>
        <p:txBody>
          <a:bodyPr>
            <a:normAutofit/>
          </a:bodyPr>
          <a:lstStyle/>
          <a:p>
            <a:pPr algn="l"/>
            <a:r>
              <a:rPr lang="en-US" b="1" u="sng" dirty="0">
                <a:solidFill>
                  <a:schemeClr val="tx1"/>
                </a:solidFill>
              </a:rPr>
              <a:t>Deployment Your EMR</a:t>
            </a:r>
            <a:endParaRPr lang="en-US" dirty="0">
              <a:solidFill>
                <a:schemeClr val="tx1"/>
              </a:solidFill>
            </a:endParaRPr>
          </a:p>
          <a:p>
            <a:pPr marL="342900" lvl="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cluster consists of EC2 instances, which perform the work that you submit to your cluster. </a:t>
            </a:r>
          </a:p>
          <a:p>
            <a:pPr marL="342900" lvl="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When you launch your cluster, Amazon EMR configures the instances with the applications that you choose, such as Apache Hadoop or Spark. </a:t>
            </a:r>
          </a:p>
          <a:p>
            <a:pPr marL="342900" lvl="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Choose the instance size and type that best suits the processing needs for your cluster: batch processing, low-latency queries, streaming data, or large data storage.</a:t>
            </a:r>
          </a:p>
          <a:p>
            <a:pPr marL="342900" lvl="0" indent="-342900" algn="l">
              <a:lnSpc>
                <a:spcPct val="107000"/>
              </a:lnSpc>
              <a:spcBef>
                <a:spcPts val="0"/>
              </a:spcBef>
              <a:buFont typeface="Symbol" panose="05050102010706020507" pitchFamily="18" charset="2"/>
              <a:buChar char=""/>
            </a:pPr>
            <a:r>
              <a:rPr lang="en-US" dirty="0">
                <a:solidFill>
                  <a:srgbClr val="000000"/>
                </a:solidFill>
                <a:latin typeface="Bookman Old Style" panose="02050604050505020204" pitchFamily="18" charset="0"/>
                <a:ea typeface="Times New Roman" panose="02020603050405020304" pitchFamily="18" charset="0"/>
                <a:cs typeface="Helvetica" panose="020B0604020202020204" pitchFamily="34" charset="0"/>
              </a:rPr>
              <a:t> For more information about the instance types available for Amazon EMR.</a:t>
            </a:r>
          </a:p>
        </p:txBody>
      </p:sp>
    </p:spTree>
    <p:extLst>
      <p:ext uri="{BB962C8B-B14F-4D97-AF65-F5344CB8AC3E}">
        <p14:creationId xmlns:p14="http://schemas.microsoft.com/office/powerpoint/2010/main" val="1281576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164</TotalTime>
  <Words>560</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Arial</vt:lpstr>
      <vt:lpstr>Bookman Old Style</vt:lpstr>
      <vt:lpstr>Helvetica</vt:lpstr>
      <vt:lpstr>Symbol</vt:lpstr>
      <vt:lpstr>Times New Roman</vt:lpstr>
      <vt:lpstr>Trebuchet MS</vt:lpstr>
      <vt:lpstr>Wingdings 3</vt:lpstr>
      <vt:lpstr>Facet</vt:lpstr>
      <vt:lpstr>How Amazon CloudWatch Works </vt:lpstr>
      <vt:lpstr>PowerPoint Presentation</vt:lpstr>
      <vt:lpstr>PowerPoint Presentation</vt:lpstr>
      <vt:lpstr>Related AWS Services</vt:lpstr>
      <vt:lpstr>What Is Amazon EMR?   </vt:lpstr>
      <vt:lpstr>Amazon EMR Cluster  </vt:lpstr>
      <vt:lpstr>Benefits of Using Amazon EMR </vt:lpstr>
      <vt:lpstr>What Is Amazon EMR?   </vt:lpstr>
      <vt:lpstr>What Is Amazon EMR?   </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Amazon CloudWatch Works </dc:title>
  <dc:creator>Mantosh Kumar Singh</dc:creator>
  <cp:lastModifiedBy>Mantosh Kumar Singh</cp:lastModifiedBy>
  <cp:revision>44</cp:revision>
  <dcterms:created xsi:type="dcterms:W3CDTF">2019-04-10T09:45:32Z</dcterms:created>
  <dcterms:modified xsi:type="dcterms:W3CDTF">2019-04-10T12:29:39Z</dcterms:modified>
</cp:coreProperties>
</file>