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4F03F6-9079-4C01-9067-6C37B3CDA879}">
  <a:tblStyle styleId="{574F03F6-9079-4C01-9067-6C37B3CDA8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62a4a79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62a4a79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462a4a79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462a4a79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462a4a799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462a4a79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462a4a799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462a4a799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462a4a79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462a4a79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462a4a799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462a4a79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8e8d14c8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8e8d14c8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agworkshopsdirectory.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295175"/>
            <a:ext cx="5398500" cy="249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rgbClr val="B45F06"/>
                </a:solidFill>
                <a:latin typeface="Comic Sans MS"/>
                <a:ea typeface="Comic Sans MS"/>
                <a:cs typeface="Comic Sans MS"/>
                <a:sym typeface="Comic Sans MS"/>
              </a:rPr>
              <a:t>WAG WORKSHOPS</a:t>
            </a:r>
            <a:r>
              <a:rPr lang="en" sz="4200">
                <a:solidFill>
                  <a:srgbClr val="B45F06"/>
                </a:solidFill>
                <a:latin typeface="Comic Sans MS"/>
                <a:ea typeface="Comic Sans MS"/>
                <a:cs typeface="Comic Sans MS"/>
                <a:sym typeface="Comic Sans MS"/>
              </a:rPr>
              <a:t> </a:t>
            </a:r>
            <a:endParaRPr sz="4200">
              <a:solidFill>
                <a:srgbClr val="B45F06"/>
              </a:solidFill>
              <a:latin typeface="Comic Sans MS"/>
              <a:ea typeface="Comic Sans MS"/>
              <a:cs typeface="Comic Sans MS"/>
              <a:sym typeface="Comic Sans MS"/>
            </a:endParaRPr>
          </a:p>
          <a:p>
            <a:pPr indent="0" lvl="0" marL="0" rtl="0" algn="ctr">
              <a:spcBef>
                <a:spcPts val="0"/>
              </a:spcBef>
              <a:spcAft>
                <a:spcPts val="0"/>
              </a:spcAft>
              <a:buNone/>
            </a:pPr>
            <a:r>
              <a:rPr lang="en" sz="4200">
                <a:solidFill>
                  <a:srgbClr val="B45F06"/>
                </a:solidFill>
                <a:latin typeface="Comic Sans MS"/>
                <a:ea typeface="Comic Sans MS"/>
                <a:cs typeface="Comic Sans MS"/>
                <a:sym typeface="Comic Sans MS"/>
              </a:rPr>
              <a:t>D</a:t>
            </a:r>
            <a:r>
              <a:rPr lang="en" sz="4200">
                <a:solidFill>
                  <a:srgbClr val="B45F06"/>
                </a:solidFill>
                <a:latin typeface="Comic Sans MS"/>
                <a:ea typeface="Comic Sans MS"/>
                <a:cs typeface="Comic Sans MS"/>
                <a:sym typeface="Comic Sans MS"/>
              </a:rPr>
              <a:t>irectory Redesign</a:t>
            </a:r>
            <a:endParaRPr sz="4200">
              <a:solidFill>
                <a:srgbClr val="B45F06"/>
              </a:solidFill>
              <a:latin typeface="Comic Sans MS"/>
              <a:ea typeface="Comic Sans MS"/>
              <a:cs typeface="Comic Sans MS"/>
              <a:sym typeface="Comic Sans MS"/>
            </a:endParaRPr>
          </a:p>
          <a:p>
            <a:pPr indent="0" lvl="0" marL="0" rtl="0" algn="ctr">
              <a:spcBef>
                <a:spcPts val="0"/>
              </a:spcBef>
              <a:spcAft>
                <a:spcPts val="0"/>
              </a:spcAft>
              <a:buNone/>
            </a:pPr>
            <a:r>
              <a:rPr lang="en" sz="3600">
                <a:solidFill>
                  <a:srgbClr val="B45F06"/>
                </a:solidFill>
                <a:latin typeface="Comic Sans MS"/>
                <a:ea typeface="Comic Sans MS"/>
                <a:cs typeface="Comic Sans MS"/>
                <a:sym typeface="Comic Sans MS"/>
              </a:rPr>
              <a:t>INFM 603</a:t>
            </a:r>
            <a:endParaRPr sz="3600">
              <a:solidFill>
                <a:srgbClr val="B45F06"/>
              </a:solidFill>
              <a:latin typeface="Comic Sans MS"/>
              <a:ea typeface="Comic Sans MS"/>
              <a:cs typeface="Comic Sans MS"/>
              <a:sym typeface="Comic Sans MS"/>
            </a:endParaRPr>
          </a:p>
          <a:p>
            <a:pPr indent="0" lvl="0" marL="0" rtl="0" algn="ctr">
              <a:spcBef>
                <a:spcPts val="0"/>
              </a:spcBef>
              <a:spcAft>
                <a:spcPts val="0"/>
              </a:spcAft>
              <a:buNone/>
            </a:pPr>
            <a:r>
              <a:rPr lang="en" sz="3600">
                <a:solidFill>
                  <a:srgbClr val="B45F06"/>
                </a:solidFill>
                <a:latin typeface="Comic Sans MS"/>
                <a:ea typeface="Comic Sans MS"/>
                <a:cs typeface="Comic Sans MS"/>
                <a:sym typeface="Comic Sans MS"/>
              </a:rPr>
              <a:t>Project Presentation</a:t>
            </a:r>
            <a:endParaRPr sz="3600">
              <a:solidFill>
                <a:srgbClr val="B45F06"/>
              </a:solidFill>
              <a:latin typeface="Comic Sans MS"/>
              <a:ea typeface="Comic Sans MS"/>
              <a:cs typeface="Comic Sans MS"/>
              <a:sym typeface="Comic Sans MS"/>
            </a:endParaRPr>
          </a:p>
        </p:txBody>
      </p:sp>
      <p:sp>
        <p:nvSpPr>
          <p:cNvPr id="55" name="Google Shape;55;p13"/>
          <p:cNvSpPr txBox="1"/>
          <p:nvPr>
            <p:ph idx="1" type="subTitle"/>
          </p:nvPr>
        </p:nvSpPr>
        <p:spPr>
          <a:xfrm>
            <a:off x="0" y="3090900"/>
            <a:ext cx="3255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B45F06"/>
                </a:solidFill>
                <a:latin typeface="Comic Sans MS"/>
                <a:ea typeface="Comic Sans MS"/>
                <a:cs typeface="Comic Sans MS"/>
                <a:sym typeface="Comic Sans MS"/>
              </a:rPr>
              <a:t>Team 4</a:t>
            </a:r>
            <a:endParaRPr sz="2400">
              <a:solidFill>
                <a:srgbClr val="B45F06"/>
              </a:solidFill>
              <a:latin typeface="Comic Sans MS"/>
              <a:ea typeface="Comic Sans MS"/>
              <a:cs typeface="Comic Sans MS"/>
              <a:sym typeface="Comic Sans MS"/>
            </a:endParaRPr>
          </a:p>
          <a:p>
            <a:pPr indent="0" lvl="0" marL="0" rtl="0" algn="l">
              <a:spcBef>
                <a:spcPts val="0"/>
              </a:spcBef>
              <a:spcAft>
                <a:spcPts val="0"/>
              </a:spcAft>
              <a:buNone/>
            </a:pPr>
            <a:r>
              <a:rPr lang="en" sz="2400">
                <a:solidFill>
                  <a:srgbClr val="B45F06"/>
                </a:solidFill>
                <a:latin typeface="Comic Sans MS"/>
                <a:ea typeface="Comic Sans MS"/>
                <a:cs typeface="Comic Sans MS"/>
                <a:sym typeface="Comic Sans MS"/>
              </a:rPr>
              <a:t>Scott Mobarry</a:t>
            </a:r>
            <a:endParaRPr sz="2400">
              <a:solidFill>
                <a:srgbClr val="B45F06"/>
              </a:solidFill>
              <a:latin typeface="Comic Sans MS"/>
              <a:ea typeface="Comic Sans MS"/>
              <a:cs typeface="Comic Sans MS"/>
              <a:sym typeface="Comic Sans MS"/>
            </a:endParaRPr>
          </a:p>
          <a:p>
            <a:pPr indent="0" lvl="0" marL="0" rtl="0" algn="l">
              <a:spcBef>
                <a:spcPts val="0"/>
              </a:spcBef>
              <a:spcAft>
                <a:spcPts val="0"/>
              </a:spcAft>
              <a:buNone/>
            </a:pPr>
            <a:r>
              <a:rPr lang="en" sz="2400">
                <a:solidFill>
                  <a:srgbClr val="B45F06"/>
                </a:solidFill>
                <a:latin typeface="Comic Sans MS"/>
                <a:ea typeface="Comic Sans MS"/>
                <a:cs typeface="Comic Sans MS"/>
                <a:sym typeface="Comic Sans MS"/>
              </a:rPr>
              <a:t>Animesh Nandan</a:t>
            </a:r>
            <a:endParaRPr sz="2400">
              <a:solidFill>
                <a:srgbClr val="B45F06"/>
              </a:solidFill>
              <a:latin typeface="Comic Sans MS"/>
              <a:ea typeface="Comic Sans MS"/>
              <a:cs typeface="Comic Sans MS"/>
              <a:sym typeface="Comic Sans MS"/>
            </a:endParaRPr>
          </a:p>
          <a:p>
            <a:pPr indent="0" lvl="0" marL="0" rtl="0" algn="l">
              <a:spcBef>
                <a:spcPts val="0"/>
              </a:spcBef>
              <a:spcAft>
                <a:spcPts val="0"/>
              </a:spcAft>
              <a:buNone/>
            </a:pPr>
            <a:r>
              <a:rPr lang="en" sz="2400">
                <a:solidFill>
                  <a:srgbClr val="B45F06"/>
                </a:solidFill>
                <a:latin typeface="Comic Sans MS"/>
                <a:ea typeface="Comic Sans MS"/>
                <a:cs typeface="Comic Sans MS"/>
                <a:sym typeface="Comic Sans MS"/>
              </a:rPr>
              <a:t>Sravya Lenka</a:t>
            </a:r>
            <a:endParaRPr sz="2400">
              <a:solidFill>
                <a:srgbClr val="B45F06"/>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en" sz="2400">
                <a:solidFill>
                  <a:srgbClr val="B45F06"/>
                </a:solidFill>
                <a:latin typeface="Comic Sans MS"/>
                <a:ea typeface="Comic Sans MS"/>
                <a:cs typeface="Comic Sans MS"/>
                <a:sym typeface="Comic Sans MS"/>
              </a:rPr>
              <a:t>Srikanth Parvathala</a:t>
            </a:r>
            <a:endParaRPr sz="2400">
              <a:solidFill>
                <a:srgbClr val="B45F06"/>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0" y="16325"/>
            <a:ext cx="9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B45F06"/>
                </a:solidFill>
                <a:latin typeface="Comic Sans MS"/>
                <a:ea typeface="Comic Sans MS"/>
                <a:cs typeface="Comic Sans MS"/>
                <a:sym typeface="Comic Sans MS"/>
              </a:rPr>
              <a:t>Description of our goals</a:t>
            </a:r>
            <a:endParaRPr sz="2400">
              <a:solidFill>
                <a:srgbClr val="B45F06"/>
              </a:solidFill>
              <a:latin typeface="Comic Sans MS"/>
              <a:ea typeface="Comic Sans MS"/>
              <a:cs typeface="Comic Sans MS"/>
              <a:sym typeface="Comic Sans MS"/>
            </a:endParaRPr>
          </a:p>
        </p:txBody>
      </p:sp>
      <p:sp>
        <p:nvSpPr>
          <p:cNvPr id="61" name="Google Shape;61;p14"/>
          <p:cNvSpPr txBox="1"/>
          <p:nvPr/>
        </p:nvSpPr>
        <p:spPr>
          <a:xfrm>
            <a:off x="239850" y="570425"/>
            <a:ext cx="8664300" cy="4603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The main goal of our project was to make the WAG WORKSHOPS Directory more </a:t>
            </a:r>
            <a:r>
              <a:rPr lang="en" sz="1800">
                <a:solidFill>
                  <a:schemeClr val="dk1"/>
                </a:solidFill>
                <a:latin typeface="Comic Sans MS"/>
                <a:ea typeface="Comic Sans MS"/>
                <a:cs typeface="Comic Sans MS"/>
                <a:sym typeface="Comic Sans MS"/>
              </a:rPr>
              <a:t>convenient</a:t>
            </a:r>
            <a:r>
              <a:rPr lang="en" sz="1800">
                <a:solidFill>
                  <a:schemeClr val="dk1"/>
                </a:solidFill>
                <a:latin typeface="Comic Sans MS"/>
                <a:ea typeface="Comic Sans MS"/>
                <a:cs typeface="Comic Sans MS"/>
                <a:sym typeface="Comic Sans MS"/>
              </a:rPr>
              <a:t> and maintainable for our client with a long term solution of data entry by business owners. </a:t>
            </a:r>
            <a:endParaRPr sz="1800">
              <a:solidFill>
                <a:schemeClr val="dk1"/>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1800">
              <a:solidFill>
                <a:schemeClr val="dk1"/>
              </a:solidFill>
              <a:latin typeface="Comic Sans MS"/>
              <a:ea typeface="Comic Sans MS"/>
              <a:cs typeface="Comic Sans MS"/>
              <a:sym typeface="Comic Sans MS"/>
            </a:endParaRPr>
          </a:p>
          <a:p>
            <a:pPr indent="-342900" lvl="0" marL="457200" rtl="0" algn="just">
              <a:lnSpc>
                <a:spcPct val="115000"/>
              </a:lnSpc>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To make the website more user friendly and improve the user experiences of our clients, business owners, and pet owners by ensuring it is </a:t>
            </a:r>
            <a:r>
              <a:rPr lang="en" sz="1800">
                <a:solidFill>
                  <a:schemeClr val="dk1"/>
                </a:solidFill>
                <a:latin typeface="Comic Sans MS"/>
                <a:ea typeface="Comic Sans MS"/>
                <a:cs typeface="Comic Sans MS"/>
                <a:sym typeface="Comic Sans MS"/>
              </a:rPr>
              <a:t>easy</a:t>
            </a:r>
            <a:r>
              <a:rPr lang="en" sz="1800">
                <a:solidFill>
                  <a:schemeClr val="dk1"/>
                </a:solidFill>
                <a:latin typeface="Comic Sans MS"/>
                <a:ea typeface="Comic Sans MS"/>
                <a:cs typeface="Comic Sans MS"/>
                <a:sym typeface="Comic Sans MS"/>
              </a:rPr>
              <a:t> to navigate, accurately and interactively displays information to users about proximity based force-free certified services and is personalized to different types of stakeholders. </a:t>
            </a:r>
            <a:endParaRPr sz="1800">
              <a:solidFill>
                <a:schemeClr val="dk1"/>
              </a:solidFill>
              <a:latin typeface="Comic Sans MS"/>
              <a:ea typeface="Comic Sans MS"/>
              <a:cs typeface="Comic Sans MS"/>
              <a:sym typeface="Comic Sans MS"/>
            </a:endParaRPr>
          </a:p>
          <a:p>
            <a:pPr indent="0" lvl="0" marL="457200" rtl="0" algn="just">
              <a:lnSpc>
                <a:spcPct val="115000"/>
              </a:lnSpc>
              <a:spcBef>
                <a:spcPts val="0"/>
              </a:spcBef>
              <a:spcAft>
                <a:spcPts val="0"/>
              </a:spcAft>
              <a:buNone/>
            </a:pPr>
            <a:r>
              <a:t/>
            </a:r>
            <a:endParaRPr sz="1800">
              <a:solidFill>
                <a:schemeClr val="dk1"/>
              </a:solidFill>
              <a:latin typeface="Comic Sans MS"/>
              <a:ea typeface="Comic Sans MS"/>
              <a:cs typeface="Comic Sans MS"/>
              <a:sym typeface="Comic Sans MS"/>
            </a:endParaRPr>
          </a:p>
          <a:p>
            <a:pPr indent="-342900" lvl="0" marL="457200" rtl="0" algn="just">
              <a:lnSpc>
                <a:spcPct val="115000"/>
              </a:lnSpc>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To fix the bugs already on the website.</a:t>
            </a:r>
            <a:endParaRPr sz="1800">
              <a:solidFill>
                <a:schemeClr val="dk1"/>
              </a:solidFill>
              <a:latin typeface="Comic Sans MS"/>
              <a:ea typeface="Comic Sans MS"/>
              <a:cs typeface="Comic Sans MS"/>
              <a:sym typeface="Comic Sans MS"/>
            </a:endParaRPr>
          </a:p>
          <a:p>
            <a:pPr indent="0" lvl="0" marL="457200" rtl="0" algn="just">
              <a:lnSpc>
                <a:spcPct val="115000"/>
              </a:lnSpc>
              <a:spcBef>
                <a:spcPts val="0"/>
              </a:spcBef>
              <a:spcAft>
                <a:spcPts val="0"/>
              </a:spcAft>
              <a:buNone/>
            </a:pPr>
            <a:r>
              <a:t/>
            </a:r>
            <a:endParaRPr sz="1800">
              <a:solidFill>
                <a:schemeClr val="dk1"/>
              </a:solidFill>
              <a:latin typeface="Comic Sans MS"/>
              <a:ea typeface="Comic Sans MS"/>
              <a:cs typeface="Comic Sans MS"/>
              <a:sym typeface="Comic Sans MS"/>
            </a:endParaRPr>
          </a:p>
          <a:p>
            <a:pPr indent="-342900" lvl="0" marL="457200" rtl="0" algn="just">
              <a:lnSpc>
                <a:spcPct val="115000"/>
              </a:lnSpc>
              <a:spcBef>
                <a:spcPts val="0"/>
              </a:spcBef>
              <a:spcAft>
                <a:spcPts val="0"/>
              </a:spcAft>
              <a:buClr>
                <a:schemeClr val="dk1"/>
              </a:buClr>
              <a:buSzPts val="1800"/>
              <a:buFont typeface="Comic Sans MS"/>
              <a:buChar char="●"/>
            </a:pPr>
            <a:r>
              <a:rPr lang="en" sz="1800">
                <a:solidFill>
                  <a:schemeClr val="dk1"/>
                </a:solidFill>
                <a:latin typeface="Comic Sans MS"/>
                <a:ea typeface="Comic Sans MS"/>
                <a:cs typeface="Comic Sans MS"/>
                <a:sym typeface="Comic Sans MS"/>
              </a:rPr>
              <a:t>Keep our client’s, business owners, and pet owners sensitive information stored on the website secure.</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845000" y="0"/>
            <a:ext cx="5454000" cy="277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B45F06"/>
                </a:solidFill>
                <a:latin typeface="Comic Sans MS"/>
                <a:ea typeface="Comic Sans MS"/>
                <a:cs typeface="Comic Sans MS"/>
                <a:sym typeface="Comic Sans MS"/>
              </a:rPr>
              <a:t>A brief demo of the final website</a:t>
            </a:r>
            <a:endParaRPr sz="2400">
              <a:solidFill>
                <a:srgbClr val="B45F06"/>
              </a:solidFill>
              <a:latin typeface="Comic Sans MS"/>
              <a:ea typeface="Comic Sans MS"/>
              <a:cs typeface="Comic Sans MS"/>
              <a:sym typeface="Comic Sans MS"/>
            </a:endParaRPr>
          </a:p>
          <a:p>
            <a:pPr indent="0" lvl="0" marL="0" rtl="0" algn="just">
              <a:spcBef>
                <a:spcPts val="0"/>
              </a:spcBef>
              <a:spcAft>
                <a:spcPts val="0"/>
              </a:spcAft>
              <a:buNone/>
            </a:pPr>
            <a:r>
              <a:t/>
            </a:r>
            <a:endParaRPr sz="2400">
              <a:latin typeface="Comic Sans MS"/>
              <a:ea typeface="Comic Sans MS"/>
              <a:cs typeface="Comic Sans MS"/>
              <a:sym typeface="Comic Sans MS"/>
            </a:endParaRPr>
          </a:p>
          <a:p>
            <a:pPr indent="0" lvl="0" marL="0" rtl="0" algn="just">
              <a:spcBef>
                <a:spcPts val="0"/>
              </a:spcBef>
              <a:spcAft>
                <a:spcPts val="0"/>
              </a:spcAft>
              <a:buNone/>
            </a:pPr>
            <a:r>
              <a:t/>
            </a:r>
            <a:endParaRPr sz="2400">
              <a:latin typeface="Comic Sans MS"/>
              <a:ea typeface="Comic Sans MS"/>
              <a:cs typeface="Comic Sans MS"/>
              <a:sym typeface="Comic Sans MS"/>
            </a:endParaRPr>
          </a:p>
          <a:p>
            <a:pPr indent="0" lvl="0" marL="0" rtl="0" algn="just">
              <a:spcBef>
                <a:spcPts val="0"/>
              </a:spcBef>
              <a:spcAft>
                <a:spcPts val="0"/>
              </a:spcAft>
              <a:buNone/>
            </a:pPr>
            <a:r>
              <a:t/>
            </a:r>
            <a:endParaRPr sz="2400">
              <a:latin typeface="Comic Sans MS"/>
              <a:ea typeface="Comic Sans MS"/>
              <a:cs typeface="Comic Sans MS"/>
              <a:sym typeface="Comic Sans MS"/>
            </a:endParaRPr>
          </a:p>
          <a:p>
            <a:pPr indent="0" lvl="0" marL="0" rtl="0" algn="just">
              <a:spcBef>
                <a:spcPts val="0"/>
              </a:spcBef>
              <a:spcAft>
                <a:spcPts val="0"/>
              </a:spcAft>
              <a:buNone/>
            </a:pPr>
            <a:r>
              <a:t/>
            </a:r>
            <a:endParaRPr sz="2400">
              <a:latin typeface="Comic Sans MS"/>
              <a:ea typeface="Comic Sans MS"/>
              <a:cs typeface="Comic Sans MS"/>
              <a:sym typeface="Comic Sans MS"/>
            </a:endParaRPr>
          </a:p>
          <a:p>
            <a:pPr indent="0" lvl="0" marL="0" rtl="0" algn="just">
              <a:spcBef>
                <a:spcPts val="0"/>
              </a:spcBef>
              <a:spcAft>
                <a:spcPts val="0"/>
              </a:spcAft>
              <a:buNone/>
            </a:pPr>
            <a:r>
              <a:t/>
            </a:r>
            <a:endParaRPr sz="2400">
              <a:latin typeface="Comic Sans MS"/>
              <a:ea typeface="Comic Sans MS"/>
              <a:cs typeface="Comic Sans MS"/>
              <a:sym typeface="Comic Sans MS"/>
            </a:endParaRPr>
          </a:p>
          <a:p>
            <a:pPr indent="0" lvl="0" marL="0" rtl="0" algn="just">
              <a:spcBef>
                <a:spcPts val="0"/>
              </a:spcBef>
              <a:spcAft>
                <a:spcPts val="0"/>
              </a:spcAft>
              <a:buNone/>
            </a:pPr>
            <a:r>
              <a:rPr lang="en" sz="2400" u="sng">
                <a:solidFill>
                  <a:srgbClr val="0000FF"/>
                </a:solidFill>
                <a:latin typeface="Comic Sans MS"/>
                <a:ea typeface="Comic Sans MS"/>
                <a:cs typeface="Comic Sans MS"/>
                <a:sym typeface="Comic Sans MS"/>
                <a:hlinkClick r:id="rId3">
                  <a:extLst>
                    <a:ext uri="{A12FA001-AC4F-418D-AE19-62706E023703}">
                      <ahyp:hlinkClr val="tx"/>
                    </a:ext>
                  </a:extLst>
                </a:hlinkClick>
              </a:rPr>
              <a:t>https://wagworkshopsdirectory.org/</a:t>
            </a:r>
            <a:r>
              <a:rPr lang="en" sz="2400">
                <a:solidFill>
                  <a:srgbClr val="9900FF"/>
                </a:solidFill>
                <a:latin typeface="Comic Sans MS"/>
                <a:ea typeface="Comic Sans MS"/>
                <a:cs typeface="Comic Sans MS"/>
                <a:sym typeface="Comic Sans MS"/>
              </a:rPr>
              <a:t> </a:t>
            </a:r>
            <a:endParaRPr sz="2400">
              <a:solidFill>
                <a:srgbClr val="9900FF"/>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0" y="223650"/>
            <a:ext cx="9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B45F06"/>
                </a:solidFill>
                <a:latin typeface="Comic Sans MS"/>
                <a:ea typeface="Comic Sans MS"/>
                <a:cs typeface="Comic Sans MS"/>
                <a:sym typeface="Comic Sans MS"/>
              </a:rPr>
              <a:t>Work performed amongst the team members</a:t>
            </a:r>
            <a:endParaRPr sz="2400">
              <a:solidFill>
                <a:srgbClr val="B45F06"/>
              </a:solidFill>
              <a:latin typeface="Comic Sans MS"/>
              <a:ea typeface="Comic Sans MS"/>
              <a:cs typeface="Comic Sans MS"/>
              <a:sym typeface="Comic Sans MS"/>
            </a:endParaRPr>
          </a:p>
        </p:txBody>
      </p:sp>
      <p:graphicFrame>
        <p:nvGraphicFramePr>
          <p:cNvPr id="72" name="Google Shape;72;p16"/>
          <p:cNvGraphicFramePr/>
          <p:nvPr/>
        </p:nvGraphicFramePr>
        <p:xfrm>
          <a:off x="440075" y="1089563"/>
          <a:ext cx="3000000" cy="3000000"/>
        </p:xfrm>
        <a:graphic>
          <a:graphicData uri="http://schemas.openxmlformats.org/drawingml/2006/table">
            <a:tbl>
              <a:tblPr>
                <a:noFill/>
                <a:tableStyleId>{574F03F6-9079-4C01-9067-6C37B3CDA879}</a:tableStyleId>
              </a:tblPr>
              <a:tblGrid>
                <a:gridCol w="4131925"/>
                <a:gridCol w="4131925"/>
              </a:tblGrid>
              <a:tr h="457175">
                <a:tc>
                  <a:txBody>
                    <a:bodyPr/>
                    <a:lstStyle/>
                    <a:p>
                      <a:pPr indent="0" lvl="0" marL="0" rtl="0" algn="l">
                        <a:spcBef>
                          <a:spcPts val="0"/>
                        </a:spcBef>
                        <a:spcAft>
                          <a:spcPts val="0"/>
                        </a:spcAft>
                        <a:buNone/>
                      </a:pPr>
                      <a:r>
                        <a:rPr lang="en" sz="1800">
                          <a:latin typeface="Comic Sans MS"/>
                          <a:ea typeface="Comic Sans MS"/>
                          <a:cs typeface="Comic Sans MS"/>
                          <a:sym typeface="Comic Sans MS"/>
                        </a:rPr>
                        <a:t>Task</a:t>
                      </a:r>
                      <a:endParaRPr sz="18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800">
                          <a:latin typeface="Comic Sans MS"/>
                          <a:ea typeface="Comic Sans MS"/>
                          <a:cs typeface="Comic Sans MS"/>
                          <a:sym typeface="Comic Sans MS"/>
                        </a:rPr>
                        <a:t>Point of Contact</a:t>
                      </a:r>
                      <a:endParaRPr sz="1800">
                        <a:latin typeface="Comic Sans MS"/>
                        <a:ea typeface="Comic Sans MS"/>
                        <a:cs typeface="Comic Sans MS"/>
                        <a:sym typeface="Comic Sans MS"/>
                      </a:endParaRPr>
                    </a:p>
                  </a:txBody>
                  <a:tcPr marT="91425" marB="91425" marR="91425" marL="91425"/>
                </a:tc>
              </a:tr>
              <a:tr h="835725">
                <a:tc>
                  <a:txBody>
                    <a:bodyPr/>
                    <a:lstStyle/>
                    <a:p>
                      <a:pPr indent="0" lvl="0" marL="0" rtl="0" algn="just">
                        <a:lnSpc>
                          <a:spcPct val="138000"/>
                        </a:lnSpc>
                        <a:spcBef>
                          <a:spcPts val="1200"/>
                        </a:spcBef>
                        <a:spcAft>
                          <a:spcPts val="0"/>
                        </a:spcAft>
                        <a:buNone/>
                      </a:pPr>
                      <a:r>
                        <a:rPr lang="en" sz="1800">
                          <a:solidFill>
                            <a:schemeClr val="dk1"/>
                          </a:solidFill>
                          <a:latin typeface="Comic Sans MS"/>
                          <a:ea typeface="Comic Sans MS"/>
                          <a:cs typeface="Comic Sans MS"/>
                          <a:sym typeface="Comic Sans MS"/>
                        </a:rPr>
                        <a:t>Test case review/ Team coordination</a:t>
                      </a:r>
                      <a:endParaRPr sz="18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800">
                          <a:latin typeface="Comic Sans MS"/>
                          <a:ea typeface="Comic Sans MS"/>
                          <a:cs typeface="Comic Sans MS"/>
                          <a:sym typeface="Comic Sans MS"/>
                        </a:rPr>
                        <a:t>Scott</a:t>
                      </a:r>
                      <a:endParaRPr sz="1800">
                        <a:latin typeface="Comic Sans MS"/>
                        <a:ea typeface="Comic Sans MS"/>
                        <a:cs typeface="Comic Sans MS"/>
                        <a:sym typeface="Comic Sans MS"/>
                      </a:endParaRPr>
                    </a:p>
                  </a:txBody>
                  <a:tcPr marT="91425" marB="91425" marR="91425" marL="91425"/>
                </a:tc>
              </a:tr>
              <a:tr h="835725">
                <a:tc>
                  <a:txBody>
                    <a:bodyPr/>
                    <a:lstStyle/>
                    <a:p>
                      <a:pPr indent="0" lvl="0" marL="0" rtl="0" algn="l">
                        <a:lnSpc>
                          <a:spcPct val="138000"/>
                        </a:lnSpc>
                        <a:spcBef>
                          <a:spcPts val="1200"/>
                        </a:spcBef>
                        <a:spcAft>
                          <a:spcPts val="0"/>
                        </a:spcAft>
                        <a:buClr>
                          <a:schemeClr val="dk1"/>
                        </a:buClr>
                        <a:buSzPts val="1100"/>
                        <a:buFont typeface="Arial"/>
                        <a:buNone/>
                      </a:pPr>
                      <a:r>
                        <a:rPr lang="en" sz="1800">
                          <a:solidFill>
                            <a:schemeClr val="dk1"/>
                          </a:solidFill>
                          <a:latin typeface="Comic Sans MS"/>
                          <a:ea typeface="Comic Sans MS"/>
                          <a:cs typeface="Comic Sans MS"/>
                          <a:sym typeface="Comic Sans MS"/>
                        </a:rPr>
                        <a:t>Design implementation/ Functionalities development/ Unit testing</a:t>
                      </a:r>
                      <a:endParaRPr sz="18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800">
                          <a:latin typeface="Comic Sans MS"/>
                          <a:ea typeface="Comic Sans MS"/>
                          <a:cs typeface="Comic Sans MS"/>
                          <a:sym typeface="Comic Sans MS"/>
                        </a:rPr>
                        <a:t>Sravya/ Srikanth</a:t>
                      </a:r>
                      <a:endParaRPr sz="1800">
                        <a:latin typeface="Comic Sans MS"/>
                        <a:ea typeface="Comic Sans MS"/>
                        <a:cs typeface="Comic Sans MS"/>
                        <a:sym typeface="Comic Sans MS"/>
                      </a:endParaRPr>
                    </a:p>
                  </a:txBody>
                  <a:tcPr marT="91425" marB="91425" marR="91425" marL="91425"/>
                </a:tc>
              </a:tr>
              <a:tr h="835725">
                <a:tc>
                  <a:txBody>
                    <a:bodyPr/>
                    <a:lstStyle/>
                    <a:p>
                      <a:pPr indent="0" lvl="0" marL="0" rtl="0" algn="just">
                        <a:lnSpc>
                          <a:spcPct val="138000"/>
                        </a:lnSpc>
                        <a:spcBef>
                          <a:spcPts val="1200"/>
                        </a:spcBef>
                        <a:spcAft>
                          <a:spcPts val="0"/>
                        </a:spcAft>
                        <a:buNone/>
                      </a:pPr>
                      <a:r>
                        <a:rPr lang="en" sz="1800">
                          <a:solidFill>
                            <a:schemeClr val="dk1"/>
                          </a:solidFill>
                          <a:latin typeface="Comic Sans MS"/>
                          <a:ea typeface="Comic Sans MS"/>
                          <a:cs typeface="Comic Sans MS"/>
                          <a:sym typeface="Comic Sans MS"/>
                        </a:rPr>
                        <a:t>Design planning/ Functional Testing</a:t>
                      </a:r>
                      <a:endParaRPr sz="18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sz="1800">
                          <a:latin typeface="Comic Sans MS"/>
                          <a:ea typeface="Comic Sans MS"/>
                          <a:cs typeface="Comic Sans MS"/>
                          <a:sym typeface="Comic Sans MS"/>
                        </a:rPr>
                        <a:t>Animesh</a:t>
                      </a:r>
                      <a:endParaRPr sz="1800">
                        <a:latin typeface="Comic Sans MS"/>
                        <a:ea typeface="Comic Sans MS"/>
                        <a:cs typeface="Comic Sans MS"/>
                        <a:sym typeface="Comic Sans MS"/>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0" y="420425"/>
            <a:ext cx="9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B45F06"/>
                </a:solidFill>
                <a:latin typeface="Comic Sans MS"/>
                <a:ea typeface="Comic Sans MS"/>
                <a:cs typeface="Comic Sans MS"/>
                <a:sym typeface="Comic Sans MS"/>
              </a:rPr>
              <a:t>The Most Interesting Part Of Implementation</a:t>
            </a:r>
            <a:endParaRPr sz="2400">
              <a:solidFill>
                <a:srgbClr val="B45F06"/>
              </a:solidFill>
              <a:latin typeface="Comic Sans MS"/>
              <a:ea typeface="Comic Sans MS"/>
              <a:cs typeface="Comic Sans MS"/>
              <a:sym typeface="Comic Sans MS"/>
            </a:endParaRPr>
          </a:p>
        </p:txBody>
      </p:sp>
      <p:sp>
        <p:nvSpPr>
          <p:cNvPr id="78" name="Google Shape;78;p17"/>
          <p:cNvSpPr txBox="1"/>
          <p:nvPr/>
        </p:nvSpPr>
        <p:spPr>
          <a:xfrm>
            <a:off x="500100" y="1544250"/>
            <a:ext cx="8143800" cy="26922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n" sz="1800">
                <a:solidFill>
                  <a:schemeClr val="dk1"/>
                </a:solidFill>
                <a:latin typeface="Comic Sans MS"/>
                <a:ea typeface="Comic Sans MS"/>
                <a:cs typeface="Comic Sans MS"/>
                <a:sym typeface="Comic Sans MS"/>
              </a:rPr>
              <a:t>One of the interesting functionalities we worked on was the Login and Registration on the website. It was a little tricky since we had to implement it from scratch on an existing website while keeping the already available data intact. We also added the registration information to the database so that the client can always keep track of the users registering. We had to come up with solutions to challenges we came across, step by step, which was a great learning experience.</a:t>
            </a:r>
            <a:endParaRPr sz="18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0" y="366750"/>
            <a:ext cx="9144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rgbClr val="B45F06"/>
                </a:solidFill>
                <a:latin typeface="Comic Sans MS"/>
                <a:ea typeface="Comic Sans MS"/>
                <a:cs typeface="Comic Sans MS"/>
                <a:sym typeface="Comic Sans MS"/>
              </a:rPr>
              <a:t>List of</a:t>
            </a:r>
            <a:r>
              <a:rPr lang="en" sz="2400">
                <a:solidFill>
                  <a:schemeClr val="dk1"/>
                </a:solidFill>
                <a:latin typeface="Comic Sans MS"/>
                <a:ea typeface="Comic Sans MS"/>
                <a:cs typeface="Comic Sans MS"/>
                <a:sym typeface="Comic Sans MS"/>
              </a:rPr>
              <a:t> </a:t>
            </a:r>
            <a:r>
              <a:rPr lang="en" sz="2400">
                <a:solidFill>
                  <a:srgbClr val="B45F06"/>
                </a:solidFill>
                <a:latin typeface="Comic Sans MS"/>
                <a:ea typeface="Comic Sans MS"/>
                <a:cs typeface="Comic Sans MS"/>
                <a:sym typeface="Comic Sans MS"/>
              </a:rPr>
              <a:t>Limitations</a:t>
            </a:r>
            <a:endParaRPr sz="2400">
              <a:solidFill>
                <a:schemeClr val="dk1"/>
              </a:solidFill>
              <a:latin typeface="Comic Sans MS"/>
              <a:ea typeface="Comic Sans MS"/>
              <a:cs typeface="Comic Sans MS"/>
              <a:sym typeface="Comic Sans MS"/>
            </a:endParaRPr>
          </a:p>
        </p:txBody>
      </p:sp>
      <p:sp>
        <p:nvSpPr>
          <p:cNvPr id="84" name="Google Shape;84;p18"/>
          <p:cNvSpPr txBox="1"/>
          <p:nvPr/>
        </p:nvSpPr>
        <p:spPr>
          <a:xfrm>
            <a:off x="730050" y="1703700"/>
            <a:ext cx="76839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Comic Sans MS"/>
              <a:buChar char="●"/>
            </a:pPr>
            <a:r>
              <a:rPr lang="en" sz="1800">
                <a:latin typeface="Comic Sans MS"/>
                <a:ea typeface="Comic Sans MS"/>
                <a:cs typeface="Comic Sans MS"/>
                <a:sym typeface="Comic Sans MS"/>
              </a:rPr>
              <a:t>Google Maps API has restrictions with respect to billing</a:t>
            </a:r>
            <a:endParaRPr sz="18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1800">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 sz="1800">
                <a:latin typeface="Comic Sans MS"/>
                <a:ea typeface="Comic Sans MS"/>
                <a:cs typeface="Comic Sans MS"/>
                <a:sym typeface="Comic Sans MS"/>
              </a:rPr>
              <a:t>Usage of different tools are limited as we were working on the existing website</a:t>
            </a:r>
            <a:endParaRPr sz="1800">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1800">
              <a:latin typeface="Comic Sans MS"/>
              <a:ea typeface="Comic Sans MS"/>
              <a:cs typeface="Comic Sans MS"/>
              <a:sym typeface="Comic Sans MS"/>
            </a:endParaRPr>
          </a:p>
          <a:p>
            <a:pPr indent="-342900" lvl="0" marL="457200" rtl="0" algn="l">
              <a:lnSpc>
                <a:spcPct val="115000"/>
              </a:lnSpc>
              <a:spcBef>
                <a:spcPts val="0"/>
              </a:spcBef>
              <a:spcAft>
                <a:spcPts val="0"/>
              </a:spcAft>
              <a:buSzPts val="1800"/>
              <a:buFont typeface="Comic Sans MS"/>
              <a:buChar char="●"/>
            </a:pPr>
            <a:r>
              <a:rPr lang="en" sz="1800">
                <a:solidFill>
                  <a:schemeClr val="dk1"/>
                </a:solidFill>
                <a:latin typeface="Comic Sans MS"/>
                <a:ea typeface="Comic Sans MS"/>
                <a:cs typeface="Comic Sans MS"/>
                <a:sym typeface="Comic Sans MS"/>
              </a:rPr>
              <a:t>We developed all the functionalities based on desktop version and not on Mobile or tablet because of the time constraint</a:t>
            </a:r>
            <a:endParaRPr sz="18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0" y="357825"/>
            <a:ext cx="9144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solidFill>
                  <a:srgbClr val="B45F06"/>
                </a:solidFill>
                <a:latin typeface="Comic Sans MS"/>
                <a:ea typeface="Comic Sans MS"/>
                <a:cs typeface="Comic Sans MS"/>
                <a:sym typeface="Comic Sans MS"/>
              </a:rPr>
              <a:t>Reflection </a:t>
            </a:r>
            <a:r>
              <a:rPr lang="en" sz="2400">
                <a:solidFill>
                  <a:srgbClr val="B45F06"/>
                </a:solidFill>
                <a:latin typeface="Comic Sans MS"/>
                <a:ea typeface="Comic Sans MS"/>
                <a:cs typeface="Comic Sans MS"/>
                <a:sym typeface="Comic Sans MS"/>
              </a:rPr>
              <a:t>o</a:t>
            </a:r>
            <a:r>
              <a:rPr lang="en" sz="2400">
                <a:solidFill>
                  <a:srgbClr val="B45F06"/>
                </a:solidFill>
                <a:latin typeface="Comic Sans MS"/>
                <a:ea typeface="Comic Sans MS"/>
                <a:cs typeface="Comic Sans MS"/>
                <a:sym typeface="Comic Sans MS"/>
              </a:rPr>
              <a:t>n </a:t>
            </a:r>
            <a:r>
              <a:rPr lang="en" sz="2400">
                <a:solidFill>
                  <a:srgbClr val="B45F06"/>
                </a:solidFill>
                <a:latin typeface="Comic Sans MS"/>
                <a:ea typeface="Comic Sans MS"/>
                <a:cs typeface="Comic Sans MS"/>
                <a:sym typeface="Comic Sans MS"/>
              </a:rPr>
              <a:t>t</a:t>
            </a:r>
            <a:r>
              <a:rPr lang="en" sz="2400">
                <a:solidFill>
                  <a:srgbClr val="B45F06"/>
                </a:solidFill>
                <a:latin typeface="Comic Sans MS"/>
                <a:ea typeface="Comic Sans MS"/>
                <a:cs typeface="Comic Sans MS"/>
                <a:sym typeface="Comic Sans MS"/>
              </a:rPr>
              <a:t>he </a:t>
            </a:r>
            <a:r>
              <a:rPr lang="en" sz="2400">
                <a:solidFill>
                  <a:srgbClr val="B45F06"/>
                </a:solidFill>
                <a:latin typeface="Comic Sans MS"/>
                <a:ea typeface="Comic Sans MS"/>
                <a:cs typeface="Comic Sans MS"/>
                <a:sym typeface="Comic Sans MS"/>
              </a:rPr>
              <a:t>l</a:t>
            </a:r>
            <a:r>
              <a:rPr lang="en" sz="2400">
                <a:solidFill>
                  <a:srgbClr val="B45F06"/>
                </a:solidFill>
                <a:latin typeface="Comic Sans MS"/>
                <a:ea typeface="Comic Sans MS"/>
                <a:cs typeface="Comic Sans MS"/>
                <a:sym typeface="Comic Sans MS"/>
              </a:rPr>
              <a:t>essons </a:t>
            </a:r>
            <a:r>
              <a:rPr lang="en" sz="2400">
                <a:solidFill>
                  <a:srgbClr val="B45F06"/>
                </a:solidFill>
                <a:latin typeface="Comic Sans MS"/>
                <a:ea typeface="Comic Sans MS"/>
                <a:cs typeface="Comic Sans MS"/>
                <a:sym typeface="Comic Sans MS"/>
              </a:rPr>
              <a:t>t</a:t>
            </a:r>
            <a:r>
              <a:rPr lang="en" sz="2400">
                <a:solidFill>
                  <a:srgbClr val="B45F06"/>
                </a:solidFill>
                <a:latin typeface="Comic Sans MS"/>
                <a:ea typeface="Comic Sans MS"/>
                <a:cs typeface="Comic Sans MS"/>
                <a:sym typeface="Comic Sans MS"/>
              </a:rPr>
              <a:t>hat </a:t>
            </a:r>
            <a:r>
              <a:rPr lang="en" sz="2400">
                <a:solidFill>
                  <a:srgbClr val="B45F06"/>
                </a:solidFill>
                <a:latin typeface="Comic Sans MS"/>
                <a:ea typeface="Comic Sans MS"/>
                <a:cs typeface="Comic Sans MS"/>
                <a:sym typeface="Comic Sans MS"/>
              </a:rPr>
              <a:t>w</a:t>
            </a:r>
            <a:r>
              <a:rPr lang="en" sz="2400">
                <a:solidFill>
                  <a:srgbClr val="B45F06"/>
                </a:solidFill>
                <a:latin typeface="Comic Sans MS"/>
                <a:ea typeface="Comic Sans MS"/>
                <a:cs typeface="Comic Sans MS"/>
                <a:sym typeface="Comic Sans MS"/>
              </a:rPr>
              <a:t>e </a:t>
            </a:r>
            <a:r>
              <a:rPr lang="en" sz="2400">
                <a:solidFill>
                  <a:srgbClr val="B45F06"/>
                </a:solidFill>
                <a:latin typeface="Comic Sans MS"/>
                <a:ea typeface="Comic Sans MS"/>
                <a:cs typeface="Comic Sans MS"/>
                <a:sym typeface="Comic Sans MS"/>
              </a:rPr>
              <a:t>l</a:t>
            </a:r>
            <a:r>
              <a:rPr lang="en" sz="2400">
                <a:solidFill>
                  <a:srgbClr val="B45F06"/>
                </a:solidFill>
                <a:latin typeface="Comic Sans MS"/>
                <a:ea typeface="Comic Sans MS"/>
                <a:cs typeface="Comic Sans MS"/>
                <a:sym typeface="Comic Sans MS"/>
              </a:rPr>
              <a:t>earned </a:t>
            </a:r>
            <a:r>
              <a:rPr lang="en" sz="2400">
                <a:solidFill>
                  <a:srgbClr val="B45F06"/>
                </a:solidFill>
                <a:latin typeface="Comic Sans MS"/>
                <a:ea typeface="Comic Sans MS"/>
                <a:cs typeface="Comic Sans MS"/>
                <a:sym typeface="Comic Sans MS"/>
              </a:rPr>
              <a:t>b</a:t>
            </a:r>
            <a:r>
              <a:rPr lang="en" sz="2400">
                <a:solidFill>
                  <a:srgbClr val="B45F06"/>
                </a:solidFill>
                <a:latin typeface="Comic Sans MS"/>
                <a:ea typeface="Comic Sans MS"/>
                <a:cs typeface="Comic Sans MS"/>
                <a:sym typeface="Comic Sans MS"/>
              </a:rPr>
              <a:t>y </a:t>
            </a:r>
            <a:r>
              <a:rPr lang="en" sz="2400">
                <a:solidFill>
                  <a:srgbClr val="B45F06"/>
                </a:solidFill>
                <a:latin typeface="Comic Sans MS"/>
                <a:ea typeface="Comic Sans MS"/>
                <a:cs typeface="Comic Sans MS"/>
                <a:sym typeface="Comic Sans MS"/>
              </a:rPr>
              <a:t>d</a:t>
            </a:r>
            <a:r>
              <a:rPr lang="en" sz="2400">
                <a:solidFill>
                  <a:srgbClr val="B45F06"/>
                </a:solidFill>
                <a:latin typeface="Comic Sans MS"/>
                <a:ea typeface="Comic Sans MS"/>
                <a:cs typeface="Comic Sans MS"/>
                <a:sym typeface="Comic Sans MS"/>
              </a:rPr>
              <a:t>oing </a:t>
            </a:r>
            <a:r>
              <a:rPr lang="en" sz="2400">
                <a:solidFill>
                  <a:srgbClr val="B45F06"/>
                </a:solidFill>
                <a:latin typeface="Comic Sans MS"/>
                <a:ea typeface="Comic Sans MS"/>
                <a:cs typeface="Comic Sans MS"/>
                <a:sym typeface="Comic Sans MS"/>
              </a:rPr>
              <a:t>t</a:t>
            </a:r>
            <a:r>
              <a:rPr lang="en" sz="2400">
                <a:solidFill>
                  <a:srgbClr val="B45F06"/>
                </a:solidFill>
                <a:latin typeface="Comic Sans MS"/>
                <a:ea typeface="Comic Sans MS"/>
                <a:cs typeface="Comic Sans MS"/>
                <a:sym typeface="Comic Sans MS"/>
              </a:rPr>
              <a:t>he </a:t>
            </a:r>
            <a:r>
              <a:rPr lang="en" sz="2400">
                <a:solidFill>
                  <a:srgbClr val="B45F06"/>
                </a:solidFill>
                <a:latin typeface="Comic Sans MS"/>
                <a:ea typeface="Comic Sans MS"/>
                <a:cs typeface="Comic Sans MS"/>
                <a:sym typeface="Comic Sans MS"/>
              </a:rPr>
              <a:t>p</a:t>
            </a:r>
            <a:r>
              <a:rPr lang="en" sz="2400">
                <a:solidFill>
                  <a:srgbClr val="B45F06"/>
                </a:solidFill>
                <a:latin typeface="Comic Sans MS"/>
                <a:ea typeface="Comic Sans MS"/>
                <a:cs typeface="Comic Sans MS"/>
                <a:sym typeface="Comic Sans MS"/>
              </a:rPr>
              <a:t>roject</a:t>
            </a:r>
            <a:endParaRPr sz="2400">
              <a:solidFill>
                <a:srgbClr val="B45F06"/>
              </a:solidFill>
              <a:latin typeface="Comic Sans MS"/>
              <a:ea typeface="Comic Sans MS"/>
              <a:cs typeface="Comic Sans MS"/>
              <a:sym typeface="Comic Sans MS"/>
            </a:endParaRPr>
          </a:p>
        </p:txBody>
      </p:sp>
      <p:sp>
        <p:nvSpPr>
          <p:cNvPr id="90" name="Google Shape;90;p19"/>
          <p:cNvSpPr txBox="1"/>
          <p:nvPr/>
        </p:nvSpPr>
        <p:spPr>
          <a:xfrm>
            <a:off x="1199100" y="1371150"/>
            <a:ext cx="6745800" cy="32325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omic Sans MS"/>
              <a:buChar char="●"/>
            </a:pPr>
            <a:r>
              <a:rPr lang="en" sz="1800">
                <a:latin typeface="Comic Sans MS"/>
                <a:ea typeface="Comic Sans MS"/>
                <a:cs typeface="Comic Sans MS"/>
                <a:sym typeface="Comic Sans MS"/>
              </a:rPr>
              <a:t>Learning </a:t>
            </a:r>
            <a:r>
              <a:rPr lang="en" sz="1800">
                <a:latin typeface="Comic Sans MS"/>
                <a:ea typeface="Comic Sans MS"/>
                <a:cs typeface="Comic Sans MS"/>
                <a:sym typeface="Comic Sans MS"/>
              </a:rPr>
              <a:t>coordination</a:t>
            </a:r>
            <a:r>
              <a:rPr lang="en" sz="1800">
                <a:latin typeface="Comic Sans MS"/>
                <a:ea typeface="Comic Sans MS"/>
                <a:cs typeface="Comic Sans MS"/>
                <a:sym typeface="Comic Sans MS"/>
              </a:rPr>
              <a:t> within a team just like it happens at a workplace, we tried implementing a scrum model and had 2 sprints of 2 weeks to accomplish the task</a:t>
            </a:r>
            <a:endParaRPr sz="1800">
              <a:latin typeface="Comic Sans MS"/>
              <a:ea typeface="Comic Sans MS"/>
              <a:cs typeface="Comic Sans MS"/>
              <a:sym typeface="Comic Sans MS"/>
            </a:endParaRPr>
          </a:p>
          <a:p>
            <a:pPr indent="0" lvl="0" marL="457200" rtl="0" algn="just">
              <a:spcBef>
                <a:spcPts val="0"/>
              </a:spcBef>
              <a:spcAft>
                <a:spcPts val="0"/>
              </a:spcAft>
              <a:buNone/>
            </a:pPr>
            <a:r>
              <a:t/>
            </a:r>
            <a:endParaRPr sz="1800">
              <a:latin typeface="Comic Sans MS"/>
              <a:ea typeface="Comic Sans MS"/>
              <a:cs typeface="Comic Sans MS"/>
              <a:sym typeface="Comic Sans MS"/>
            </a:endParaRPr>
          </a:p>
          <a:p>
            <a:pPr indent="-342900" lvl="0" marL="457200" rtl="0" algn="just">
              <a:spcBef>
                <a:spcPts val="0"/>
              </a:spcBef>
              <a:spcAft>
                <a:spcPts val="0"/>
              </a:spcAft>
              <a:buSzPts val="1800"/>
              <a:buFont typeface="Comic Sans MS"/>
              <a:buChar char="●"/>
            </a:pPr>
            <a:r>
              <a:rPr lang="en" sz="1800">
                <a:latin typeface="Comic Sans MS"/>
                <a:ea typeface="Comic Sans MS"/>
                <a:cs typeface="Comic Sans MS"/>
                <a:sym typeface="Comic Sans MS"/>
              </a:rPr>
              <a:t>Dealing with an actual client made us realize the importance of iterative feedback in our design and helped us develop a sense of responsibility to make sure we deliver on what we promised</a:t>
            </a:r>
            <a:endParaRPr sz="1800">
              <a:latin typeface="Comic Sans MS"/>
              <a:ea typeface="Comic Sans MS"/>
              <a:cs typeface="Comic Sans MS"/>
              <a:sym typeface="Comic Sans MS"/>
            </a:endParaRPr>
          </a:p>
          <a:p>
            <a:pPr indent="0" lvl="0" marL="457200" rtl="0" algn="just">
              <a:spcBef>
                <a:spcPts val="0"/>
              </a:spcBef>
              <a:spcAft>
                <a:spcPts val="0"/>
              </a:spcAft>
              <a:buNone/>
            </a:pPr>
            <a:r>
              <a:t/>
            </a:r>
            <a:endParaRPr sz="1800">
              <a:latin typeface="Comic Sans MS"/>
              <a:ea typeface="Comic Sans MS"/>
              <a:cs typeface="Comic Sans MS"/>
              <a:sym typeface="Comic Sans MS"/>
            </a:endParaRPr>
          </a:p>
          <a:p>
            <a:pPr indent="-342900" lvl="0" marL="457200" rtl="0" algn="just">
              <a:spcBef>
                <a:spcPts val="0"/>
              </a:spcBef>
              <a:spcAft>
                <a:spcPts val="0"/>
              </a:spcAft>
              <a:buSzPts val="1800"/>
              <a:buFont typeface="Comic Sans MS"/>
              <a:buChar char="●"/>
            </a:pPr>
            <a:r>
              <a:rPr lang="en" sz="1800">
                <a:latin typeface="Comic Sans MS"/>
                <a:ea typeface="Comic Sans MS"/>
                <a:cs typeface="Comic Sans MS"/>
                <a:sym typeface="Comic Sans MS"/>
              </a:rPr>
              <a:t>Our technical prowess </a:t>
            </a:r>
            <a:r>
              <a:rPr lang="en" sz="1800">
                <a:latin typeface="Comic Sans MS"/>
                <a:ea typeface="Comic Sans MS"/>
                <a:cs typeface="Comic Sans MS"/>
                <a:sym typeface="Comic Sans MS"/>
              </a:rPr>
              <a:t>improved</a:t>
            </a:r>
            <a:r>
              <a:rPr lang="en" sz="1800">
                <a:latin typeface="Comic Sans MS"/>
                <a:ea typeface="Comic Sans MS"/>
                <a:cs typeface="Comic Sans MS"/>
                <a:sym typeface="Comic Sans MS"/>
              </a:rPr>
              <a:t> on the technology and applications we worked on</a:t>
            </a:r>
            <a:endParaRPr sz="18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1199100" y="2110050"/>
            <a:ext cx="6745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latin typeface="Comic Sans MS"/>
                <a:ea typeface="Comic Sans MS"/>
                <a:cs typeface="Comic Sans MS"/>
                <a:sym typeface="Comic Sans MS"/>
              </a:rPr>
              <a:t>Thank You!</a:t>
            </a:r>
            <a:endParaRPr sz="48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