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58" r:id="rId6"/>
    <p:sldId id="259" r:id="rId7"/>
    <p:sldId id="260" r:id="rId8"/>
    <p:sldId id="271" r:id="rId9"/>
    <p:sldId id="272" r:id="rId10"/>
    <p:sldId id="274" r:id="rId11"/>
    <p:sldId id="266" r:id="rId12"/>
    <p:sldId id="284" r:id="rId13"/>
    <p:sldId id="273" r:id="rId14"/>
    <p:sldId id="268" r:id="rId15"/>
    <p:sldId id="285" r:id="rId16"/>
    <p:sldId id="276" r:id="rId17"/>
    <p:sldId id="286" r:id="rId18"/>
    <p:sldId id="287" r:id="rId19"/>
    <p:sldId id="291" r:id="rId20"/>
    <p:sldId id="289" r:id="rId21"/>
    <p:sldId id="290" r:id="rId22"/>
    <p:sldId id="293" r:id="rId23"/>
    <p:sldId id="294" r:id="rId24"/>
    <p:sldId id="29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DD6-0167-4B2C-ABBE-568B41CC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38178-9DE3-4518-9361-4CA8B02F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C85F-A3FC-4AD6-889B-6A405593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16C2-E392-4BDD-9F2C-E02C810E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D87B-9D2B-4378-A00C-94A0CA27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7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B7F1-D6D2-4850-A62C-E2F6E2EA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04E13-066A-4024-AE33-52CDCE1F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1245C-B929-4D3F-ACCE-EBCDD96C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E0526-A577-42DD-8403-8846A1B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C17A-D5E9-4A6D-81F9-F4BA4B8D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770D0-8F8B-45FA-B4D4-B8BF83975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36842-824E-4368-A645-785A00ECE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E6EC-9605-49DE-BE3C-38609F1B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74125-9408-4F5B-9229-5B49541C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0C42-7576-4FF6-9C10-BF9007F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493E-D512-4882-8BF3-A42B05D5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5996-F999-4A43-8ECB-0457EC81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5ED0-F18D-4D8C-893A-6976AEB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45CA-C72C-4100-9988-553EFEE1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A7DD-F676-4749-BDB6-38709D74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0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8956-DD4D-45A1-B016-05C0F946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B07D-AC89-4E3C-B4B8-11B981E0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E4CE-C662-45A5-9F4E-42975BCE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0C38-EE82-4FB8-A05A-3A540860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DCFA-7321-465C-8EBC-E2C63053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8F1B-4694-47A6-98AC-F24A9C85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2E17-D680-4F6D-916B-D904DD71C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AE65F-4A83-4DFB-AE77-924A42C6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F989-448F-427D-94E3-65DCBF45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CC85F-7DE0-4BE2-B09F-F8E8A0D8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5645-A4FB-44D5-B075-E74BE181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0B8D-0207-49EC-BB4F-A50AE029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1B73-3D01-4515-ADA9-BCF39B08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4949-2ADA-4E9F-AF65-5EFA3119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86D8-1E3F-4F01-ADEF-400F927D8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7623D-ED3A-4022-B2E7-52AC675A5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21E7B-B35F-41F6-BD0C-2AB778A7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0EFA4-E3B8-49EA-9D35-75A83CBC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8A265-E6AC-4BDA-B6CC-001149A8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9475-1E82-45E6-BD32-60880CE0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CF918-7E7A-45B5-AACA-548711E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E9626-CFDC-49D5-8656-09831B1F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50B5-0CCE-4433-9957-4F7BD02D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DAF99-1176-481B-AFD4-A31A7C0C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91024-BE34-4F2B-A343-134C73B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9576-BD5C-48C0-B48C-582B918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455A-D9BA-47E7-87AB-1826DF75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DEDC-6C9B-41FD-9FB7-2C94CD93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61E6C-8018-4D9C-99F5-819BFD95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69114-0665-468F-9887-DD6DA3FD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91854-641F-4411-BE9C-F943BF6D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05348-84C5-45CB-8B6A-A8455B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3B75-8493-4D10-A3DB-816D2FA0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6826B-9CED-4012-B898-9543415A0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5849-06A2-4528-9B3B-9EEA0791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36219-EEB3-4295-A53B-B1178FAD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E1A02-6572-42AF-880B-0A7F5A4E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7FA6-CB90-496D-BD9F-C61B99C7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8318D-BF6E-46FE-BFD1-C1BEF8B3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BF1A-BD71-4FDE-ADDD-922FA557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C931-09D4-4CCD-9ADE-6814AD9A2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AA73-9910-4C9B-8287-68939235CFA8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79DE-A329-4321-9892-C3AC1886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D19E-2EF7-41B3-9D1A-8339AA45D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DDB2-02F1-444B-84B6-256D9B9A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812B-2441-444E-A1BE-692363E69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308"/>
            <a:ext cx="9144000" cy="259738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Welcome 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To 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Data Science </a:t>
            </a:r>
            <a:br>
              <a:rPr lang="en-US" sz="4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Project Review</a:t>
            </a:r>
          </a:p>
        </p:txBody>
      </p:sp>
    </p:spTree>
    <p:extLst>
      <p:ext uri="{BB962C8B-B14F-4D97-AF65-F5344CB8AC3E}">
        <p14:creationId xmlns:p14="http://schemas.microsoft.com/office/powerpoint/2010/main" val="175919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Different carriers from each airport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40,000+ times UA and EV fly's from EWR, similarly B6 from JFK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560D9-B7CC-4F03-9D25-FCCE43E4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97" y="834686"/>
            <a:ext cx="9400103" cy="40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Delayed Departure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Observations</a:t>
            </a:r>
            <a:r>
              <a:rPr lang="en-US" sz="1600" b="1" dirty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</a:rPr>
              <a:t>1,27,745 delayed flights observed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UA, B6, EV carriers are the top contributors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</a:rPr>
              <a:t>LGA is best airport with respect to less delayed departure</a:t>
            </a: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5C4F1-E32F-4350-993B-69B87B81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1" y="1052005"/>
            <a:ext cx="9436591" cy="35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7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Early Departure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</a:rPr>
              <a:t>1,83,135 early departures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26000+ times B6, DL, US, EV departed early</a:t>
            </a: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C0C87-F5D8-47C2-A3E6-FBAA40D9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05" y="1090983"/>
            <a:ext cx="9796954" cy="36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9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On Time Departure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16,466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2060"/>
                </a:solidFill>
              </a:rPr>
              <a:t>on time departures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Highest number of on time departure by UA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effectLst/>
              </a:rPr>
              <a:t>JFK is the major share</a:t>
            </a:r>
            <a:r>
              <a:rPr lang="en-US" sz="1600" dirty="0">
                <a:solidFill>
                  <a:srgbClr val="002060"/>
                </a:solidFill>
              </a:rPr>
              <a:t> holder with respect to on time departure</a:t>
            </a: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946061-3280-467C-8597-E2BBFC49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62" y="885736"/>
            <a:ext cx="9978838" cy="37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7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75" y="142043"/>
            <a:ext cx="11549849" cy="66659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Is Season/Weather impacting….?</a:t>
            </a:r>
            <a:r>
              <a:rPr lang="en-US" dirty="0"/>
              <a:t>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1600" b="1" dirty="0">
              <a:solidFill>
                <a:srgbClr val="002060"/>
              </a:solidFill>
            </a:endParaRPr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br>
              <a:rPr lang="en-US" sz="1600" b="1" dirty="0">
                <a:solidFill>
                  <a:srgbClr val="002060"/>
                </a:solidFill>
              </a:rPr>
            </a:br>
            <a:br>
              <a:rPr lang="en-US" sz="1600" b="1" dirty="0">
                <a:solidFill>
                  <a:srgbClr val="002060"/>
                </a:solidFill>
              </a:rPr>
            </a:br>
            <a:endParaRPr lang="en-US" sz="1600" b="1" dirty="0">
              <a:solidFill>
                <a:srgbClr val="002060"/>
              </a:solidFill>
            </a:endParaRPr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Hypothesis:</a:t>
            </a:r>
            <a:br>
              <a:rPr lang="en-US" sz="1600" b="1" dirty="0">
                <a:solidFill>
                  <a:srgbClr val="002060"/>
                </a:solidFill>
              </a:rPr>
            </a:br>
            <a:br>
              <a:rPr lang="en-US" sz="1600" b="1" dirty="0">
                <a:solidFill>
                  <a:srgbClr val="002060"/>
                </a:solidFill>
              </a:rPr>
            </a:br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1. </a:t>
            </a:r>
            <a:r>
              <a:rPr lang="en-US" sz="1700" dirty="0">
                <a:solidFill>
                  <a:srgbClr val="002060"/>
                </a:solidFill>
              </a:rPr>
              <a:t>More than normal level of early/delayed departures observed from July to December</a:t>
            </a:r>
          </a:p>
          <a:p>
            <a:pPr algn="l"/>
            <a:r>
              <a:rPr lang="en-US" sz="1700" b="1" dirty="0">
                <a:solidFill>
                  <a:srgbClr val="002060"/>
                </a:solidFill>
              </a:rPr>
              <a:t>2</a:t>
            </a:r>
            <a:r>
              <a:rPr lang="en-US" sz="1700" dirty="0">
                <a:solidFill>
                  <a:srgbClr val="002060"/>
                </a:solidFill>
              </a:rPr>
              <a:t>. Could be weather is impacting (rain, fog/mist, snow)</a:t>
            </a:r>
          </a:p>
          <a:p>
            <a:pPr algn="l"/>
            <a:br>
              <a:rPr lang="en-US" sz="1400" dirty="0"/>
            </a:br>
            <a:br>
              <a:rPr lang="en-US" sz="1400" dirty="0"/>
            </a:br>
            <a:r>
              <a:rPr lang="en-US" sz="1400" b="1" dirty="0">
                <a:solidFill>
                  <a:srgbClr val="002060"/>
                </a:solidFill>
              </a:rPr>
              <a:t>Note</a:t>
            </a:r>
            <a:r>
              <a:rPr lang="en-US" sz="1400" dirty="0">
                <a:solidFill>
                  <a:srgbClr val="002060"/>
                </a:solidFill>
              </a:rPr>
              <a:t> : </a:t>
            </a:r>
            <a:r>
              <a:rPr lang="en-US" sz="1400" b="1" dirty="0">
                <a:solidFill>
                  <a:srgbClr val="002060"/>
                </a:solidFill>
              </a:rPr>
              <a:t>Spring</a:t>
            </a:r>
            <a:r>
              <a:rPr lang="en-US" sz="1400" dirty="0">
                <a:solidFill>
                  <a:srgbClr val="002060"/>
                </a:solidFill>
              </a:rPr>
              <a:t> (March-May), </a:t>
            </a:r>
            <a:r>
              <a:rPr lang="en-US" sz="1400" b="1" dirty="0">
                <a:solidFill>
                  <a:srgbClr val="002060"/>
                </a:solidFill>
              </a:rPr>
              <a:t>Summer</a:t>
            </a:r>
            <a:r>
              <a:rPr lang="en-US" sz="1400" dirty="0">
                <a:solidFill>
                  <a:srgbClr val="002060"/>
                </a:solidFill>
              </a:rPr>
              <a:t> (June-August), </a:t>
            </a:r>
            <a:r>
              <a:rPr lang="en-US" sz="1400" b="1" dirty="0">
                <a:solidFill>
                  <a:srgbClr val="002060"/>
                </a:solidFill>
              </a:rPr>
              <a:t>Autumn</a:t>
            </a:r>
            <a:r>
              <a:rPr lang="en-US" sz="1400" dirty="0">
                <a:solidFill>
                  <a:srgbClr val="002060"/>
                </a:solidFill>
              </a:rPr>
              <a:t> (September-November) and </a:t>
            </a:r>
            <a:r>
              <a:rPr lang="en-US" sz="1400" b="1" dirty="0">
                <a:solidFill>
                  <a:srgbClr val="002060"/>
                </a:solidFill>
              </a:rPr>
              <a:t>Winter</a:t>
            </a:r>
            <a:r>
              <a:rPr lang="en-US" sz="1400" dirty="0">
                <a:solidFill>
                  <a:srgbClr val="002060"/>
                </a:solidFill>
              </a:rPr>
              <a:t> (December-February)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5A931-648B-4704-BCDA-6223E8B3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07" y="431046"/>
            <a:ext cx="9106517" cy="49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Early and Delayed Arrivals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3,21,937</a:t>
            </a:r>
            <a:r>
              <a:rPr lang="en-US" sz="1600" dirty="0">
                <a:solidFill>
                  <a:srgbClr val="002060"/>
                </a:solidFill>
                <a:effectLst/>
              </a:rPr>
              <a:t> early/delayed arrivals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UA, B6, EV, DL carriers are the top contributors on arrival delay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LGA  is the best airport as it has less early/delayed arrivals</a:t>
            </a: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7C4E3-57FC-423F-A71D-2F3EE373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58" y="1028840"/>
            <a:ext cx="9687942" cy="3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3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75" y="170897"/>
            <a:ext cx="11549849" cy="611449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% Slice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1400" b="1" dirty="0">
              <a:solidFill>
                <a:srgbClr val="002060"/>
              </a:solidFill>
            </a:endParaRPr>
          </a:p>
          <a:p>
            <a:pPr algn="l"/>
            <a:endParaRPr lang="en-US" sz="1400" b="1" dirty="0">
              <a:solidFill>
                <a:srgbClr val="002060"/>
              </a:solidFill>
            </a:endParaRPr>
          </a:p>
          <a:p>
            <a:pPr algn="l"/>
            <a:endParaRPr lang="en-US" sz="1400" b="1" dirty="0">
              <a:solidFill>
                <a:srgbClr val="002060"/>
              </a:solidFill>
            </a:endParaRPr>
          </a:p>
          <a:p>
            <a:pPr algn="l"/>
            <a:endParaRPr lang="en-US" sz="1400" b="1" dirty="0">
              <a:solidFill>
                <a:srgbClr val="002060"/>
              </a:solidFill>
            </a:endParaRPr>
          </a:p>
          <a:p>
            <a:pPr algn="l"/>
            <a:r>
              <a:rPr lang="en-US" sz="1400" b="1" dirty="0">
                <a:solidFill>
                  <a:srgbClr val="002060"/>
                </a:solidFill>
              </a:rPr>
              <a:t>Observation: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0.1 % flights are on time (Only 347 flights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)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99.9 % flights were delayed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DA739-DC6D-4EB2-8E4B-AB168641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95" y="170897"/>
            <a:ext cx="65722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9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20129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Arrival Delay vs Distance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Distance is not much influencing on arrival delay</a:t>
            </a: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Less early arrivals ( -</a:t>
            </a:r>
            <a:r>
              <a:rPr lang="en-US" sz="1600" dirty="0" err="1">
                <a:solidFill>
                  <a:srgbClr val="002060"/>
                </a:solidFill>
              </a:rPr>
              <a:t>ve</a:t>
            </a:r>
            <a:r>
              <a:rPr lang="en-US" sz="1600" dirty="0">
                <a:solidFill>
                  <a:srgbClr val="002060"/>
                </a:solidFill>
              </a:rPr>
              <a:t> delay)</a:t>
            </a: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33A4-D958-400B-B62D-AD05D97D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46" y="1038687"/>
            <a:ext cx="9839153" cy="38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2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20129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Average arrival delay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w.r.t destiny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103 destiny points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Huge variations on avg arrival delay of each destiny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A07AF-826F-46C8-B5C0-9FB77DD3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74" y="82442"/>
            <a:ext cx="8366926" cy="58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Top 10 destiny’s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Total 103 destinations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16,837 flights to Atlanta</a:t>
            </a: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83B45-CFA3-4916-AFD0-D2A98AC9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949" y="359546"/>
            <a:ext cx="7886700" cy="42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Personal Info: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	Name : Srikanthan NK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          Email Id : srikanthan.nk@gmail.com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	Contact Info : 9886864275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	Currently Working For : Siemens Healthcare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          Current Designation : Module Manager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          Total IT Experience: 13 Years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          Current Location : Bangalore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3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Average carrier speed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Carrier HA, VX, AS has highest average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Minimal number of times delays observed for the flight which is maintaining highest average speed</a:t>
            </a:r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 </a:t>
            </a:r>
          </a:p>
          <a:p>
            <a:pPr algn="l"/>
            <a:endParaRPr lang="en-US" sz="1600" b="1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7489C-966E-4700-AC0D-4F65C343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52" y="596284"/>
            <a:ext cx="7696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Outliers..?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sz="1600" b="1" dirty="0">
                <a:solidFill>
                  <a:srgbClr val="002060"/>
                </a:solidFill>
              </a:rPr>
            </a:br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Lot of outliers on both departure and arrival delay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Arrival has better inter quartile delay range compare to departure delay</a:t>
            </a:r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 </a:t>
            </a:r>
          </a:p>
          <a:p>
            <a:pPr algn="l"/>
            <a:endParaRPr lang="en-US" sz="1600" b="1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2060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24D98-D55F-475C-84C3-E5226CA7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40" y="825392"/>
            <a:ext cx="9469660" cy="38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3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75" y="390617"/>
            <a:ext cx="11549849" cy="594803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Glimpse of profiling output on processed data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02F3E-8BA4-451D-BF8F-29BE42B3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3" y="993022"/>
            <a:ext cx="8279861" cy="2904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5426E-0A23-4E9A-8AEC-BA981A56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7" y="4412544"/>
            <a:ext cx="10280819" cy="20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75" y="390617"/>
            <a:ext cx="11549849" cy="594803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Glimpse of profiling output on processed data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1E2C-88F9-4882-8EFA-593F9CE6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5" y="975250"/>
            <a:ext cx="10776012" cy="2270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1CA01-A171-42B8-97AA-B3C9E5F6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5" y="4061478"/>
            <a:ext cx="10944689" cy="19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75" y="390617"/>
            <a:ext cx="11549849" cy="594803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Conclusion &amp; Hypothesis:</a:t>
            </a: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More traffic in EWR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Major Traffic by UA, B6, EV. Flies 50K+ times from NYC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1,27,745 delayed departure, 1,83,135 early departures &amp; only 16,466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2060"/>
                </a:solidFill>
              </a:rPr>
              <a:t>on time departures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LGA is best airport with respect to less delayed departure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JFK is the major share holder with respect to on time departure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Slight increases in number of departure delays observed from June to December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3,21,937 early/delayed arrivals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LGA  is the best airport as it has less early/delayed arrivals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99.9 % of the flights were delayed (arrival and departure delay)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Distance is not the root cause for delay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Top destiny is  ATL. 16,837 flights to Atlanta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Minimal number of times delays observed for the flight which is maintaining highest average speed</a:t>
            </a: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sz="1600" dirty="0">
              <a:solidFill>
                <a:srgbClr val="002060"/>
              </a:solidFill>
            </a:endParaRP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3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75" y="390617"/>
            <a:ext cx="11549849" cy="594803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Thank you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Project:</a:t>
            </a:r>
            <a:r>
              <a:rPr lang="en-US" dirty="0">
                <a:solidFill>
                  <a:srgbClr val="002060"/>
                </a:solidFill>
              </a:rPr>
              <a:t> Analyze NYC-Flight data 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Domain: </a:t>
            </a:r>
            <a:r>
              <a:rPr lang="en-US" dirty="0">
                <a:solidFill>
                  <a:srgbClr val="002060"/>
                </a:solidFill>
              </a:rPr>
              <a:t>Airlines 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sz="2000" b="1" dirty="0">
                <a:solidFill>
                  <a:srgbClr val="002060"/>
                </a:solidFill>
              </a:rPr>
              <a:t>Data Set Details: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This dataset contains information about all flights that departed from NYC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NYC has 3 Airports : EWR, JFK and LGA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Analyzing 2013 year data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Data Set contains 3,36,776 flight details which is departed from NYC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Project Introduction: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Thousands of flights flying every day from NYC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Lot of delayed and early departure or arrival every day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Good amount of re-planning / re-scheduling caused by delays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Difficult to mange runway on timing mismatch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Lets verify how each Airport is doing with respect to delays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Lets analyze how each carrier is contributing delays on each airport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Tones of data collected every day, Lets make some sense out of data,</a:t>
            </a:r>
          </a:p>
          <a:p>
            <a:r>
              <a:rPr lang="en-US" b="1" dirty="0">
                <a:solidFill>
                  <a:srgbClr val="002060"/>
                </a:solidFill>
              </a:rPr>
              <a:t>Lets start the Exploratory data analysis……….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1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Raw Data Details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8F175-8DE4-4690-B9F9-CA609BE3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86" y="1033139"/>
            <a:ext cx="67246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1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Processed Data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Removed rows which has null value for 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Departure time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Departure delay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Arrival time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Arrival delay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</a:rPr>
              <a:t>Found </a:t>
            </a:r>
            <a:r>
              <a:rPr lang="en-US" sz="2000" b="1" dirty="0">
                <a:solidFill>
                  <a:srgbClr val="002060"/>
                </a:solidFill>
              </a:rPr>
              <a:t>3,27,346 </a:t>
            </a:r>
            <a:r>
              <a:rPr lang="en-US" sz="2000" dirty="0">
                <a:solidFill>
                  <a:srgbClr val="002060"/>
                </a:solidFill>
              </a:rPr>
              <a:t>valid data.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C6B9F-D7C2-491E-B05C-7F8AEA97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63" y="892174"/>
            <a:ext cx="50768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17" y="669276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Data Description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sz="1800" b="1" dirty="0">
                <a:solidFill>
                  <a:srgbClr val="002060"/>
                </a:solidFill>
              </a:rPr>
              <a:t>3,27,346 flight data is used for analysis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0ACCC-4BDD-4162-AFF3-AFDE2B65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655903"/>
            <a:ext cx="121253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Total Flights of 2013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2000" dirty="0"/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More traffic in EWR airport compare to LGA &amp; JFK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On Time Departure + Early Departure + Delayed Departure =&gt; 16466 + 127745 +183135 = </a:t>
            </a:r>
            <a:r>
              <a:rPr lang="en-US" sz="1600" b="1" dirty="0">
                <a:solidFill>
                  <a:srgbClr val="002060"/>
                </a:solidFill>
              </a:rPr>
              <a:t>327346</a:t>
            </a:r>
          </a:p>
          <a:p>
            <a:pPr algn="l"/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A small delay in one flight may cause cascading delay for other flights, Chances of cascading delay scenario is more in EWR</a:t>
            </a: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7515D-3436-4437-BDBF-BB12A033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7" y="1171742"/>
            <a:ext cx="8597793" cy="34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3E1DFD-67E0-4F38-B031-1AF1386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452761"/>
            <a:ext cx="11549849" cy="604569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Flight Wise Data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2000" dirty="0"/>
          </a:p>
          <a:p>
            <a:pPr algn="l"/>
            <a:r>
              <a:rPr lang="en-US" sz="1600" b="1" dirty="0">
                <a:solidFill>
                  <a:srgbClr val="002060"/>
                </a:solidFill>
              </a:rPr>
              <a:t>Observations: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Major Traffic : UA, B6, EV flies 50K+ times from NYC</a:t>
            </a: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08220-0646-46ED-97DB-A3E17662568D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DD1E4-5AF9-4E79-8307-868388AC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82" y="1009418"/>
            <a:ext cx="9033029" cy="37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793</Words>
  <Application>Microsoft Office PowerPoint</Application>
  <PresentationFormat>Widescreen</PresentationFormat>
  <Paragraphs>325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Welcome  To  Data Science  Project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N.K, Srikanthan (SHS TE DC IND DI-DH AIPC CC)</dc:creator>
  <cp:keywords>C_Unrestricted</cp:keywords>
  <cp:lastModifiedBy>Srikanthan</cp:lastModifiedBy>
  <cp:revision>103</cp:revision>
  <dcterms:created xsi:type="dcterms:W3CDTF">2020-04-21T09:51:29Z</dcterms:created>
  <dcterms:modified xsi:type="dcterms:W3CDTF">2020-04-26T08:09:57Z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