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ka\OneDrive\Documents\Sri\Course\Inceptez_DS\data_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ka\OneDrive\Documents\Sri\Course\Inceptez_DS\data_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ka\OneDrive\Documents\Sri\Course\Inceptez_DS\data_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ka\OneDrive\Documents\Sri\Course\Inceptez_DS\data_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ka\OneDrive\Documents\Sri\Course\Inceptez_DS\data_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Items Sold</a:t>
            </a:r>
          </a:p>
        </c:rich>
      </c:tx>
      <c:layout>
        <c:manualLayout>
          <c:xMode val="edge"/>
          <c:yMode val="edge"/>
          <c:x val="2.1791161024699692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'No.of Occurances'!$B$3</c:f>
              <c:strCache>
                <c:ptCount val="1"/>
                <c:pt idx="0">
                  <c:v>Frequency of
 Names occurred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'No.of Occurances'!$A$4:$A$9</c:f>
              <c:strCache>
                <c:ptCount val="6"/>
                <c:pt idx="0">
                  <c:v>Carlota</c:v>
                </c:pt>
                <c:pt idx="1">
                  <c:v>Yanaki</c:v>
                </c:pt>
                <c:pt idx="2">
                  <c:v>Aspen</c:v>
                </c:pt>
                <c:pt idx="3">
                  <c:v>Sunset</c:v>
                </c:pt>
                <c:pt idx="4">
                  <c:v>Delicate Arch</c:v>
                </c:pt>
                <c:pt idx="5">
                  <c:v>Bellen</c:v>
                </c:pt>
              </c:strCache>
            </c:strRef>
          </c:cat>
          <c:val>
            <c:numRef>
              <c:f>'No.of Occurances'!$B$4:$B$9</c:f>
              <c:numCache>
                <c:formatCode>General</c:formatCode>
                <c:ptCount val="6"/>
                <c:pt idx="0">
                  <c:v>44</c:v>
                </c:pt>
                <c:pt idx="1">
                  <c:v>58</c:v>
                </c:pt>
                <c:pt idx="2">
                  <c:v>43</c:v>
                </c:pt>
                <c:pt idx="3">
                  <c:v>14</c:v>
                </c:pt>
                <c:pt idx="4">
                  <c:v>21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0-42B7-B169-6BBCD43275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8746303"/>
        <c:axId val="1479021823"/>
      </c:barChart>
      <c:catAx>
        <c:axId val="1608746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021823"/>
        <c:crosses val="autoZero"/>
        <c:auto val="1"/>
        <c:lblAlgn val="ctr"/>
        <c:lblOffset val="100"/>
        <c:noMultiLvlLbl val="0"/>
      </c:catAx>
      <c:valAx>
        <c:axId val="147902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74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[data_sales.xlsx]No.of ProductsRegionwise!PivotTable1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Products Sold in Each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'No.of ProductsRegionwise'!$B$3:$B$4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'No.of ProductsRegionwise'!$A$5:$A$11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'No.of ProductsRegionwise'!$B$5:$B$11</c:f>
              <c:numCache>
                <c:formatCode>General</c:formatCode>
                <c:ptCount val="6"/>
                <c:pt idx="0">
                  <c:v>6</c:v>
                </c:pt>
                <c:pt idx="1">
                  <c:v>2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5-4646-B665-15E5AC8B1610}"/>
            </c:ext>
          </c:extLst>
        </c:ser>
        <c:ser>
          <c:idx val="1"/>
          <c:order val="1"/>
          <c:tx>
            <c:strRef>
              <c:f>'No.of ProductsRegionwise'!$C$3:$C$4</c:f>
              <c:strCache>
                <c:ptCount val="1"/>
                <c:pt idx="0">
                  <c:v>Mid West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'No.of ProductsRegionwise'!$A$5:$A$11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'No.of ProductsRegionwise'!$C$5:$C$11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14</c:v>
                </c:pt>
                <c:pt idx="3">
                  <c:v>4</c:v>
                </c:pt>
                <c:pt idx="4">
                  <c:v>5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5-4646-B665-15E5AC8B1610}"/>
            </c:ext>
          </c:extLst>
        </c:ser>
        <c:ser>
          <c:idx val="2"/>
          <c:order val="2"/>
          <c:tx>
            <c:strRef>
              <c:f>'No.of ProductsRegionwise'!$D$3:$D$4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'No.of ProductsRegionwise'!$A$5:$A$11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'No.of ProductsRegionwise'!$D$5:$D$11</c:f>
              <c:numCache>
                <c:formatCode>General</c:formatCode>
                <c:ptCount val="6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85-4646-B665-15E5AC8B1610}"/>
            </c:ext>
          </c:extLst>
        </c:ser>
        <c:ser>
          <c:idx val="3"/>
          <c:order val="3"/>
          <c:tx>
            <c:strRef>
              <c:f>'No.of ProductsRegionwise'!$E$3:$E$4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'No.of ProductsRegionwise'!$A$5:$A$11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'No.of ProductsRegionwise'!$E$5:$E$11</c:f>
              <c:numCache>
                <c:formatCode>General</c:formatCode>
                <c:ptCount val="6"/>
                <c:pt idx="0">
                  <c:v>23</c:v>
                </c:pt>
                <c:pt idx="1">
                  <c:v>9</c:v>
                </c:pt>
                <c:pt idx="2">
                  <c:v>21</c:v>
                </c:pt>
                <c:pt idx="3">
                  <c:v>12</c:v>
                </c:pt>
                <c:pt idx="4">
                  <c:v>6</c:v>
                </c:pt>
                <c:pt idx="5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85-4646-B665-15E5AC8B16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7129023"/>
        <c:axId val="1478995615"/>
      </c:barChart>
      <c:catAx>
        <c:axId val="134712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995615"/>
        <c:crosses val="autoZero"/>
        <c:auto val="1"/>
        <c:lblAlgn val="ctr"/>
        <c:lblOffset val="100"/>
        <c:noMultiLvlLbl val="0"/>
      </c:catAx>
      <c:valAx>
        <c:axId val="147899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2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[data_sales.xlsx]SalesRegionWise!PivotTable4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 Vs Region wise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SalesRegionWise!$B$3:$B$4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SalesRegionWise!$A$5:$A$11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SalesRegionWise!$B$5:$B$11</c:f>
              <c:numCache>
                <c:formatCode>General</c:formatCode>
                <c:ptCount val="6"/>
                <c:pt idx="0">
                  <c:v>329.25</c:v>
                </c:pt>
                <c:pt idx="1">
                  <c:v>149.69999999999999</c:v>
                </c:pt>
                <c:pt idx="2">
                  <c:v>390.15</c:v>
                </c:pt>
                <c:pt idx="3">
                  <c:v>239.6</c:v>
                </c:pt>
                <c:pt idx="4">
                  <c:v>174.64999999999998</c:v>
                </c:pt>
                <c:pt idx="5">
                  <c:v>638.4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36-4DAA-9A44-A9FA48A0862D}"/>
            </c:ext>
          </c:extLst>
        </c:ser>
        <c:ser>
          <c:idx val="1"/>
          <c:order val="1"/>
          <c:tx>
            <c:strRef>
              <c:f>SalesRegionWise!$C$3:$C$4</c:f>
              <c:strCache>
                <c:ptCount val="1"/>
                <c:pt idx="0">
                  <c:v>Mid West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SalesRegionWise!$A$5:$A$11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SalesRegionWise!$C$5:$C$11</c:f>
              <c:numCache>
                <c:formatCode>General</c:formatCode>
                <c:ptCount val="6"/>
                <c:pt idx="0">
                  <c:v>658.49999999999989</c:v>
                </c:pt>
                <c:pt idx="1">
                  <c:v>798.39999999999986</c:v>
                </c:pt>
                <c:pt idx="2">
                  <c:v>1101.6000000000001</c:v>
                </c:pt>
                <c:pt idx="3">
                  <c:v>269.54999999999995</c:v>
                </c:pt>
                <c:pt idx="4">
                  <c:v>424.15</c:v>
                </c:pt>
                <c:pt idx="5">
                  <c:v>798.00000000000023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6-4DAA-9A44-A9FA48A0862D}"/>
            </c:ext>
          </c:extLst>
        </c:ser>
        <c:ser>
          <c:idx val="2"/>
          <c:order val="2"/>
          <c:tx>
            <c:strRef>
              <c:f>SalesRegionWise!$D$3:$D$4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SalesRegionWise!$A$5:$A$11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SalesRegionWise!$D$5:$D$11</c:f>
              <c:numCache>
                <c:formatCode>General</c:formatCode>
                <c:ptCount val="6"/>
                <c:pt idx="0">
                  <c:v>285.34999999999997</c:v>
                </c:pt>
                <c:pt idx="1">
                  <c:v>274.45</c:v>
                </c:pt>
                <c:pt idx="2">
                  <c:v>275.39999999999998</c:v>
                </c:pt>
                <c:pt idx="3">
                  <c:v>479.2</c:v>
                </c:pt>
                <c:pt idx="5">
                  <c:v>718.19999999999993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36-4DAA-9A44-A9FA48A0862D}"/>
            </c:ext>
          </c:extLst>
        </c:ser>
        <c:ser>
          <c:idx val="3"/>
          <c:order val="3"/>
          <c:tx>
            <c:strRef>
              <c:f>SalesRegionWise!$E$3:$E$4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SalesRegionWise!$A$5:$A$11</c:f>
              <c:strCache>
                <c:ptCount val="6"/>
                <c:pt idx="0">
                  <c:v>Aspen</c:v>
                </c:pt>
                <c:pt idx="1">
                  <c:v>Bellen</c:v>
                </c:pt>
                <c:pt idx="2">
                  <c:v>Carlota</c:v>
                </c:pt>
                <c:pt idx="3">
                  <c:v>Delicate Arch</c:v>
                </c:pt>
                <c:pt idx="4">
                  <c:v>Sunset</c:v>
                </c:pt>
                <c:pt idx="5">
                  <c:v>Yanaki</c:v>
                </c:pt>
              </c:strCache>
            </c:strRef>
          </c:cat>
          <c:val>
            <c:numRef>
              <c:f>SalesRegionWise!$E$5:$E$11</c:f>
              <c:numCache>
                <c:formatCode>General</c:formatCode>
                <c:ptCount val="6"/>
                <c:pt idx="0">
                  <c:v>1338.9500000000003</c:v>
                </c:pt>
                <c:pt idx="1">
                  <c:v>523.94999999999993</c:v>
                </c:pt>
                <c:pt idx="2">
                  <c:v>1950.7500000000002</c:v>
                </c:pt>
                <c:pt idx="3">
                  <c:v>1198</c:v>
                </c:pt>
                <c:pt idx="4">
                  <c:v>698.6</c:v>
                </c:pt>
                <c:pt idx="5">
                  <c:v>1296.7500000000002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36-4DAA-9A44-A9FA48A086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2584127"/>
        <c:axId val="1478978559"/>
      </c:barChart>
      <c:catAx>
        <c:axId val="149258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Produtcs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978559"/>
        <c:crosses val="autoZero"/>
        <c:auto val="1"/>
        <c:lblAlgn val="ctr"/>
        <c:lblOffset val="100"/>
        <c:noMultiLvlLbl val="0"/>
      </c:catAx>
      <c:valAx>
        <c:axId val="1478978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 in 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58412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[data_sales.xlsx]AgewisePurchase!PivotTable5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Products Purchased by Age wise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AgewisePurchase!$B$3:$B$4</c:f>
              <c:strCache>
                <c:ptCount val="1"/>
                <c:pt idx="0">
                  <c:v>Aspen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AgewisePurchase!$A$5:$A$10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AgewisePurchase!$B$5:$B$10</c:f>
              <c:numCache>
                <c:formatCode>General</c:formatCode>
                <c:ptCount val="5"/>
                <c:pt idx="0">
                  <c:v>15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7-423E-97B6-B6A3C721884F}"/>
            </c:ext>
          </c:extLst>
        </c:ser>
        <c:ser>
          <c:idx val="1"/>
          <c:order val="1"/>
          <c:tx>
            <c:strRef>
              <c:f>AgewisePurchase!$C$3:$C$4</c:f>
              <c:strCache>
                <c:ptCount val="1"/>
                <c:pt idx="0">
                  <c:v>Bellen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AgewisePurchase!$A$5:$A$10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AgewisePurchase!$C$5:$C$10</c:f>
              <c:numCache>
                <c:formatCode>General</c:formatCode>
                <c:ptCount val="5"/>
                <c:pt idx="0">
                  <c:v>14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7-423E-97B6-B6A3C721884F}"/>
            </c:ext>
          </c:extLst>
        </c:ser>
        <c:ser>
          <c:idx val="2"/>
          <c:order val="2"/>
          <c:tx>
            <c:strRef>
              <c:f>AgewisePurchase!$D$3:$D$4</c:f>
              <c:strCache>
                <c:ptCount val="1"/>
                <c:pt idx="0">
                  <c:v>Carlota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AgewisePurchase!$A$5:$A$10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AgewisePurchase!$D$5:$D$10</c:f>
              <c:numCache>
                <c:formatCode>General</c:formatCode>
                <c:ptCount val="5"/>
                <c:pt idx="0">
                  <c:v>13</c:v>
                </c:pt>
                <c:pt idx="1">
                  <c:v>14</c:v>
                </c:pt>
                <c:pt idx="2">
                  <c:v>4</c:v>
                </c:pt>
                <c:pt idx="3">
                  <c:v>9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67-423E-97B6-B6A3C721884F}"/>
            </c:ext>
          </c:extLst>
        </c:ser>
        <c:ser>
          <c:idx val="3"/>
          <c:order val="3"/>
          <c:tx>
            <c:strRef>
              <c:f>AgewisePurchase!$E$3:$E$4</c:f>
              <c:strCache>
                <c:ptCount val="1"/>
                <c:pt idx="0">
                  <c:v>Delicate 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AgewisePurchase!$A$5:$A$10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AgewisePurchase!$E$5:$E$10</c:f>
              <c:numCache>
                <c:formatCode>General</c:formatCode>
                <c:ptCount val="5"/>
                <c:pt idx="0">
                  <c:v>6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67-423E-97B6-B6A3C721884F}"/>
            </c:ext>
          </c:extLst>
        </c:ser>
        <c:ser>
          <c:idx val="4"/>
          <c:order val="4"/>
          <c:tx>
            <c:strRef>
              <c:f>AgewisePurchase!$F$3:$F$4</c:f>
              <c:strCache>
                <c:ptCount val="1"/>
                <c:pt idx="0">
                  <c:v>Sunset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AgewisePurchase!$A$5:$A$10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AgewisePurchase!$F$5:$F$10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7-423E-97B6-B6A3C721884F}"/>
            </c:ext>
          </c:extLst>
        </c:ser>
        <c:ser>
          <c:idx val="5"/>
          <c:order val="5"/>
          <c:tx>
            <c:strRef>
              <c:f>AgewisePurchase!$G$3:$G$4</c:f>
              <c:strCache>
                <c:ptCount val="1"/>
                <c:pt idx="0">
                  <c:v>Yanaki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AgewisePurchase!$A$5:$A$10</c:f>
              <c:strCache>
                <c:ptCount val="5"/>
                <c:pt idx="0">
                  <c:v>18-27</c:v>
                </c:pt>
                <c:pt idx="1">
                  <c:v>28-37</c:v>
                </c:pt>
                <c:pt idx="2">
                  <c:v>38-47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AgewisePurchase!$G$5:$G$10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8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67-423E-97B6-B6A3C72188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4494175"/>
        <c:axId val="1343309263"/>
      </c:barChart>
      <c:catAx>
        <c:axId val="1594494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309263"/>
        <c:crosses val="autoZero"/>
        <c:auto val="1"/>
        <c:lblAlgn val="ctr"/>
        <c:lblOffset val="100"/>
        <c:noMultiLvlLbl val="0"/>
      </c:catAx>
      <c:valAx>
        <c:axId val="134330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Products purchased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49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[data_sales.xlsx]PaymentRegionWise!PivotTable6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Used Payment Method Regionwise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PaymentRegionWise!$B$3:$B$4</c:f>
              <c:strCache>
                <c:ptCount val="1"/>
                <c:pt idx="0">
                  <c:v>American Express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PaymentRegionWise!$A$5:$A$10</c:f>
              <c:strCache>
                <c:ptCount val="5"/>
                <c:pt idx="0">
                  <c:v>East</c:v>
                </c:pt>
                <c:pt idx="1">
                  <c:v>Mid West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PaymentRegionWise!$B$5:$B$10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1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0E-4F11-8826-9A8AF3D28332}"/>
            </c:ext>
          </c:extLst>
        </c:ser>
        <c:ser>
          <c:idx val="1"/>
          <c:order val="1"/>
          <c:tx>
            <c:strRef>
              <c:f>PaymentRegionWise!$C$3:$C$4</c:f>
              <c:strCache>
                <c:ptCount val="1"/>
                <c:pt idx="0">
                  <c:v>Discover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PaymentRegionWise!$A$5:$A$10</c:f>
              <c:strCache>
                <c:ptCount val="5"/>
                <c:pt idx="0">
                  <c:v>East</c:v>
                </c:pt>
                <c:pt idx="1">
                  <c:v>Mid West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PaymentRegionWise!$C$5:$C$10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0E-4F11-8826-9A8AF3D28332}"/>
            </c:ext>
          </c:extLst>
        </c:ser>
        <c:ser>
          <c:idx val="2"/>
          <c:order val="2"/>
          <c:tx>
            <c:strRef>
              <c:f>PaymentRegionWise!$D$3:$D$4</c:f>
              <c:strCache>
                <c:ptCount val="1"/>
                <c:pt idx="0">
                  <c:v>Mastercard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PaymentRegionWise!$A$5:$A$10</c:f>
              <c:strCache>
                <c:ptCount val="5"/>
                <c:pt idx="0">
                  <c:v>East</c:v>
                </c:pt>
                <c:pt idx="1">
                  <c:v>Mid West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PaymentRegionWise!$D$5:$D$10</c:f>
              <c:numCache>
                <c:formatCode>General</c:formatCode>
                <c:ptCount val="5"/>
                <c:pt idx="0">
                  <c:v>6</c:v>
                </c:pt>
                <c:pt idx="1">
                  <c:v>10</c:v>
                </c:pt>
                <c:pt idx="2">
                  <c:v>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0E-4F11-8826-9A8AF3D28332}"/>
            </c:ext>
          </c:extLst>
        </c:ser>
        <c:ser>
          <c:idx val="3"/>
          <c:order val="3"/>
          <c:tx>
            <c:strRef>
              <c:f>PaymentRegionWise!$E$3:$E$4</c:f>
              <c:strCache>
                <c:ptCount val="1"/>
                <c:pt idx="0">
                  <c:v>PayPal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PaymentRegionWise!$A$5:$A$10</c:f>
              <c:strCache>
                <c:ptCount val="5"/>
                <c:pt idx="0">
                  <c:v>East</c:v>
                </c:pt>
                <c:pt idx="1">
                  <c:v>Mid West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PaymentRegionWise!$E$5:$E$10</c:f>
              <c:numCache>
                <c:formatCode>General</c:formatCode>
                <c:ptCount val="5"/>
                <c:pt idx="0">
                  <c:v>9</c:v>
                </c:pt>
                <c:pt idx="1">
                  <c:v>18</c:v>
                </c:pt>
                <c:pt idx="2">
                  <c:v>9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0E-4F11-8826-9A8AF3D28332}"/>
            </c:ext>
          </c:extLst>
        </c:ser>
        <c:ser>
          <c:idx val="4"/>
          <c:order val="4"/>
          <c:tx>
            <c:strRef>
              <c:f>PaymentRegionWise!$F$3:$F$4</c:f>
              <c:strCache>
                <c:ptCount val="1"/>
                <c:pt idx="0">
                  <c:v>Visa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PaymentRegionWise!$A$5:$A$10</c:f>
              <c:strCache>
                <c:ptCount val="5"/>
                <c:pt idx="0">
                  <c:v>East</c:v>
                </c:pt>
                <c:pt idx="1">
                  <c:v>Mid West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PaymentRegionWise!$F$5:$F$10</c:f>
              <c:numCache>
                <c:formatCode>General</c:formatCode>
                <c:ptCount val="5"/>
                <c:pt idx="0">
                  <c:v>6</c:v>
                </c:pt>
                <c:pt idx="1">
                  <c:v>20</c:v>
                </c:pt>
                <c:pt idx="2">
                  <c:v>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0E-4F11-8826-9A8AF3D28332}"/>
            </c:ext>
          </c:extLst>
        </c:ser>
        <c:ser>
          <c:idx val="5"/>
          <c:order val="5"/>
          <c:tx>
            <c:strRef>
              <c:f>PaymentRegionWise!$G$3:$G$4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PaymentRegionWise!$A$5:$A$10</c:f>
              <c:strCache>
                <c:ptCount val="5"/>
                <c:pt idx="0">
                  <c:v>East</c:v>
                </c:pt>
                <c:pt idx="1">
                  <c:v>Mid West</c:v>
                </c:pt>
                <c:pt idx="2">
                  <c:v>South</c:v>
                </c:pt>
                <c:pt idx="3">
                  <c:v>West</c:v>
                </c:pt>
                <c:pt idx="4">
                  <c:v>(blank)</c:v>
                </c:pt>
              </c:strCache>
            </c:strRef>
          </c:cat>
          <c:val>
            <c:numRef>
              <c:f>PaymentRegionWise!$G$5:$G$10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5-E80E-4F11-8826-9A8AF3D28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392831"/>
        <c:axId val="1565117583"/>
      </c:barChart>
      <c:catAx>
        <c:axId val="1866392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17583"/>
        <c:crosses val="autoZero"/>
        <c:auto val="1"/>
        <c:lblAlgn val="ctr"/>
        <c:lblOffset val="100"/>
        <c:noMultiLvlLbl val="0"/>
      </c:catAx>
      <c:valAx>
        <c:axId val="156511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Times Used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39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638-BCB0-4D90-8A29-DC92EF73B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A041A-A890-4449-A571-A9CC1B91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655F3-C83E-45E0-954E-E5073F4C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0092-C07A-42BB-A704-61A683B1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F95E-1987-45E1-8E65-1B707144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6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166F-5680-4143-B368-19334653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32F34-431D-414E-9EB2-6EBFDE5BA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3A100-1E56-479E-B74F-39784A4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58E18-EC69-45AA-B6D0-324839C1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FDEA-1329-43DE-905C-3325A490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5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A312C-F109-401F-84B9-36E56112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BB3E4-F8AB-4C2E-83BE-35A9E923E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4863-9800-48DC-BFCD-904425F2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ABE2-181B-48AC-BF97-BB4C5607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C3FA-0B1C-4A30-AD08-EAB411C6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37C-066B-42C7-A352-4A8CEC4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B2E4-5341-49E3-9162-CF6410F9E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4E97-4C49-4783-8125-BB45C3BB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89730-880A-4578-9F0C-A2456C73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4510-4756-4BC2-A14F-B2A3BBD3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FEB9-D860-4BEE-9DB2-125D040F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4FB8-F3B5-4F86-A7AF-14854FFF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63B90-EAB1-4FBE-A03D-539875AC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E258-A8A5-4BFE-B540-9AFBE4C9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29A9-A483-4B8F-8D89-4FD309B3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8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CC4-283F-4B59-909C-081CDA5F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AE04-32B5-4C30-A796-D92CF0288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3696-51F2-48AF-B7C9-E6F41C90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5D9F5-BB96-45D6-A641-C3CB0BFF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3F0F2-5F4E-4914-8310-28D92373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BEA0-0131-4CC3-A40C-65404FA8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78A6-1B29-42F1-A1CE-2935BF57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3BBB6-D3B9-4365-9A52-45C8B57BF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9C31D-B41D-4100-867B-97CEE79EB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D92E3-F243-4F74-806E-7E3C5B1BC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58DA7-DACA-4542-9DC8-393BAB95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04ACF-3A70-412F-A14E-8503D56C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80B67-ADD8-461D-B3BE-B6132883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AB915-596A-4016-BB95-B6BA1FB3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7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EA64-5BA1-485D-ADFD-0E405E46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D74B3-FD23-47A7-84FA-109649A2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36056-A67A-4F3B-8C28-44C0045F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7C063-2365-475F-BDA0-CC8E3BC5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8E3C9-FE40-486B-BBB7-A6B21852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E8BA4-3F65-4C79-BC77-72D6C421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FDFC-37D6-4270-9B44-64DC5128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6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6DA7-9B6C-4ACD-ABB2-2BFC4C6C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C094-1501-4D07-A669-DED16946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DA3D-63D8-47B7-8C93-B67A98422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ADAA-A061-4988-8462-7BEC6817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46DA4-530E-464F-BEC1-08C57E6A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BD00-AF10-42FC-ADF6-172FAA4D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0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1379-D45E-4100-9F6A-79D8254D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6C59C-2BC4-42BE-B85F-6F9DA6FAC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72014-BAFA-4D87-A55F-EF636700E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BC5E-EC2A-4E67-900D-A7713CB7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428B9-367C-4ABB-A082-072CB637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8402-2B0C-4695-BD74-0610574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2D3B3-A223-4282-A52A-50C1AE24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F79B-A637-49FA-ACC7-4C3601F9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3A9B4-709F-4172-9489-BE202FD2F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0E85-EB3D-445F-9E8C-933289FABD0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D67D-FA8B-47F4-B36C-EAF3D4376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B0E65-AC9B-49FF-8374-E1039A17C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2458-2FAA-41A0-8C63-60D49CB75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A5E14-3513-4350-BDB4-B1D13D0B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6A12B-ECDC-4ECB-B472-FE48C0BC2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20ADF-6350-4F0F-B6CC-5ED2602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3B87-7EE3-4584-897E-09583FBF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200 Data available for analysis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Date of Purchase, Customer age, Coupon, Payment Method, Product Name, Region, Price, Units sold &amp; Sales are given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</a:rPr>
              <a:t>Below is the Data Sheet</a:t>
            </a:r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B28871A-EB24-49A1-9020-86E6D6B7D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90742"/>
              </p:ext>
            </p:extLst>
          </p:nvPr>
        </p:nvGraphicFramePr>
        <p:xfrm>
          <a:off x="2333625" y="5000311"/>
          <a:ext cx="1276349" cy="1125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4" imgW="914400" imgH="806400" progId="Excel.Sheet.12">
                  <p:embed/>
                </p:oleObj>
              </mc:Choice>
              <mc:Fallback>
                <p:oleObj name="Worksheet" showAsIcon="1" r:id="rId4" imgW="914400" imgH="806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3625" y="5000311"/>
                        <a:ext cx="1276349" cy="11256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14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20ADF-6350-4F0F-B6CC-5ED2602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4876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No.of</a:t>
            </a:r>
            <a:r>
              <a:rPr lang="en-US" sz="4000" dirty="0">
                <a:solidFill>
                  <a:srgbClr val="FFFFFF"/>
                </a:solidFill>
              </a:rPr>
              <a:t> Items sold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08D4403-4A7D-4FA7-8CB0-CA1DF74F5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378558"/>
              </p:ext>
            </p:extLst>
          </p:nvPr>
        </p:nvGraphicFramePr>
        <p:xfrm>
          <a:off x="687070" y="2976305"/>
          <a:ext cx="3342640" cy="2255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276">
                  <a:extLst>
                    <a:ext uri="{9D8B030D-6E8A-4147-A177-3AD203B41FA5}">
                      <a16:colId xmlns:a16="http://schemas.microsoft.com/office/drawing/2014/main" val="1510697887"/>
                    </a:ext>
                  </a:extLst>
                </a:gridCol>
                <a:gridCol w="1768364">
                  <a:extLst>
                    <a:ext uri="{9D8B030D-6E8A-4147-A177-3AD203B41FA5}">
                      <a16:colId xmlns:a16="http://schemas.microsoft.com/office/drawing/2014/main" val="2721689636"/>
                    </a:ext>
                  </a:extLst>
                </a:gridCol>
              </a:tblGrid>
              <a:tr h="925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Product (Boomerang Name)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Frequency of</a:t>
                      </a:r>
                      <a:br>
                        <a:rPr lang="en-US" sz="1100" b="1" u="none" strike="noStrike" dirty="0">
                          <a:effectLst/>
                        </a:rPr>
                      </a:br>
                      <a:r>
                        <a:rPr lang="en-US" sz="1100" b="1" u="none" strike="noStrike" dirty="0">
                          <a:effectLst/>
                        </a:rPr>
                        <a:t> Names occurred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2866861"/>
                  </a:ext>
                </a:extLst>
              </a:tr>
              <a:tr h="22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Carlota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9090580"/>
                  </a:ext>
                </a:extLst>
              </a:tr>
              <a:tr h="22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Yanaki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4299577"/>
                  </a:ext>
                </a:extLst>
              </a:tr>
              <a:tr h="22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8634528"/>
                  </a:ext>
                </a:extLst>
              </a:tr>
              <a:tr h="22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8250082"/>
                  </a:ext>
                </a:extLst>
              </a:tr>
              <a:tr h="22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Delicate 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015212"/>
                  </a:ext>
                </a:extLst>
              </a:tr>
              <a:tr h="221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Bellen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9072131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5C065F7-7146-4560-9DCA-5A68865E1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75635"/>
              </p:ext>
            </p:extLst>
          </p:nvPr>
        </p:nvGraphicFramePr>
        <p:xfrm>
          <a:off x="5805805" y="2854384"/>
          <a:ext cx="5206969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16C5BC-704B-4ED6-B150-998647056086}"/>
              </a:ext>
            </a:extLst>
          </p:cNvPr>
          <p:cNvSpPr txBox="1">
            <a:spLocks/>
          </p:cNvSpPr>
          <p:nvPr/>
        </p:nvSpPr>
        <p:spPr>
          <a:xfrm>
            <a:off x="1179226" y="5332271"/>
            <a:ext cx="9833548" cy="699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Most sold Item is </a:t>
            </a:r>
            <a:r>
              <a:rPr lang="en-US" sz="2000" dirty="0" err="1">
                <a:solidFill>
                  <a:srgbClr val="000000"/>
                </a:solidFill>
              </a:rPr>
              <a:t>Yanaki</a:t>
            </a:r>
            <a:r>
              <a:rPr lang="en-US" sz="2000" dirty="0">
                <a:solidFill>
                  <a:srgbClr val="000000"/>
                </a:solidFill>
              </a:rPr>
              <a:t> (58)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Least sold Item is Sunset(14)</a:t>
            </a:r>
          </a:p>
        </p:txBody>
      </p:sp>
    </p:spTree>
    <p:extLst>
      <p:ext uri="{BB962C8B-B14F-4D97-AF65-F5344CB8AC3E}">
        <p14:creationId xmlns:p14="http://schemas.microsoft.com/office/powerpoint/2010/main" val="141483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20ADF-6350-4F0F-B6CC-5ED2602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487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Products sold Region wise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16C5BC-704B-4ED6-B150-998647056086}"/>
              </a:ext>
            </a:extLst>
          </p:cNvPr>
          <p:cNvSpPr txBox="1">
            <a:spLocks/>
          </p:cNvSpPr>
          <p:nvPr/>
        </p:nvSpPr>
        <p:spPr>
          <a:xfrm>
            <a:off x="819150" y="5332271"/>
            <a:ext cx="10193624" cy="110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East : Most Sold – </a:t>
            </a:r>
            <a:r>
              <a:rPr lang="en-US" sz="2000" dirty="0" err="1">
                <a:solidFill>
                  <a:srgbClr val="000000"/>
                </a:solidFill>
              </a:rPr>
              <a:t>Yanaki</a:t>
            </a:r>
            <a:r>
              <a:rPr lang="en-US" sz="2000" dirty="0">
                <a:solidFill>
                  <a:srgbClr val="000000"/>
                </a:solidFill>
              </a:rPr>
              <a:t>, Least Sold – </a:t>
            </a:r>
            <a:r>
              <a:rPr lang="en-US" sz="2000" dirty="0" err="1">
                <a:solidFill>
                  <a:srgbClr val="000000"/>
                </a:solidFill>
              </a:rPr>
              <a:t>Bellen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Mid West : Most Sold – </a:t>
            </a:r>
            <a:r>
              <a:rPr lang="en-US" sz="2000" dirty="0" err="1">
                <a:solidFill>
                  <a:srgbClr val="000000"/>
                </a:solidFill>
              </a:rPr>
              <a:t>Yanaki</a:t>
            </a:r>
            <a:r>
              <a:rPr lang="en-US" sz="2000" dirty="0">
                <a:solidFill>
                  <a:srgbClr val="000000"/>
                </a:solidFill>
              </a:rPr>
              <a:t>, Least Sold – Delicate Arch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South : Most Sold – </a:t>
            </a:r>
            <a:r>
              <a:rPr lang="en-US" sz="2000" dirty="0" err="1">
                <a:solidFill>
                  <a:srgbClr val="000000"/>
                </a:solidFill>
              </a:rPr>
              <a:t>Yanaki</a:t>
            </a:r>
            <a:r>
              <a:rPr lang="en-US" sz="2000" dirty="0">
                <a:solidFill>
                  <a:srgbClr val="000000"/>
                </a:solidFill>
              </a:rPr>
              <a:t>, Least Sold – Sunset(0)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West : Most Sold – Aspen, Least Sold - Sunset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000E95-B8C6-41A0-93B7-47896AB73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929947"/>
              </p:ext>
            </p:extLst>
          </p:nvPr>
        </p:nvGraphicFramePr>
        <p:xfrm>
          <a:off x="231775" y="3050064"/>
          <a:ext cx="3644902" cy="13855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5384">
                  <a:extLst>
                    <a:ext uri="{9D8B030D-6E8A-4147-A177-3AD203B41FA5}">
                      <a16:colId xmlns:a16="http://schemas.microsoft.com/office/drawing/2014/main" val="410475023"/>
                    </a:ext>
                  </a:extLst>
                </a:gridCol>
                <a:gridCol w="420731">
                  <a:extLst>
                    <a:ext uri="{9D8B030D-6E8A-4147-A177-3AD203B41FA5}">
                      <a16:colId xmlns:a16="http://schemas.microsoft.com/office/drawing/2014/main" val="3989442107"/>
                    </a:ext>
                  </a:extLst>
                </a:gridCol>
                <a:gridCol w="420731">
                  <a:extLst>
                    <a:ext uri="{9D8B030D-6E8A-4147-A177-3AD203B41FA5}">
                      <a16:colId xmlns:a16="http://schemas.microsoft.com/office/drawing/2014/main" val="3470146104"/>
                    </a:ext>
                  </a:extLst>
                </a:gridCol>
                <a:gridCol w="420731">
                  <a:extLst>
                    <a:ext uri="{9D8B030D-6E8A-4147-A177-3AD203B41FA5}">
                      <a16:colId xmlns:a16="http://schemas.microsoft.com/office/drawing/2014/main" val="3133579261"/>
                    </a:ext>
                  </a:extLst>
                </a:gridCol>
                <a:gridCol w="420731">
                  <a:extLst>
                    <a:ext uri="{9D8B030D-6E8A-4147-A177-3AD203B41FA5}">
                      <a16:colId xmlns:a16="http://schemas.microsoft.com/office/drawing/2014/main" val="4191926401"/>
                    </a:ext>
                  </a:extLst>
                </a:gridCol>
                <a:gridCol w="506594">
                  <a:extLst>
                    <a:ext uri="{9D8B030D-6E8A-4147-A177-3AD203B41FA5}">
                      <a16:colId xmlns:a16="http://schemas.microsoft.com/office/drawing/2014/main" val="3607332728"/>
                    </a:ext>
                  </a:extLst>
                </a:gridCol>
              </a:tblGrid>
              <a:tr h="17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Product (Boomerang Name)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East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Mid West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South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8800166"/>
                  </a:ext>
                </a:extLst>
              </a:tr>
              <a:tr h="17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6258025"/>
                  </a:ext>
                </a:extLst>
              </a:tr>
              <a:tr h="17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Bellen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5735287"/>
                  </a:ext>
                </a:extLst>
              </a:tr>
              <a:tr h="17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Carlota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7955222"/>
                  </a:ext>
                </a:extLst>
              </a:tr>
              <a:tr h="17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Delicate 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0254906"/>
                  </a:ext>
                </a:extLst>
              </a:tr>
              <a:tr h="17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3838727"/>
                  </a:ext>
                </a:extLst>
              </a:tr>
              <a:tr h="1715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Yanaki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6833198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BAAA49B-5C98-48BC-9D2F-014B89A0F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08912"/>
              </p:ext>
            </p:extLst>
          </p:nvPr>
        </p:nvGraphicFramePr>
        <p:xfrm>
          <a:off x="5102225" y="2691809"/>
          <a:ext cx="7016749" cy="250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790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20ADF-6350-4F0F-B6CC-5ED2602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487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Region wise Sales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16C5BC-704B-4ED6-B150-998647056086}"/>
              </a:ext>
            </a:extLst>
          </p:cNvPr>
          <p:cNvSpPr txBox="1">
            <a:spLocks/>
          </p:cNvSpPr>
          <p:nvPr/>
        </p:nvSpPr>
        <p:spPr>
          <a:xfrm>
            <a:off x="819150" y="5332271"/>
            <a:ext cx="10193624" cy="110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Total Sales is high in West and least in East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437480-4401-4338-ACAB-F8E973612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297874"/>
              </p:ext>
            </p:extLst>
          </p:nvPr>
        </p:nvGraphicFramePr>
        <p:xfrm>
          <a:off x="266698" y="3095625"/>
          <a:ext cx="4381500" cy="1764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2191">
                  <a:extLst>
                    <a:ext uri="{9D8B030D-6E8A-4147-A177-3AD203B41FA5}">
                      <a16:colId xmlns:a16="http://schemas.microsoft.com/office/drawing/2014/main" val="2862412383"/>
                    </a:ext>
                  </a:extLst>
                </a:gridCol>
                <a:gridCol w="534063">
                  <a:extLst>
                    <a:ext uri="{9D8B030D-6E8A-4147-A177-3AD203B41FA5}">
                      <a16:colId xmlns:a16="http://schemas.microsoft.com/office/drawing/2014/main" val="2435489410"/>
                    </a:ext>
                  </a:extLst>
                </a:gridCol>
                <a:gridCol w="534063">
                  <a:extLst>
                    <a:ext uri="{9D8B030D-6E8A-4147-A177-3AD203B41FA5}">
                      <a16:colId xmlns:a16="http://schemas.microsoft.com/office/drawing/2014/main" val="36519491"/>
                    </a:ext>
                  </a:extLst>
                </a:gridCol>
                <a:gridCol w="534063">
                  <a:extLst>
                    <a:ext uri="{9D8B030D-6E8A-4147-A177-3AD203B41FA5}">
                      <a16:colId xmlns:a16="http://schemas.microsoft.com/office/drawing/2014/main" val="2025529055"/>
                    </a:ext>
                  </a:extLst>
                </a:gridCol>
                <a:gridCol w="534063">
                  <a:extLst>
                    <a:ext uri="{9D8B030D-6E8A-4147-A177-3AD203B41FA5}">
                      <a16:colId xmlns:a16="http://schemas.microsoft.com/office/drawing/2014/main" val="3254739976"/>
                    </a:ext>
                  </a:extLst>
                </a:gridCol>
                <a:gridCol w="643057">
                  <a:extLst>
                    <a:ext uri="{9D8B030D-6E8A-4147-A177-3AD203B41FA5}">
                      <a16:colId xmlns:a16="http://schemas.microsoft.com/office/drawing/2014/main" val="3425760601"/>
                    </a:ext>
                  </a:extLst>
                </a:gridCol>
              </a:tblGrid>
              <a:tr h="3826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Product (Boomerang Name)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East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Mid West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South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417397"/>
                  </a:ext>
                </a:extLst>
              </a:tr>
              <a:tr h="197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Aspen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329.25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658.5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285.35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1338.95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2612.05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7256818"/>
                  </a:ext>
                </a:extLst>
              </a:tr>
              <a:tr h="197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Bellen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523.95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4892445"/>
                  </a:ext>
                </a:extLst>
              </a:tr>
              <a:tr h="197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Carlota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1950.75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3717.9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3967088"/>
                  </a:ext>
                </a:extLst>
              </a:tr>
              <a:tr h="197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Delicate 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2186.35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4683815"/>
                  </a:ext>
                </a:extLst>
              </a:tr>
              <a:tr h="197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424.15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3837502"/>
                  </a:ext>
                </a:extLst>
              </a:tr>
              <a:tr h="197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Yanaki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638.4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718.2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1296.75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2922832"/>
                  </a:ext>
                </a:extLst>
              </a:tr>
              <a:tr h="1974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1921.75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4050.2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2032.6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15011.55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16999761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B2D4021-E219-440D-823E-344AACD1C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53808"/>
              </p:ext>
            </p:extLst>
          </p:nvPr>
        </p:nvGraphicFramePr>
        <p:xfrm>
          <a:off x="5221815" y="2913934"/>
          <a:ext cx="6396567" cy="267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357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20ADF-6350-4F0F-B6CC-5ED2602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487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Age Wise Purchase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16C5BC-704B-4ED6-B150-998647056086}"/>
              </a:ext>
            </a:extLst>
          </p:cNvPr>
          <p:cNvSpPr txBox="1">
            <a:spLocks/>
          </p:cNvSpPr>
          <p:nvPr/>
        </p:nvSpPr>
        <p:spPr>
          <a:xfrm>
            <a:off x="819150" y="5332271"/>
            <a:ext cx="10193624" cy="110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Most Purchased Item </a:t>
            </a:r>
            <a:r>
              <a:rPr lang="en-US" sz="2000" dirty="0" err="1">
                <a:solidFill>
                  <a:srgbClr val="000000"/>
                </a:solidFill>
              </a:rPr>
              <a:t>Yanaki</a:t>
            </a:r>
            <a:r>
              <a:rPr lang="en-US" sz="2000" dirty="0">
                <a:solidFill>
                  <a:srgbClr val="000000"/>
                </a:solidFill>
              </a:rPr>
              <a:t> was purchased more by 18-27 age group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58-67 age group purchased the least number of items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5E5C59-65E6-48F3-BC6A-EDDBE382E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73488"/>
              </p:ext>
            </p:extLst>
          </p:nvPr>
        </p:nvGraphicFramePr>
        <p:xfrm>
          <a:off x="355601" y="3076575"/>
          <a:ext cx="4892822" cy="16703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949">
                  <a:extLst>
                    <a:ext uri="{9D8B030D-6E8A-4147-A177-3AD203B41FA5}">
                      <a16:colId xmlns:a16="http://schemas.microsoft.com/office/drawing/2014/main" val="407175488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585399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44589365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1402403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8717787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4328936"/>
                    </a:ext>
                  </a:extLst>
                </a:gridCol>
                <a:gridCol w="490685">
                  <a:extLst>
                    <a:ext uri="{9D8B030D-6E8A-4147-A177-3AD203B41FA5}">
                      <a16:colId xmlns:a16="http://schemas.microsoft.com/office/drawing/2014/main" val="26512566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289936684"/>
                    </a:ext>
                  </a:extLst>
                </a:gridCol>
              </a:tblGrid>
              <a:tr h="36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 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Aspen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Bellen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Carlota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Delicate Arch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Sunset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Yanaki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5712604"/>
                  </a:ext>
                </a:extLst>
              </a:tr>
              <a:tr h="193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18-27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8416175"/>
                  </a:ext>
                </a:extLst>
              </a:tr>
              <a:tr h="193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28-37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1137494"/>
                  </a:ext>
                </a:extLst>
              </a:tr>
              <a:tr h="193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38-47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3579225"/>
                  </a:ext>
                </a:extLst>
              </a:tr>
              <a:tr h="193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48-57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0406924"/>
                  </a:ext>
                </a:extLst>
              </a:tr>
              <a:tr h="193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58-67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5355850"/>
                  </a:ext>
                </a:extLst>
              </a:tr>
              <a:tr h="193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459077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936698C-DF6C-4DB1-A5D2-9731F2A72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233262"/>
              </p:ext>
            </p:extLst>
          </p:nvPr>
        </p:nvGraphicFramePr>
        <p:xfrm>
          <a:off x="6172200" y="2882560"/>
          <a:ext cx="5772150" cy="2753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034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C20ADF-6350-4F0F-B6CC-5ED2602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1"/>
            <a:ext cx="9833548" cy="84876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Payment Region Wise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216C5BC-704B-4ED6-B150-998647056086}"/>
              </a:ext>
            </a:extLst>
          </p:cNvPr>
          <p:cNvSpPr txBox="1">
            <a:spLocks/>
          </p:cNvSpPr>
          <p:nvPr/>
        </p:nvSpPr>
        <p:spPr>
          <a:xfrm>
            <a:off x="819150" y="5332271"/>
            <a:ext cx="10193624" cy="1106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Visa is the most used Payment method and Discover is the Least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84BCA52-A23D-458B-8522-545045FA3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7835"/>
              </p:ext>
            </p:extLst>
          </p:nvPr>
        </p:nvGraphicFramePr>
        <p:xfrm>
          <a:off x="488950" y="3286125"/>
          <a:ext cx="5006974" cy="1627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966">
                  <a:extLst>
                    <a:ext uri="{9D8B030D-6E8A-4147-A177-3AD203B41FA5}">
                      <a16:colId xmlns:a16="http://schemas.microsoft.com/office/drawing/2014/main" val="3966998893"/>
                    </a:ext>
                  </a:extLst>
                </a:gridCol>
                <a:gridCol w="609259">
                  <a:extLst>
                    <a:ext uri="{9D8B030D-6E8A-4147-A177-3AD203B41FA5}">
                      <a16:colId xmlns:a16="http://schemas.microsoft.com/office/drawing/2014/main" val="30176190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101160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0569043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31196750"/>
                    </a:ext>
                  </a:extLst>
                </a:gridCol>
                <a:gridCol w="472598">
                  <a:extLst>
                    <a:ext uri="{9D8B030D-6E8A-4147-A177-3AD203B41FA5}">
                      <a16:colId xmlns:a16="http://schemas.microsoft.com/office/drawing/2014/main" val="2149603865"/>
                    </a:ext>
                  </a:extLst>
                </a:gridCol>
                <a:gridCol w="660876">
                  <a:extLst>
                    <a:ext uri="{9D8B030D-6E8A-4147-A177-3AD203B41FA5}">
                      <a16:colId xmlns:a16="http://schemas.microsoft.com/office/drawing/2014/main" val="3382950194"/>
                    </a:ext>
                  </a:extLst>
                </a:gridCol>
              </a:tblGrid>
              <a:tr h="3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Count of Payment 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Payment Method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94132312"/>
                  </a:ext>
                </a:extLst>
              </a:tr>
              <a:tr h="348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Region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American Express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Discover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Mastercard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PayPal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Visa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6337657"/>
                  </a:ext>
                </a:extLst>
              </a:tr>
              <a:tr h="185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East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124768"/>
                  </a:ext>
                </a:extLst>
              </a:tr>
              <a:tr h="185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Mid 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842136"/>
                  </a:ext>
                </a:extLst>
              </a:tr>
              <a:tr h="185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South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8826086"/>
                  </a:ext>
                </a:extLst>
              </a:tr>
              <a:tr h="185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West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+mn-lt"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968693"/>
                  </a:ext>
                </a:extLst>
              </a:tr>
              <a:tr h="185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  <a:latin typeface="+mn-lt"/>
                        </a:rPr>
                        <a:t>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  <a:latin typeface="+mn-lt"/>
                        </a:rPr>
                        <a:t>200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568887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7BA7451-B9CD-44A0-B768-BD27A8898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46541"/>
              </p:ext>
            </p:extLst>
          </p:nvPr>
        </p:nvGraphicFramePr>
        <p:xfrm>
          <a:off x="6505575" y="2943225"/>
          <a:ext cx="5330520" cy="231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19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440</Words>
  <Application>Microsoft Office PowerPoint</Application>
  <PresentationFormat>Widescreen</PresentationFormat>
  <Paragraphs>235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Microsoft Excel Worksheet</vt:lpstr>
      <vt:lpstr>Sales Data Analysis</vt:lpstr>
      <vt:lpstr>Data</vt:lpstr>
      <vt:lpstr>No.of Items sold</vt:lpstr>
      <vt:lpstr>Products sold Region wise</vt:lpstr>
      <vt:lpstr>Region wise Sales</vt:lpstr>
      <vt:lpstr>Age Wise Purchase</vt:lpstr>
      <vt:lpstr>Payment Region 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</dc:title>
  <dc:creator>Srikanth Balabaskarane</dc:creator>
  <cp:lastModifiedBy>Srikanth Balabaskarane</cp:lastModifiedBy>
  <cp:revision>12</cp:revision>
  <dcterms:created xsi:type="dcterms:W3CDTF">2020-03-04T01:14:17Z</dcterms:created>
  <dcterms:modified xsi:type="dcterms:W3CDTF">2020-03-04T01:59:44Z</dcterms:modified>
</cp:coreProperties>
</file>