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57" r:id="rId6"/>
    <p:sldId id="258" r:id="rId7"/>
    <p:sldId id="259" r:id="rId8"/>
    <p:sldId id="262" r:id="rId9"/>
    <p:sldId id="260" r:id="rId10"/>
    <p:sldId id="261" r:id="rId11"/>
    <p:sldId id="265"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Electronic Transaction</a:t>
            </a:r>
            <a:endParaRPr lang="en-US" dirty="0"/>
          </a:p>
        </p:txBody>
      </p:sp>
      <p:sp>
        <p:nvSpPr>
          <p:cNvPr id="3" name="Subtitle 2"/>
          <p:cNvSpPr>
            <a:spLocks noGrp="1"/>
          </p:cNvSpPr>
          <p:nvPr>
            <p:ph type="subTitle" idx="1"/>
          </p:nvPr>
        </p:nvSpPr>
        <p:spPr/>
        <p:txBody>
          <a:bodyPr/>
          <a:lstStyle/>
          <a:p>
            <a:r>
              <a:rPr lang="en-US"/>
              <a:t>(SET)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Purchase Request </a:t>
            </a:r>
            <a:endParaRPr lang="en-US"/>
          </a:p>
        </p:txBody>
      </p:sp>
      <p:pic>
        <p:nvPicPr>
          <p:cNvPr id="82948" name="Content Placeholder 82947"/>
          <p:cNvPicPr>
            <a:picLocks noChangeAspect="1"/>
          </p:cNvPicPr>
          <p:nvPr>
            <p:ph sz="half" idx="2"/>
          </p:nvPr>
        </p:nvPicPr>
        <p:blipFill>
          <a:blip r:embed="rId1"/>
          <a:stretch>
            <a:fillRect/>
          </a:stretch>
        </p:blipFill>
        <p:spPr>
          <a:xfrm>
            <a:off x="1828800" y="1691640"/>
            <a:ext cx="6616065" cy="419671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Payment Authentication</a:t>
            </a:r>
            <a:endParaRPr lang="en-US"/>
          </a:p>
        </p:txBody>
      </p:sp>
      <p:pic>
        <p:nvPicPr>
          <p:cNvPr id="84996" name="Content Placeholder 84995"/>
          <p:cNvPicPr>
            <a:picLocks noChangeAspect="1"/>
          </p:cNvPicPr>
          <p:nvPr>
            <p:ph sz="half" idx="1"/>
          </p:nvPr>
        </p:nvPicPr>
        <p:blipFill>
          <a:blip r:embed="rId1"/>
          <a:stretch>
            <a:fillRect/>
          </a:stretch>
        </p:blipFill>
        <p:spPr>
          <a:xfrm>
            <a:off x="1475740" y="1844675"/>
            <a:ext cx="9291320" cy="441833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916680" y="1735455"/>
            <a:ext cx="5181600" cy="4351338"/>
          </a:xfrm>
        </p:spPr>
        <p:txBody>
          <a:bodyPr/>
          <a:p>
            <a:pPr marL="0" indent="0">
              <a:buNone/>
            </a:pPr>
            <a:endParaRPr lang="en-US"/>
          </a:p>
          <a:p>
            <a:pPr marL="0" indent="0">
              <a:buNone/>
            </a:pPr>
            <a:endParaRPr lang="en-US"/>
          </a:p>
          <a:p>
            <a:pPr marL="0" indent="0">
              <a:buNone/>
            </a:pPr>
            <a:endParaRPr lang="en-US"/>
          </a:p>
          <a:p>
            <a:pPr marL="0" indent="0">
              <a:buNone/>
            </a:pPr>
            <a:r>
              <a:rPr lang="en-US"/>
              <a:t>	</a:t>
            </a:r>
            <a:r>
              <a:rPr lang="en-US" sz="4400"/>
              <a:t>Thank you</a:t>
            </a:r>
            <a:endParaRPr lang="en-US"/>
          </a:p>
          <a:p>
            <a:pPr marL="0" indent="0">
              <a:buNone/>
            </a:pPr>
            <a:r>
              <a:rPr lang="en-US"/>
              <a:t>			-N170697</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Learning Outcomes</a:t>
            </a:r>
            <a:endParaRPr lang="en-US"/>
          </a:p>
        </p:txBody>
      </p:sp>
      <p:sp>
        <p:nvSpPr>
          <p:cNvPr id="3" name="Content Placeholder 2"/>
          <p:cNvSpPr>
            <a:spLocks noGrp="1"/>
          </p:cNvSpPr>
          <p:nvPr>
            <p:ph idx="1"/>
          </p:nvPr>
        </p:nvSpPr>
        <p:spPr/>
        <p:txBody>
          <a:bodyPr/>
          <a:p>
            <a:r>
              <a:rPr lang="en-US"/>
              <a:t>Definition of SET</a:t>
            </a:r>
            <a:endParaRPr lang="en-US"/>
          </a:p>
          <a:p>
            <a:r>
              <a:rPr lang="en-US"/>
              <a:t>SET Services</a:t>
            </a:r>
            <a:endParaRPr lang="en-US"/>
          </a:p>
          <a:p>
            <a:r>
              <a:rPr lang="en-US"/>
              <a:t>SET Participants</a:t>
            </a:r>
            <a:endParaRPr lang="en-US"/>
          </a:p>
          <a:p>
            <a:r>
              <a:rPr lang="en-US"/>
              <a:t>Dual Signature</a:t>
            </a:r>
            <a:endParaRPr lang="en-US"/>
          </a:p>
          <a:p>
            <a:r>
              <a:rPr lang="en-US"/>
              <a:t>Transactions of SET</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SET Defintion</a:t>
            </a:r>
            <a:endParaRPr lang="en-US"/>
          </a:p>
        </p:txBody>
      </p:sp>
      <p:sp>
        <p:nvSpPr>
          <p:cNvPr id="3" name="Content Placeholder 2"/>
          <p:cNvSpPr>
            <a:spLocks noGrp="1"/>
          </p:cNvSpPr>
          <p:nvPr>
            <p:ph idx="1"/>
          </p:nvPr>
        </p:nvSpPr>
        <p:spPr/>
        <p:txBody>
          <a:bodyPr/>
          <a:p>
            <a:r>
              <a:rPr lang="en-US"/>
              <a:t>Secure electronic transaction (SET) was an early communications protocol used by e-commerce websites to secure electronic debit and credit card payments. Secure electronic transaction was used to facilitate the secure transmission of consumer card information via electronic portals on the internet. Secure electronic transaction protocols were responsible for blocking out the personal details of card information, thus preventing merchants, hackers, and electronic thieves from accessing consumer information.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983740"/>
          </a:xfrm>
        </p:spPr>
        <p:txBody>
          <a:bodyPr>
            <a:normAutofit fontScale="90000"/>
          </a:bodyPr>
          <a:p>
            <a:r>
              <a:rPr lang="en-US" b="1" u="sng"/>
              <a:t>SET : </a:t>
            </a:r>
            <a:br>
              <a:rPr lang="en-US"/>
            </a:br>
            <a:r>
              <a:rPr lang="en-US"/>
              <a:t>	 It is part of web secuirty.</a:t>
            </a:r>
            <a:br>
              <a:rPr lang="en-US"/>
            </a:br>
            <a:r>
              <a:rPr lang="en-US"/>
              <a:t>	 It is used to provide security for data     	 	    	 among a network.</a:t>
            </a:r>
            <a:endParaRPr lang="en-US"/>
          </a:p>
        </p:txBody>
      </p:sp>
      <p:sp>
        <p:nvSpPr>
          <p:cNvPr id="3" name="Content Placeholder 2"/>
          <p:cNvSpPr>
            <a:spLocks noGrp="1"/>
          </p:cNvSpPr>
          <p:nvPr>
            <p:ph idx="1"/>
          </p:nvPr>
        </p:nvSpPr>
        <p:spPr>
          <a:xfrm>
            <a:off x="838200" y="2823845"/>
            <a:ext cx="10515600" cy="3353435"/>
          </a:xfrm>
        </p:spPr>
        <p:txBody>
          <a:bodyPr>
            <a:normAutofit lnSpcReduction="10000"/>
          </a:bodyPr>
          <a:p>
            <a:pPr marL="0" indent="0">
              <a:buNone/>
            </a:pPr>
            <a:r>
              <a:rPr lang="en-US" b="1" u="sng"/>
              <a:t>SET Services:</a:t>
            </a:r>
            <a:endParaRPr lang="en-US" b="1" u="sng"/>
          </a:p>
          <a:p>
            <a:pPr marL="0" indent="0">
              <a:buNone/>
            </a:pPr>
            <a:r>
              <a:rPr lang="en-US"/>
              <a:t> 		1. Confidentiality</a:t>
            </a:r>
            <a:endParaRPr lang="en-US"/>
          </a:p>
          <a:p>
            <a:pPr marL="0" indent="0">
              <a:buNone/>
            </a:pPr>
            <a:r>
              <a:rPr lang="en-US"/>
              <a:t>		2. Integrity</a:t>
            </a:r>
            <a:endParaRPr lang="en-US"/>
          </a:p>
          <a:p>
            <a:pPr marL="0" indent="0">
              <a:buNone/>
            </a:pPr>
            <a:r>
              <a:rPr lang="en-US"/>
              <a:t>		3. Authentication</a:t>
            </a:r>
            <a:endParaRPr lang="en-US"/>
          </a:p>
          <a:p>
            <a:pPr marL="0" indent="0">
              <a:buNone/>
            </a:pPr>
            <a:r>
              <a:rPr lang="en-US"/>
              <a:t>			Card Holder Authentication</a:t>
            </a:r>
            <a:endParaRPr lang="en-US"/>
          </a:p>
          <a:p>
            <a:pPr marL="0" indent="0">
              <a:buNone/>
            </a:pPr>
            <a:r>
              <a:rPr lang="en-US"/>
              <a:t>			Merchant Authentication	</a:t>
            </a:r>
            <a:endParaRPr lang="en-US"/>
          </a:p>
          <a:p>
            <a:pPr marL="0" indent="0">
              <a:buNone/>
            </a:pP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SET Participants:</a:t>
            </a:r>
            <a:endParaRPr lang="en-US" b="1" u="sng"/>
          </a:p>
        </p:txBody>
      </p:sp>
      <p:sp>
        <p:nvSpPr>
          <p:cNvPr id="3" name="Content Placeholder 2"/>
          <p:cNvSpPr>
            <a:spLocks noGrp="1"/>
          </p:cNvSpPr>
          <p:nvPr>
            <p:ph idx="1"/>
          </p:nvPr>
        </p:nvSpPr>
        <p:spPr/>
        <p:txBody>
          <a:bodyPr/>
          <a:p>
            <a:r>
              <a:rPr lang="en-US"/>
              <a:t>Card Holder</a:t>
            </a:r>
            <a:endParaRPr lang="en-US"/>
          </a:p>
          <a:p>
            <a:r>
              <a:rPr lang="en-US"/>
              <a:t>Merchant</a:t>
            </a:r>
            <a:endParaRPr lang="en-US"/>
          </a:p>
          <a:p>
            <a:r>
              <a:rPr lang="en-US"/>
              <a:t>Issuer </a:t>
            </a:r>
            <a:endParaRPr lang="en-US"/>
          </a:p>
          <a:p>
            <a:r>
              <a:rPr lang="en-US"/>
              <a:t>Acquirer</a:t>
            </a:r>
            <a:endParaRPr lang="en-US"/>
          </a:p>
          <a:p>
            <a:r>
              <a:rPr lang="en-US"/>
              <a:t>Payment Gateway</a:t>
            </a:r>
            <a:endParaRPr lang="en-US"/>
          </a:p>
          <a:p>
            <a:r>
              <a:rPr lang="en-US"/>
              <a:t>Certicate Authority</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Dual Signature</a:t>
            </a:r>
            <a:endParaRPr lang="en-US"/>
          </a:p>
        </p:txBody>
      </p:sp>
      <p:sp>
        <p:nvSpPr>
          <p:cNvPr id="3" name="Content Placeholder 2"/>
          <p:cNvSpPr>
            <a:spLocks noGrp="1"/>
          </p:cNvSpPr>
          <p:nvPr>
            <p:ph sz="half" idx="1"/>
          </p:nvPr>
        </p:nvSpPr>
        <p:spPr>
          <a:xfrm>
            <a:off x="838200" y="1825625"/>
            <a:ext cx="11353800" cy="4939030"/>
          </a:xfrm>
        </p:spPr>
        <p:txBody>
          <a:bodyPr>
            <a:normAutofit fontScale="70000"/>
          </a:bodyPr>
          <a:p>
            <a:pPr marL="0" indent="0">
              <a:buNone/>
            </a:pPr>
            <a:r>
              <a:rPr lang="en-US" b="1" u="sng"/>
              <a:t>Generation of Dual Signature:</a:t>
            </a:r>
            <a:endParaRPr lang="en-US" b="1" u="sng"/>
          </a:p>
          <a:p>
            <a:pPr marL="0" indent="0">
              <a:buNone/>
            </a:pPr>
            <a:r>
              <a:rPr lang="en-US"/>
              <a:t>                                                                                                                  </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PI = payment information                       POMD - payment order message digest</a:t>
            </a:r>
            <a:endParaRPr lang="en-US"/>
          </a:p>
          <a:p>
            <a:pPr marL="0" indent="0">
              <a:buNone/>
            </a:pPr>
            <a:r>
              <a:rPr lang="en-US"/>
              <a:t>OI = order information		     KRc - private key of customer </a:t>
            </a:r>
            <a:endParaRPr lang="en-US"/>
          </a:p>
          <a:p>
            <a:pPr marL="0" indent="0">
              <a:buNone/>
            </a:pPr>
            <a:r>
              <a:rPr lang="en-US"/>
              <a:t>H = hash function (SHA 1)		     E- encryption (RSA)</a:t>
            </a:r>
            <a:endParaRPr lang="en-US"/>
          </a:p>
          <a:p>
            <a:pPr marL="0" indent="0">
              <a:buNone/>
            </a:pPr>
            <a:r>
              <a:rPr lang="en-US"/>
              <a:t>PIMD - payment information message digest</a:t>
            </a:r>
            <a:endParaRPr lang="en-US"/>
          </a:p>
          <a:p>
            <a:pPr marL="0" indent="0">
              <a:buNone/>
            </a:pPr>
            <a:r>
              <a:rPr lang="en-US"/>
              <a:t>OIMD - order information message digest	</a:t>
            </a:r>
            <a:endParaRPr lang="en-US"/>
          </a:p>
          <a:p>
            <a:pPr marL="0" indent="0">
              <a:buNone/>
            </a:pPr>
            <a:endParaRPr lang="en-US"/>
          </a:p>
        </p:txBody>
      </p:sp>
      <p:pic>
        <p:nvPicPr>
          <p:cNvPr id="56324" name="Content Placeholder 56323"/>
          <p:cNvPicPr>
            <a:picLocks noChangeAspect="1"/>
          </p:cNvPicPr>
          <p:nvPr>
            <p:ph sz="half" idx="2"/>
          </p:nvPr>
        </p:nvPicPr>
        <p:blipFill>
          <a:blip r:embed="rId1"/>
          <a:stretch>
            <a:fillRect/>
          </a:stretch>
        </p:blipFill>
        <p:spPr>
          <a:xfrm>
            <a:off x="1811655" y="2857500"/>
            <a:ext cx="6675120" cy="151701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p>
            <a:r>
              <a:rPr lang="en-US"/>
              <a:t>Dual signature verification process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SET Transactions</a:t>
            </a:r>
            <a:endParaRPr lang="en-US"/>
          </a:p>
        </p:txBody>
      </p:sp>
      <p:pic>
        <p:nvPicPr>
          <p:cNvPr id="8196" name="Content Placeholder 8195" descr="figure"/>
          <p:cNvPicPr>
            <a:picLocks noChangeAspect="1"/>
          </p:cNvPicPr>
          <p:nvPr>
            <p:ph sz="half" idx="1"/>
          </p:nvPr>
        </p:nvPicPr>
        <p:blipFill>
          <a:blip r:embed="rId1"/>
          <a:stretch>
            <a:fillRect/>
          </a:stretch>
        </p:blipFill>
        <p:spPr>
          <a:xfrm>
            <a:off x="838200" y="1691005"/>
            <a:ext cx="10643235" cy="455549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Transactions involved in SET</a:t>
            </a:r>
            <a:endParaRPr lang="en-US"/>
          </a:p>
        </p:txBody>
      </p:sp>
      <p:sp>
        <p:nvSpPr>
          <p:cNvPr id="3" name="Content Placeholder 2"/>
          <p:cNvSpPr>
            <a:spLocks noGrp="1"/>
          </p:cNvSpPr>
          <p:nvPr>
            <p:ph sz="half" idx="1"/>
          </p:nvPr>
        </p:nvSpPr>
        <p:spPr>
          <a:xfrm>
            <a:off x="838200" y="1825625"/>
            <a:ext cx="10975340" cy="4351655"/>
          </a:xfrm>
        </p:spPr>
        <p:txBody>
          <a:bodyPr/>
          <a:p>
            <a:pPr marL="0" indent="0">
              <a:buNone/>
            </a:pPr>
            <a:r>
              <a:rPr lang="en-US"/>
              <a:t>3 transactions must be done in this:</a:t>
            </a:r>
            <a:endParaRPr lang="en-US"/>
          </a:p>
          <a:p>
            <a:pPr marL="0" indent="0">
              <a:buNone/>
            </a:pPr>
            <a:r>
              <a:rPr lang="en-US"/>
              <a:t> 1. Purchase Request [ customer to merchant]</a:t>
            </a:r>
            <a:endParaRPr lang="en-US"/>
          </a:p>
          <a:p>
            <a:pPr marL="0" indent="0">
              <a:buNone/>
            </a:pPr>
            <a:r>
              <a:rPr lang="en-US"/>
              <a:t> 2. Payment Authorization [ by financial institution]</a:t>
            </a:r>
            <a:endParaRPr lang="en-US"/>
          </a:p>
          <a:p>
            <a:pPr marL="0" indent="0">
              <a:buNone/>
            </a:pPr>
            <a:r>
              <a:rPr lang="en-US"/>
              <a:t> 3. Payment Capture [request by merchant to Acquirer]</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1728</Words>
  <Application>WPS Presentation</Application>
  <PresentationFormat>Widescreen</PresentationFormat>
  <Paragraphs>74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Secure Electronic Transaction</vt:lpstr>
      <vt:lpstr>PowerPoint 演示文稿</vt:lpstr>
      <vt:lpstr>PowerPoint 演示文稿</vt:lpstr>
      <vt:lpstr>SET :  	 It is part of web secuirty. 	 It is used to provide security for data     	 	    	 among a network.</vt:lpstr>
      <vt:lpstr>SET Participants:</vt:lpstr>
      <vt:lpstr>Dual Signature</vt:lpstr>
      <vt:lpstr>Dual signature verification process</vt:lpstr>
      <vt:lpstr>SET Transactions</vt:lpstr>
      <vt:lpstr>Transactions involved in SET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Electronic Transaction</dc:title>
  <dc:creator/>
  <cp:lastModifiedBy>Sumiya</cp:lastModifiedBy>
  <cp:revision>2</cp:revision>
  <dcterms:created xsi:type="dcterms:W3CDTF">2022-08-17T19:55:00Z</dcterms:created>
  <dcterms:modified xsi:type="dcterms:W3CDTF">2022-08-18T03:23:51Z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73F0A8CDBA0348378E75AD9B1C6EFF92</vt:lpwstr>
  </property>
  <property fmtid="{D5CDD505-2E9C-101B-9397-08002B2CF9AE}" pid="3" name="KSOProductBuildVer">
    <vt:lpwstr>1033-11.2.0.11254</vt:lpwstr>
  </property>
</Properties>
</file>