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6" r:id="rId10"/>
    <p:sldId id="267" r:id="rId11"/>
    <p:sldId id="270" r:id="rId12"/>
    <p:sldId id="271" r:id="rId13"/>
    <p:sldId id="272" r:id="rId14"/>
    <p:sldId id="273" r:id="rId15"/>
    <p:sldId id="274"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E1883C7-FBE5-46C2-B087-C104AD7A640B}" type="datetimeFigureOut">
              <a:rPr lang="en-US" smtClean="0"/>
              <a:pPr/>
              <a:t>8/18/2022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E29098A-B74B-4A13-98AA-3D1FFA542B7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1883C7-FBE5-46C2-B087-C104AD7A640B}"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9098A-B74B-4A13-98AA-3D1FFA542B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1883C7-FBE5-46C2-B087-C104AD7A640B}"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9098A-B74B-4A13-98AA-3D1FFA542B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1883C7-FBE5-46C2-B087-C104AD7A640B}"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9098A-B74B-4A13-98AA-3D1FFA542B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E1883C7-FBE5-46C2-B087-C104AD7A640B}"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9098A-B74B-4A13-98AA-3D1FFA542B7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E1883C7-FBE5-46C2-B087-C104AD7A640B}"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29098A-B74B-4A13-98AA-3D1FFA542B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E1883C7-FBE5-46C2-B087-C104AD7A640B}" type="datetimeFigureOut">
              <a:rPr lang="en-US" smtClean="0"/>
              <a:pPr/>
              <a:t>8/18/2022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29098A-B74B-4A13-98AA-3D1FFA542B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E1883C7-FBE5-46C2-B087-C104AD7A640B}" type="datetimeFigureOut">
              <a:rPr lang="en-US" smtClean="0"/>
              <a:pPr/>
              <a:t>8/18/2022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29098A-B74B-4A13-98AA-3D1FFA542B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883C7-FBE5-46C2-B087-C104AD7A640B}" type="datetimeFigureOut">
              <a:rPr lang="en-US" smtClean="0"/>
              <a:pPr/>
              <a:t>8/18/2022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29098A-B74B-4A13-98AA-3D1FFA542B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E1883C7-FBE5-46C2-B087-C104AD7A640B}"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29098A-B74B-4A13-98AA-3D1FFA542B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E1883C7-FBE5-46C2-B087-C104AD7A640B}"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E29098A-B74B-4A13-98AA-3D1FFA542B7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E1883C7-FBE5-46C2-B087-C104AD7A640B}" type="datetimeFigureOut">
              <a:rPr lang="en-US" smtClean="0"/>
              <a:pPr/>
              <a:t>8/18/2022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E29098A-B74B-4A13-98AA-3D1FFA542B7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438400"/>
            <a:ext cx="8153400" cy="1447801"/>
          </a:xfrm>
        </p:spPr>
        <p:style>
          <a:lnRef idx="1">
            <a:schemeClr val="accent1"/>
          </a:lnRef>
          <a:fillRef idx="2">
            <a:schemeClr val="accent1"/>
          </a:fillRef>
          <a:effectRef idx="1">
            <a:schemeClr val="accent1"/>
          </a:effectRef>
          <a:fontRef idx="minor">
            <a:schemeClr val="dk1"/>
          </a:fontRef>
        </p:style>
        <p:txBody>
          <a:bodyPr>
            <a:normAutofit/>
          </a:bodyPr>
          <a:lstStyle/>
          <a:p>
            <a:r>
              <a:rPr lang="en-US" sz="4800" dirty="0" smtClean="0">
                <a:solidFill>
                  <a:schemeClr val="tx1"/>
                </a:solidFill>
              </a:rPr>
              <a:t>Secure Electronic Transaction</a:t>
            </a:r>
            <a:r>
              <a:rPr lang="en-US" sz="4800" dirty="0" smtClean="0">
                <a:solidFill>
                  <a:schemeClr val="tx2"/>
                </a:solidFill>
              </a:rPr>
              <a:t> </a:t>
            </a:r>
            <a:endParaRPr lang="en-US" sz="4800" dirty="0">
              <a:solidFill>
                <a:schemeClr val="tx2"/>
              </a:solidFill>
            </a:endParaRPr>
          </a:p>
        </p:txBody>
      </p:sp>
      <p:sp>
        <p:nvSpPr>
          <p:cNvPr id="3" name="Subtitle 2"/>
          <p:cNvSpPr>
            <a:spLocks noGrp="1"/>
          </p:cNvSpPr>
          <p:nvPr>
            <p:ph type="subTitle" idx="1"/>
          </p:nvPr>
        </p:nvSpPr>
        <p:spPr>
          <a:xfrm>
            <a:off x="6781800" y="4648200"/>
            <a:ext cx="1600200" cy="990600"/>
          </a:xfrm>
        </p:spPr>
        <p:txBody>
          <a:bodyPr>
            <a:normAutofit fontScale="77500" lnSpcReduction="20000"/>
          </a:bodyPr>
          <a:lstStyle/>
          <a:p>
            <a:r>
              <a:rPr lang="en-US" dirty="0" smtClean="0">
                <a:solidFill>
                  <a:schemeClr val="bg1"/>
                </a:solidFill>
              </a:rPr>
              <a:t>By</a:t>
            </a:r>
          </a:p>
          <a:p>
            <a:r>
              <a:rPr lang="en-US" dirty="0" smtClean="0">
                <a:solidFill>
                  <a:schemeClr val="bg1"/>
                </a:solidFill>
              </a:rPr>
              <a:t>G.Bhargavi</a:t>
            </a:r>
          </a:p>
          <a:p>
            <a:r>
              <a:rPr lang="en-US" dirty="0" smtClean="0">
                <a:solidFill>
                  <a:schemeClr val="bg1"/>
                </a:solidFill>
              </a:rPr>
              <a:t>N170515</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 Dual Signature</a:t>
            </a:r>
            <a:endParaRPr lang="en-US" dirty="0"/>
          </a:p>
        </p:txBody>
      </p:sp>
      <p:sp>
        <p:nvSpPr>
          <p:cNvPr id="3" name="Content Placeholder 2"/>
          <p:cNvSpPr>
            <a:spLocks noGrp="1"/>
          </p:cNvSpPr>
          <p:nvPr>
            <p:ph idx="1"/>
          </p:nvPr>
        </p:nvSpPr>
        <p:spPr/>
        <p:txBody>
          <a:bodyPr/>
          <a:lstStyle/>
          <a:p>
            <a:pPr>
              <a:buNone/>
            </a:pPr>
            <a:r>
              <a:rPr lang="en-US" sz="2000" dirty="0" smtClean="0"/>
              <a:t>Whatever  we are passing the information while buying.</a:t>
            </a:r>
          </a:p>
          <a:p>
            <a:pPr>
              <a:buNone/>
            </a:pPr>
            <a:r>
              <a:rPr lang="en-US" sz="2000" dirty="0" smtClean="0"/>
              <a:t>There are two messages intended for two different receivers:</a:t>
            </a:r>
          </a:p>
          <a:p>
            <a:pPr>
              <a:buNone/>
            </a:pPr>
            <a:r>
              <a:rPr lang="en-US" sz="2000" dirty="0" smtClean="0"/>
              <a:t>1.Payment information(PI):Customer  to  Bank.</a:t>
            </a:r>
          </a:p>
          <a:p>
            <a:pPr>
              <a:buNone/>
            </a:pPr>
            <a:r>
              <a:rPr lang="en-US" sz="2000" dirty="0" smtClean="0"/>
              <a:t>2.Order  Information(OI):Customer   to  Merchant.</a:t>
            </a:r>
          </a:p>
          <a:p>
            <a:pPr>
              <a:buNone/>
            </a:pPr>
            <a:endParaRPr lang="en-US" sz="2000" dirty="0" smtClean="0"/>
          </a:p>
          <a:p>
            <a:pPr>
              <a:buNone/>
            </a:pPr>
            <a:r>
              <a:rPr lang="en-US" sz="2000" dirty="0" smtClean="0"/>
              <a:t>GOAL:</a:t>
            </a:r>
          </a:p>
          <a:p>
            <a:r>
              <a:rPr lang="en-US" sz="2000" dirty="0" smtClean="0"/>
              <a:t> Merchant does not need credit card number.</a:t>
            </a:r>
          </a:p>
          <a:p>
            <a:r>
              <a:rPr lang="en-US" sz="2000" dirty="0" smtClean="0"/>
              <a:t> Bank  does not need details of customer order.</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 Signature</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838200" y="2057400"/>
            <a:ext cx="6629400" cy="42913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Purchase Request to customer</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838201" y="1992718"/>
            <a:ext cx="7568150" cy="43318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sz="4800" dirty="0" smtClean="0"/>
              <a:t>Merchant verifies Purchase Request</a:t>
            </a:r>
            <a:endParaRPr lang="en-US" sz="4800" dirty="0"/>
          </a:p>
        </p:txBody>
      </p:sp>
      <p:pic>
        <p:nvPicPr>
          <p:cNvPr id="6147" name="Picture 3"/>
          <p:cNvPicPr>
            <a:picLocks noGrp="1" noChangeAspect="1" noChangeArrowheads="1"/>
          </p:cNvPicPr>
          <p:nvPr>
            <p:ph idx="1"/>
          </p:nvPr>
        </p:nvPicPr>
        <p:blipFill>
          <a:blip r:embed="rId2" cstate="print"/>
          <a:srcRect/>
          <a:stretch>
            <a:fillRect/>
          </a:stretch>
        </p:blipFill>
        <p:spPr bwMode="auto">
          <a:xfrm>
            <a:off x="533400" y="1893903"/>
            <a:ext cx="8153400" cy="47354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Payment Gateway Authorization</a:t>
            </a:r>
            <a:endParaRPr lang="en-US" dirty="0"/>
          </a:p>
        </p:txBody>
      </p:sp>
      <p:sp>
        <p:nvSpPr>
          <p:cNvPr id="5" name="Content Placeholder 4"/>
          <p:cNvSpPr>
            <a:spLocks noGrp="1"/>
          </p:cNvSpPr>
          <p:nvPr>
            <p:ph idx="1"/>
          </p:nvPr>
        </p:nvSpPr>
        <p:spPr/>
        <p:txBody>
          <a:bodyPr/>
          <a:lstStyle/>
          <a:p>
            <a:endParaRPr lang="en-US"/>
          </a:p>
        </p:txBody>
      </p:sp>
      <p:pic>
        <p:nvPicPr>
          <p:cNvPr id="7171" name="Picture 3"/>
          <p:cNvPicPr>
            <a:picLocks noChangeAspect="1" noChangeArrowheads="1"/>
          </p:cNvPicPr>
          <p:nvPr/>
        </p:nvPicPr>
        <p:blipFill>
          <a:blip r:embed="rId2" cstate="print"/>
          <a:srcRect/>
          <a:stretch>
            <a:fillRect/>
          </a:stretch>
        </p:blipFill>
        <p:spPr bwMode="auto">
          <a:xfrm>
            <a:off x="457200" y="1905000"/>
            <a:ext cx="8308232"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 Capture</a:t>
            </a:r>
            <a:endParaRPr lang="en-US" dirty="0"/>
          </a:p>
        </p:txBody>
      </p:sp>
      <p:sp>
        <p:nvSpPr>
          <p:cNvPr id="3" name="Content Placeholder 2"/>
          <p:cNvSpPr>
            <a:spLocks noGrp="1"/>
          </p:cNvSpPr>
          <p:nvPr>
            <p:ph idx="1"/>
          </p:nvPr>
        </p:nvSpPr>
        <p:spPr/>
        <p:txBody>
          <a:bodyPr/>
          <a:lstStyle/>
          <a:p>
            <a:pPr>
              <a:buNone/>
            </a:pPr>
            <a:r>
              <a:rPr lang="en-US" dirty="0" smtClean="0"/>
              <a:t>   </a:t>
            </a:r>
            <a:r>
              <a:rPr lang="en-US" sz="3200" dirty="0" smtClean="0"/>
              <a:t>After succesfull completion of above 2 steps, the merchant will send the valid transaction  Id and request to the acquirer. So the acquirer will check it and the acquirer will debit from the card holder or customer  and  credit to the merchants account.</a:t>
            </a:r>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352800"/>
            <a:ext cx="8305800" cy="1143000"/>
          </a:xfrm>
        </p:spPr>
        <p:txBody>
          <a:bodyPr/>
          <a:lstStyle/>
          <a:p>
            <a:r>
              <a:rPr lang="en-US" dirty="0" smtClean="0"/>
              <a:t>              </a:t>
            </a:r>
            <a:endParaRPr lang="en-US" dirty="0">
              <a:effectLst>
                <a:outerShdw blurRad="38100" dist="38100" dir="2700000" algn="tl">
                  <a:srgbClr val="000000">
                    <a:alpha val="43137"/>
                  </a:srgbClr>
                </a:outerShdw>
              </a:effectLst>
            </a:endParaRPr>
          </a:p>
        </p:txBody>
      </p:sp>
      <p:sp>
        <p:nvSpPr>
          <p:cNvPr id="3" name="Rectangle 2"/>
          <p:cNvSpPr/>
          <p:nvPr/>
        </p:nvSpPr>
        <p:spPr>
          <a:xfrm>
            <a:off x="2421379" y="2967335"/>
            <a:ext cx="4301242"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effectLst>
                  <a:outerShdw blurRad="38100" dist="38100" dir="2700000" algn="tl">
                    <a:srgbClr val="000000">
                      <a:alpha val="43137"/>
                    </a:srgbClr>
                  </a:outerShdw>
                </a:effectLst>
              </a:rPr>
              <a:t>WHAT IS SET?</a:t>
            </a:r>
            <a:endParaRPr lang="en-US"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Secure Electronic Transaction is a communications protocol</a:t>
            </a:r>
          </a:p>
          <a:p>
            <a:pPr>
              <a:buNone/>
            </a:pPr>
            <a:r>
              <a:rPr lang="en-US" dirty="0" smtClean="0"/>
              <a:t>    Standard for securing credit card transactions over networks,specificially  the Internet.</a:t>
            </a:r>
          </a:p>
          <a:p>
            <a:pPr>
              <a:buNone/>
            </a:pPr>
            <a:endParaRPr lang="en-US" dirty="0" smtClean="0"/>
          </a:p>
          <a:p>
            <a:pPr>
              <a:buNone/>
            </a:pPr>
            <a:r>
              <a:rPr lang="en-US" dirty="0" smtClean="0"/>
              <a:t>    Set was used in </a:t>
            </a:r>
            <a:r>
              <a:rPr lang="en-US" dirty="0" err="1" smtClean="0"/>
              <a:t>february</a:t>
            </a:r>
            <a:r>
              <a:rPr lang="en-US" dirty="0" smtClean="0"/>
              <a:t> 1996 and was proposed by    Visa and Master  cards.</a:t>
            </a:r>
          </a:p>
          <a:p>
            <a:pPr>
              <a:buNone/>
            </a:pPr>
            <a:r>
              <a:rPr lang="en-US" dirty="0" smtClean="0"/>
              <a:t> </a:t>
            </a:r>
          </a:p>
          <a:p>
            <a:pPr>
              <a:buNone/>
            </a:pPr>
            <a:endParaRPr lang="en-US" dirty="0" smtClean="0"/>
          </a:p>
          <a:p>
            <a:endParaRPr lang="en-US" dirty="0" smtClean="0"/>
          </a:p>
          <a:p>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Key Features of SET</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p:txBody>
          <a:bodyPr>
            <a:normAutofit fontScale="25000" lnSpcReduction="20000"/>
          </a:bodyPr>
          <a:lstStyle/>
          <a:p>
            <a:pPr>
              <a:buNone/>
            </a:pPr>
            <a:endParaRPr lang="en-US" sz="3600" u="sng" dirty="0" smtClean="0">
              <a:solidFill>
                <a:schemeClr val="accent6">
                  <a:lumMod val="50000"/>
                </a:schemeClr>
              </a:solidFill>
            </a:endParaRPr>
          </a:p>
          <a:p>
            <a:pPr>
              <a:buNone/>
            </a:pPr>
            <a:r>
              <a:rPr lang="en-US" sz="16000" u="sng" dirty="0" err="1" smtClean="0">
                <a:solidFill>
                  <a:schemeClr val="accent6">
                    <a:lumMod val="50000"/>
                  </a:schemeClr>
                </a:solidFill>
              </a:rPr>
              <a:t>Confindentiality</a:t>
            </a:r>
            <a:r>
              <a:rPr lang="en-US" sz="16000" u="sng" dirty="0" smtClean="0">
                <a:solidFill>
                  <a:schemeClr val="accent6">
                    <a:lumMod val="50000"/>
                  </a:schemeClr>
                </a:solidFill>
              </a:rPr>
              <a:t> of Information</a:t>
            </a:r>
            <a:r>
              <a:rPr lang="en-US" sz="9000" u="sng" dirty="0" smtClean="0">
                <a:solidFill>
                  <a:schemeClr val="accent6">
                    <a:lumMod val="50000"/>
                  </a:schemeClr>
                </a:solidFill>
              </a:rPr>
              <a:t>.</a:t>
            </a:r>
          </a:p>
          <a:p>
            <a:pPr>
              <a:buNone/>
            </a:pPr>
            <a:endParaRPr lang="en-US" sz="9000" u="sng" dirty="0" smtClean="0">
              <a:solidFill>
                <a:schemeClr val="accent6">
                  <a:lumMod val="50000"/>
                </a:schemeClr>
              </a:solidFill>
            </a:endParaRPr>
          </a:p>
          <a:p>
            <a:r>
              <a:rPr lang="en-US" sz="5100" dirty="0" smtClean="0">
                <a:solidFill>
                  <a:schemeClr val="accent6">
                    <a:lumMod val="50000"/>
                  </a:schemeClr>
                </a:solidFill>
              </a:rPr>
              <a:t> </a:t>
            </a:r>
            <a:r>
              <a:rPr lang="en-US" sz="8600" dirty="0" smtClean="0">
                <a:solidFill>
                  <a:srgbClr val="002060"/>
                </a:solidFill>
              </a:rPr>
              <a:t>A credit cardholder’s personal  and payment information is secured as it travels across the </a:t>
            </a:r>
            <a:r>
              <a:rPr lang="en-US" sz="8600" dirty="0" err="1" smtClean="0">
                <a:solidFill>
                  <a:srgbClr val="002060"/>
                </a:solidFill>
              </a:rPr>
              <a:t>network.An</a:t>
            </a:r>
            <a:r>
              <a:rPr lang="en-US" sz="8600" dirty="0" smtClean="0">
                <a:solidFill>
                  <a:srgbClr val="002060"/>
                </a:solidFill>
              </a:rPr>
              <a:t> interesting  feature of SET is that the merchant/seller never sees the credit card number.</a:t>
            </a:r>
          </a:p>
          <a:p>
            <a:pPr>
              <a:buNone/>
            </a:pPr>
            <a:endParaRPr lang="en-US" sz="2800" dirty="0" smtClean="0">
              <a:solidFill>
                <a:schemeClr val="accent6">
                  <a:lumMod val="50000"/>
                </a:schemeClr>
              </a:solidFill>
            </a:endParaRPr>
          </a:p>
          <a:p>
            <a:pPr>
              <a:buNone/>
            </a:pPr>
            <a:r>
              <a:rPr lang="en-US" sz="16000" u="sng" dirty="0" smtClean="0">
                <a:solidFill>
                  <a:schemeClr val="accent6">
                    <a:lumMod val="50000"/>
                  </a:schemeClr>
                </a:solidFill>
              </a:rPr>
              <a:t>Integrity of Data</a:t>
            </a:r>
            <a:r>
              <a:rPr lang="en-US" sz="9000" u="sng" dirty="0" smtClean="0">
                <a:solidFill>
                  <a:schemeClr val="accent6">
                    <a:lumMod val="50000"/>
                  </a:schemeClr>
                </a:solidFill>
              </a:rPr>
              <a:t>.</a:t>
            </a:r>
          </a:p>
          <a:p>
            <a:r>
              <a:rPr lang="en-US" sz="8000" dirty="0" smtClean="0">
                <a:solidFill>
                  <a:srgbClr val="002060"/>
                </a:solidFill>
              </a:rPr>
              <a:t>Payment information sent from Cardholders to merchants include order information ,personal information and payment instructions.</a:t>
            </a:r>
          </a:p>
          <a:p>
            <a:r>
              <a:rPr lang="en-US" sz="8000" dirty="0" smtClean="0">
                <a:solidFill>
                  <a:srgbClr val="002060"/>
                </a:solidFill>
              </a:rPr>
              <a:t>SET guarantees that these message contents are not altered during transaction</a:t>
            </a:r>
          </a:p>
          <a:p>
            <a:pPr>
              <a:buNone/>
            </a:pPr>
            <a:r>
              <a:rPr lang="en-US" sz="8000" dirty="0" smtClean="0"/>
              <a:t>.</a:t>
            </a:r>
          </a:p>
          <a:p>
            <a:endParaRPr lang="en-US" sz="80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43712"/>
          </a:xfrm>
        </p:spPr>
        <p:txBody>
          <a:bodyPr>
            <a:normAutofit fontScale="90000"/>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381000" y="1371600"/>
            <a:ext cx="8229600" cy="5029200"/>
          </a:xfrm>
        </p:spPr>
        <p:txBody>
          <a:bodyPr/>
          <a:lstStyle/>
          <a:p>
            <a:pPr>
              <a:buNone/>
            </a:pPr>
            <a:r>
              <a:rPr lang="en-US" sz="3600" u="sng" dirty="0" smtClean="0">
                <a:solidFill>
                  <a:schemeClr val="accent6">
                    <a:lumMod val="50000"/>
                  </a:schemeClr>
                </a:solidFill>
              </a:rPr>
              <a:t>Cardholder  account Authentication</a:t>
            </a:r>
          </a:p>
          <a:p>
            <a:r>
              <a:rPr lang="en-US" sz="2400" dirty="0" smtClean="0">
                <a:solidFill>
                  <a:schemeClr val="tx1">
                    <a:lumMod val="95000"/>
                    <a:lumOff val="5000"/>
                  </a:schemeClr>
                </a:solidFill>
              </a:rPr>
              <a:t>SET  enables merchants to verify that a cardholder is legitimate user of a valid card account number</a:t>
            </a:r>
            <a:r>
              <a:rPr lang="en-US" sz="2400" dirty="0" smtClean="0">
                <a:solidFill>
                  <a:srgbClr val="002060"/>
                </a:solidFill>
              </a:rPr>
              <a:t>.</a:t>
            </a:r>
          </a:p>
          <a:p>
            <a:r>
              <a:rPr lang="en-US" sz="2400" dirty="0" smtClean="0"/>
              <a:t>Cardholder  authentication programs are </a:t>
            </a:r>
            <a:r>
              <a:rPr lang="en-US" sz="2400" b="1" dirty="0" smtClean="0"/>
              <a:t>security processes that protect merchants by verifying a customer's identity</a:t>
            </a:r>
          </a:p>
          <a:p>
            <a:pPr>
              <a:buNone/>
            </a:pPr>
            <a:r>
              <a:rPr lang="en-US" sz="3600" b="1" u="sng" dirty="0" smtClean="0">
                <a:solidFill>
                  <a:schemeClr val="accent6">
                    <a:lumMod val="50000"/>
                  </a:schemeClr>
                </a:solidFill>
              </a:rPr>
              <a:t>Merchant  Authentication</a:t>
            </a:r>
          </a:p>
          <a:p>
            <a:r>
              <a:rPr lang="en-US" sz="2000" b="1" dirty="0" smtClean="0">
                <a:solidFill>
                  <a:schemeClr val="accent6">
                    <a:lumMod val="50000"/>
                  </a:schemeClr>
                </a:solidFill>
              </a:rPr>
              <a:t> </a:t>
            </a:r>
            <a:r>
              <a:rPr lang="en-US" sz="2400" b="1" dirty="0" smtClean="0">
                <a:solidFill>
                  <a:schemeClr val="tx1">
                    <a:lumMod val="95000"/>
                    <a:lumOff val="5000"/>
                  </a:schemeClr>
                </a:solidFill>
              </a:rPr>
              <a:t>SET enables Cardholders to verify that a merchant has a relationship with a financial Institution allowing it to accept  payment cards.</a:t>
            </a:r>
            <a:endParaRPr lang="en-US" sz="2400" dirty="0" smtClean="0">
              <a:solidFill>
                <a:schemeClr val="tx1">
                  <a:lumMod val="95000"/>
                  <a:lumOff val="5000"/>
                </a:schemeClr>
              </a:solidFill>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371600"/>
          </a:xfrm>
        </p:spPr>
        <p:txBody>
          <a:bodyPr>
            <a:normAutofit fontScale="90000"/>
          </a:bodyPr>
          <a:lstStyle/>
          <a:p>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b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SET</a:t>
            </a: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t>
            </a: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participants</a:t>
            </a: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r>
            <a:b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endParaRPr lang="en-US" dirty="0">
              <a:solidFill>
                <a:schemeClr val="tx1">
                  <a:lumMod val="95000"/>
                  <a:lumOff val="5000"/>
                </a:schemeClr>
              </a:solidFill>
            </a:endParaRPr>
          </a:p>
        </p:txBody>
      </p:sp>
      <p:sp>
        <p:nvSpPr>
          <p:cNvPr id="3" name="Content Placeholder 2"/>
          <p:cNvSpPr>
            <a:spLocks noGrp="1"/>
          </p:cNvSpPr>
          <p:nvPr>
            <p:ph idx="1"/>
          </p:nvPr>
        </p:nvSpPr>
        <p:spPr/>
        <p:txBody>
          <a:bodyPr/>
          <a:lstStyle/>
          <a:p>
            <a:r>
              <a:rPr lang="en-US" dirty="0" smtClean="0"/>
              <a:t>Card holder</a:t>
            </a:r>
          </a:p>
          <a:p>
            <a:r>
              <a:rPr lang="en-US" dirty="0" smtClean="0"/>
              <a:t>Merchant</a:t>
            </a:r>
          </a:p>
          <a:p>
            <a:r>
              <a:rPr lang="en-US" dirty="0" smtClean="0"/>
              <a:t>Issuer</a:t>
            </a:r>
          </a:p>
          <a:p>
            <a:r>
              <a:rPr lang="en-US" dirty="0" smtClean="0"/>
              <a:t>Acquirer</a:t>
            </a:r>
          </a:p>
          <a:p>
            <a:r>
              <a:rPr lang="en-US" dirty="0" smtClean="0"/>
              <a:t>Payment Gateway</a:t>
            </a:r>
          </a:p>
          <a:p>
            <a:r>
              <a:rPr lang="en-US" dirty="0" smtClean="0"/>
              <a:t>Certificate Authority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Cardholder &amp; Merchant</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3200" u="sng" dirty="0" smtClean="0">
                <a:solidFill>
                  <a:srgbClr val="002060"/>
                </a:solidFill>
              </a:rPr>
              <a:t>Cardholder:</a:t>
            </a:r>
          </a:p>
          <a:p>
            <a:pPr>
              <a:buNone/>
            </a:pPr>
            <a:r>
              <a:rPr lang="en-US" sz="3200" dirty="0" smtClean="0">
                <a:solidFill>
                  <a:srgbClr val="002060"/>
                </a:solidFill>
              </a:rPr>
              <a:t>   </a:t>
            </a:r>
            <a:r>
              <a:rPr lang="en-US" sz="2400" dirty="0" smtClean="0">
                <a:solidFill>
                  <a:srgbClr val="002060"/>
                </a:solidFill>
              </a:rPr>
              <a:t>A person who will buy the product and this is a authorized holder  of a payment card (eg:Master Card and visa card) that has been issued by the issuer  person who will buy the produts .</a:t>
            </a:r>
          </a:p>
          <a:p>
            <a:r>
              <a:rPr lang="en-US" sz="3200" u="sng" dirty="0" smtClean="0">
                <a:solidFill>
                  <a:srgbClr val="002060"/>
                </a:solidFill>
              </a:rPr>
              <a:t>Merchant:</a:t>
            </a:r>
            <a:endParaRPr lang="en-US" dirty="0" smtClean="0">
              <a:solidFill>
                <a:srgbClr val="002060"/>
              </a:solidFill>
            </a:endParaRPr>
          </a:p>
          <a:p>
            <a:pPr>
              <a:buNone/>
            </a:pPr>
            <a:r>
              <a:rPr lang="en-US" dirty="0" smtClean="0">
                <a:solidFill>
                  <a:srgbClr val="002060"/>
                </a:solidFill>
              </a:rPr>
              <a:t>   This is a person or organization who has things to sell to the cardholder.A merchant that accepts credit cards must have a relationship with an acquirer.</a:t>
            </a:r>
          </a:p>
          <a:p>
            <a:pPr>
              <a:buNone/>
            </a:pPr>
            <a:endParaRPr lang="en-US" sz="2000" dirty="0">
              <a:solidFill>
                <a:srgbClr val="00206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Issuer  &amp;  Acquirer</a:t>
            </a:r>
            <a:endParaRPr lang="en-US" dirty="0"/>
          </a:p>
        </p:txBody>
      </p:sp>
      <p:sp>
        <p:nvSpPr>
          <p:cNvPr id="3" name="Content Placeholder 2"/>
          <p:cNvSpPr>
            <a:spLocks noGrp="1"/>
          </p:cNvSpPr>
          <p:nvPr>
            <p:ph idx="1"/>
          </p:nvPr>
        </p:nvSpPr>
        <p:spPr/>
        <p:txBody>
          <a:bodyPr>
            <a:normAutofit/>
          </a:bodyPr>
          <a:lstStyle/>
          <a:p>
            <a:r>
              <a:rPr lang="en-US" sz="3600" u="sng" dirty="0" smtClean="0">
                <a:solidFill>
                  <a:schemeClr val="bg2">
                    <a:lumMod val="10000"/>
                  </a:schemeClr>
                </a:solidFill>
              </a:rPr>
              <a:t>Issuer:</a:t>
            </a:r>
          </a:p>
          <a:p>
            <a:pPr>
              <a:buNone/>
            </a:pPr>
            <a:r>
              <a:rPr lang="en-US" sz="2400" dirty="0" smtClean="0">
                <a:solidFill>
                  <a:schemeClr val="bg2">
                    <a:lumMod val="10000"/>
                  </a:schemeClr>
                </a:solidFill>
              </a:rPr>
              <a:t>    This is a Financial institution such as  a bank which issues the account to the card holder with the payment Card.</a:t>
            </a:r>
          </a:p>
          <a:p>
            <a:r>
              <a:rPr lang="en-US" sz="3600" u="sng" dirty="0" smtClean="0">
                <a:solidFill>
                  <a:schemeClr val="bg2">
                    <a:lumMod val="10000"/>
                  </a:schemeClr>
                </a:solidFill>
              </a:rPr>
              <a:t>Acquirer:</a:t>
            </a:r>
          </a:p>
          <a:p>
            <a:pPr>
              <a:buNone/>
            </a:pPr>
            <a:r>
              <a:rPr lang="en-US" sz="2400" dirty="0" smtClean="0">
                <a:solidFill>
                  <a:schemeClr val="bg2">
                    <a:lumMod val="10000"/>
                  </a:schemeClr>
                </a:solidFill>
              </a:rPr>
              <a:t>    This is a Financial institution related to the </a:t>
            </a:r>
            <a:r>
              <a:rPr lang="en-US" sz="2400" dirty="0" err="1" smtClean="0">
                <a:solidFill>
                  <a:schemeClr val="bg2">
                    <a:lumMod val="10000"/>
                  </a:schemeClr>
                </a:solidFill>
              </a:rPr>
              <a:t>Merchant,which</a:t>
            </a:r>
            <a:r>
              <a:rPr lang="en-US" sz="2400" dirty="0" smtClean="0">
                <a:solidFill>
                  <a:schemeClr val="bg2">
                    <a:lumMod val="10000"/>
                  </a:schemeClr>
                </a:solidFill>
              </a:rPr>
              <a:t> accepts the payments from any bank account.</a:t>
            </a:r>
          </a:p>
          <a:p>
            <a:pPr>
              <a:buNone/>
            </a:pPr>
            <a:endParaRPr lang="en-US" sz="2400" u="sng"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Payment Gateway  &amp; Certificate Authority</a:t>
            </a:r>
            <a:endParaRPr lang="en-US" sz="4000" dirty="0"/>
          </a:p>
        </p:txBody>
      </p:sp>
      <p:sp>
        <p:nvSpPr>
          <p:cNvPr id="3" name="Content Placeholder 2"/>
          <p:cNvSpPr>
            <a:spLocks noGrp="1"/>
          </p:cNvSpPr>
          <p:nvPr>
            <p:ph idx="1"/>
          </p:nvPr>
        </p:nvSpPr>
        <p:spPr/>
        <p:txBody>
          <a:bodyPr>
            <a:normAutofit/>
          </a:bodyPr>
          <a:lstStyle/>
          <a:p>
            <a:r>
              <a:rPr lang="en-US" sz="3600" u="sng" dirty="0" smtClean="0"/>
              <a:t>Payment Gateway:</a:t>
            </a:r>
          </a:p>
          <a:p>
            <a:pPr>
              <a:buNone/>
            </a:pPr>
            <a:r>
              <a:rPr lang="en-US" sz="2400" dirty="0" smtClean="0"/>
              <a:t>   This is a function that can be undertaken by the Acquirer or some third party that processes merchant payment messages</a:t>
            </a:r>
          </a:p>
          <a:p>
            <a:r>
              <a:rPr lang="en-US" sz="3600" u="sng" dirty="0" smtClean="0"/>
              <a:t>Certif</a:t>
            </a:r>
            <a:r>
              <a:rPr lang="en-US" sz="3200" u="sng" dirty="0" smtClean="0"/>
              <a:t>icate  Authority:</a:t>
            </a:r>
          </a:p>
          <a:p>
            <a:pPr>
              <a:buNone/>
            </a:pPr>
            <a:r>
              <a:rPr lang="en-US" sz="2400" dirty="0" smtClean="0"/>
              <a:t>  This is a trusted third party to all the </a:t>
            </a:r>
            <a:r>
              <a:rPr lang="en-US" sz="2400" dirty="0" err="1" smtClean="0"/>
              <a:t>cardholders,merchants</a:t>
            </a:r>
            <a:r>
              <a:rPr lang="en-US" sz="2400" dirty="0" smtClean="0"/>
              <a:t> and payment gateways.</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914400"/>
            <a:ext cx="9098695"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150</TotalTime>
  <Words>481</Words>
  <Application>Microsoft Office PowerPoint</Application>
  <PresentationFormat>On-screen Show (4:3)</PresentationFormat>
  <Paragraphs>66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Secure Electronic Transaction </vt:lpstr>
      <vt:lpstr>WHAT IS SET?</vt:lpstr>
      <vt:lpstr>Key Features of SET</vt:lpstr>
      <vt:lpstr>Contd….</vt:lpstr>
      <vt:lpstr>             SET  participants </vt:lpstr>
      <vt:lpstr>Cardholder &amp; Merchant</vt:lpstr>
      <vt:lpstr>Issuer  &amp;  Acquirer</vt:lpstr>
      <vt:lpstr>Payment Gateway  &amp; Certificate Authority</vt:lpstr>
      <vt:lpstr>Slide 9</vt:lpstr>
      <vt:lpstr>SET’s Dual Signature</vt:lpstr>
      <vt:lpstr>Dual Signature</vt:lpstr>
      <vt:lpstr>Purchase Request to customer</vt:lpstr>
      <vt:lpstr>Merchant verifies Purchase Request</vt:lpstr>
      <vt:lpstr>Payment Gateway Authorization</vt:lpstr>
      <vt:lpstr>Payment Capture</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Electronic Transaction</dc:title>
  <dc:creator>G.Bhargavi</dc:creator>
  <cp:lastModifiedBy>G.Bhargavi</cp:lastModifiedBy>
  <cp:revision>14</cp:revision>
  <dcterms:created xsi:type="dcterms:W3CDTF">2022-08-17T16:36:58Z</dcterms:created>
  <dcterms:modified xsi:type="dcterms:W3CDTF">2022-08-18T03:08:16Z</dcterms:modified>
</cp:coreProperties>
</file>