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57"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3C7F"/>
    <a:srgbClr val="252352"/>
    <a:srgbClr val="1E76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96" d="100"/>
          <a:sy n="96" d="100"/>
        </p:scale>
        <p:origin x="176"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852160" y="1041400"/>
            <a:ext cx="6105378" cy="2387600"/>
          </a:xfrm>
        </p:spPr>
        <p:txBody>
          <a:bodyPr anchor="b">
            <a:noAutofit/>
          </a:bodyPr>
          <a:lstStyle>
            <a:lvl1pPr algn="ctr">
              <a:defRPr sz="5400"/>
            </a:lvl1pPr>
          </a:lstStyle>
          <a:p>
            <a:r>
              <a:rPr lang="en-GB"/>
              <a:t>Click to edit Master title style</a:t>
            </a:r>
            <a:endParaRPr lang="en-US"/>
          </a:p>
        </p:txBody>
      </p:sp>
      <p:sp>
        <p:nvSpPr>
          <p:cNvPr id="3" name="Subtitle 2"/>
          <p:cNvSpPr>
            <a:spLocks noGrp="1"/>
          </p:cNvSpPr>
          <p:nvPr>
            <p:ph type="subTitle" idx="1"/>
          </p:nvPr>
        </p:nvSpPr>
        <p:spPr>
          <a:xfrm>
            <a:off x="5852160" y="3521075"/>
            <a:ext cx="6105378" cy="1655762"/>
          </a:xfrm>
        </p:spPr>
        <p:txBody>
          <a:bodyPr/>
          <a:lstStyle>
            <a:lvl1pPr marL="0" indent="0" algn="ctr">
              <a:buNone/>
              <a:defRPr sz="2200">
                <a:solidFill>
                  <a:srgbClr val="2523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5334675" cy="2852737"/>
          </a:xfrm>
        </p:spPr>
        <p:txBody>
          <a:bodyPr anchor="b">
            <a:normAutofit/>
          </a:bodyPr>
          <a:lstStyle>
            <a:lvl1pPr algn="l">
              <a:defRPr sz="4800"/>
            </a:lvl1pPr>
          </a:lstStyle>
          <a:p>
            <a:r>
              <a:rPr lang="en-GB"/>
              <a:t>Click to edit Master title style</a:t>
            </a:r>
            <a:endParaRPr lang="en-US" dirty="0"/>
          </a:p>
        </p:txBody>
      </p:sp>
      <p:sp>
        <p:nvSpPr>
          <p:cNvPr id="3" name="Text Placeholder 2"/>
          <p:cNvSpPr>
            <a:spLocks noGrp="1"/>
          </p:cNvSpPr>
          <p:nvPr>
            <p:ph type="body" idx="1"/>
          </p:nvPr>
        </p:nvSpPr>
        <p:spPr>
          <a:xfrm>
            <a:off x="404943" y="4563338"/>
            <a:ext cx="5334675" cy="1500187"/>
          </a:xfrm>
        </p:spPr>
        <p:txBody>
          <a:bodyPr/>
          <a:lstStyle>
            <a:lvl1pPr marL="0" indent="0">
              <a:buNone/>
              <a:defRPr sz="2400">
                <a:solidFill>
                  <a:srgbClr val="25235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276D79ED-3FA7-4EF8-964B-EB8BCFAB02F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04943" y="1873975"/>
            <a:ext cx="420624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404941" y="2439761"/>
            <a:ext cx="4389120"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4911629" y="2439761"/>
            <a:ext cx="411697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GB"/>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276D79ED-3FA7-4EF8-964B-EB8BCFAB02F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hyperlink" Target="http://www.prezentr.com/?utm_source=templates&amp;utm_medium=presentation&amp;utm_campaign=free_downloads_2020" TargetMode="External"/><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8623663"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04943" y="1841862"/>
            <a:ext cx="8623663" cy="4387352"/>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404943" y="6356349"/>
            <a:ext cx="21836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3" y="6356350"/>
            <a:ext cx="19039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fld>
            <a:endParaRPr lang="en-US"/>
          </a:p>
        </p:txBody>
      </p:sp>
      <p:pic>
        <p:nvPicPr>
          <p:cNvPr id="11" name="Picture 10"/>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hlinkClick r:id="rId12"/>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1E7674"/>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www.prezentr.com/?utm_source=templates&amp;utm_medium=presentation&amp;utm_campaign=free_downloads_202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ata.world/stellabigail/adidas-us-sales-datasets"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hyperlink" Target="https://public.tableau.com/views/Team5-Project2/AdidasSalesAnlaysis?:language=en-US&amp;publish=yes&amp;:display_count=n&amp;:origin=viz_share_lin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1"/>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
        <p:nvSpPr>
          <p:cNvPr id="2" name="Title 1"/>
          <p:cNvSpPr>
            <a:spLocks noGrp="1"/>
          </p:cNvSpPr>
          <p:nvPr>
            <p:ph type="ctrTitle"/>
          </p:nvPr>
        </p:nvSpPr>
        <p:spPr>
          <a:xfrm>
            <a:off x="5735320" y="360680"/>
            <a:ext cx="6105378" cy="2387600"/>
          </a:xfrm>
        </p:spPr>
        <p:style>
          <a:lnRef idx="2">
            <a:schemeClr val="dk1"/>
          </a:lnRef>
          <a:fillRef idx="1">
            <a:schemeClr val="lt1"/>
          </a:fillRef>
          <a:effectRef idx="0">
            <a:schemeClr val="dk1"/>
          </a:effectRef>
          <a:fontRef idx="minor">
            <a:schemeClr val="dk1"/>
          </a:fontRef>
        </p:style>
        <p:txBody>
          <a:bodyPr/>
          <a:lstStyle/>
          <a:p>
            <a:r>
              <a:rPr lang="en-US" dirty="0"/>
              <a:t>ADIDAS Sales Analyis</a:t>
            </a:r>
            <a:endParaRPr lang="en-US" dirty="0"/>
          </a:p>
        </p:txBody>
      </p:sp>
      <p:sp>
        <p:nvSpPr>
          <p:cNvPr id="3" name="Subtitle 2"/>
          <p:cNvSpPr>
            <a:spLocks noGrp="1"/>
          </p:cNvSpPr>
          <p:nvPr>
            <p:ph type="subTitle" idx="1"/>
          </p:nvPr>
        </p:nvSpPr>
        <p:spPr>
          <a:xfrm>
            <a:off x="5852160" y="3521075"/>
            <a:ext cx="6105525" cy="2654935"/>
          </a:xfrm>
        </p:spPr>
        <p:style>
          <a:lnRef idx="2">
            <a:schemeClr val="dk1"/>
          </a:lnRef>
          <a:fillRef idx="1">
            <a:schemeClr val="lt1"/>
          </a:fillRef>
          <a:effectRef idx="0">
            <a:schemeClr val="dk1"/>
          </a:effectRef>
          <a:fontRef idx="minor">
            <a:schemeClr val="dk1"/>
          </a:fontRef>
        </p:style>
        <p:txBody>
          <a:bodyPr>
            <a:normAutofit lnSpcReduction="10000"/>
          </a:bodyPr>
          <a:lstStyle/>
          <a:p>
            <a:r>
              <a:rPr lang="en-US" b="1" dirty="0">
                <a:solidFill>
                  <a:srgbClr val="5E3C7F"/>
                </a:solidFill>
              </a:rPr>
              <a:t>Presented by Team 5:  </a:t>
            </a:r>
            <a:endParaRPr lang="en-US" b="1" dirty="0">
              <a:solidFill>
                <a:srgbClr val="5E3C7F"/>
              </a:solidFill>
            </a:endParaRPr>
          </a:p>
          <a:p>
            <a:r>
              <a:rPr lang="en-US" b="1" dirty="0">
                <a:solidFill>
                  <a:srgbClr val="5E3C7F"/>
                </a:solidFill>
              </a:rPr>
              <a:t>                        Vineeth Reddy Kareddy</a:t>
            </a:r>
            <a:endParaRPr lang="en-US" b="1" dirty="0">
              <a:solidFill>
                <a:srgbClr val="5E3C7F"/>
              </a:solidFill>
            </a:endParaRPr>
          </a:p>
          <a:p>
            <a:r>
              <a:rPr lang="en-US" b="1" dirty="0">
                <a:solidFill>
                  <a:srgbClr val="5E3C7F"/>
                </a:solidFill>
              </a:rPr>
              <a:t>               Moulika Sriramula</a:t>
            </a:r>
            <a:endParaRPr lang="en-US" b="1" dirty="0">
              <a:solidFill>
                <a:srgbClr val="5E3C7F"/>
              </a:solidFill>
            </a:endParaRPr>
          </a:p>
          <a:p>
            <a:r>
              <a:rPr lang="en-US" b="1" dirty="0">
                <a:solidFill>
                  <a:srgbClr val="5E3C7F"/>
                </a:solidFill>
              </a:rPr>
              <a:t>                      Narendra Bommisetty</a:t>
            </a:r>
            <a:endParaRPr lang="en-US" b="1" dirty="0">
              <a:solidFill>
                <a:srgbClr val="5E3C7F"/>
              </a:solidFill>
            </a:endParaRPr>
          </a:p>
          <a:p>
            <a:r>
              <a:rPr lang="en-US" b="1" dirty="0">
                <a:solidFill>
                  <a:srgbClr val="5E3C7F"/>
                </a:solidFill>
              </a:rPr>
              <a:t>                    Srikanth Reddy Narra</a:t>
            </a:r>
            <a:endParaRPr lang="en-US" b="1" dirty="0">
              <a:solidFill>
                <a:srgbClr val="5E3C7F"/>
              </a:solidFill>
            </a:endParaRPr>
          </a:p>
          <a:p>
            <a:endParaRPr lang="en-US" b="1" dirty="0">
              <a:solidFill>
                <a:srgbClr val="5E3C7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335" y="471170"/>
            <a:ext cx="5334635" cy="990600"/>
          </a:xfrm>
        </p:spPr>
        <p:txBody>
          <a:bodyPr>
            <a:normAutofit/>
          </a:bodyPr>
          <a:lstStyle/>
          <a:p>
            <a:r>
              <a:rPr lang="en-US" altLang="en-GB" dirty="0">
                <a:solidFill>
                  <a:schemeClr val="tx1"/>
                </a:solidFill>
                <a:effectLst>
                  <a:outerShdw blurRad="38100" dist="19050" dir="2700000" algn="tl" rotWithShape="0">
                    <a:schemeClr val="dk1">
                      <a:alpha val="40000"/>
                    </a:schemeClr>
                  </a:outerShdw>
                </a:effectLst>
              </a:rPr>
              <a:t>Agenda</a:t>
            </a:r>
            <a:endParaRPr lang="en-US" altLang="en-GB" dirty="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a:xfrm>
            <a:off x="160655" y="1998980"/>
            <a:ext cx="5334635" cy="3392805"/>
          </a:xfrm>
        </p:spPr>
        <p:txBody>
          <a:bodyPr>
            <a:normAutofit/>
            <a:scene3d>
              <a:camera prst="orthographicFront"/>
              <a:lightRig rig="threePt" dir="t"/>
            </a:scene3d>
          </a:bodyPr>
          <a:lstStyle/>
          <a:p>
            <a:pPr marL="342900" indent="-342900">
              <a:buFont typeface="Arial" panose="020B0604020202020204" pitchFamily="34" charset="0"/>
              <a:buChar char="•"/>
            </a:pPr>
            <a:r>
              <a:rPr lang="en-US" dirty="0">
                <a:solidFill>
                  <a:schemeClr val="tx1"/>
                </a:solidFill>
                <a:effectLst>
                  <a:outerShdw blurRad="38100" dist="19050" dir="2700000" algn="tl" rotWithShape="0">
                    <a:schemeClr val="dk1">
                      <a:alpha val="40000"/>
                    </a:schemeClr>
                  </a:outerShdw>
                </a:effectLst>
                <a:sym typeface="+mn-ea"/>
              </a:rPr>
              <a:t>Business Idea</a:t>
            </a:r>
            <a:endParaRPr lang="en-US" dirty="0">
              <a:solidFill>
                <a:schemeClr val="tx1"/>
              </a:solidFill>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lang="en-US" dirty="0">
                <a:solidFill>
                  <a:schemeClr val="tx1"/>
                </a:solidFill>
                <a:effectLst>
                  <a:outerShdw blurRad="38100" dist="19050" dir="2700000" algn="tl" rotWithShape="0">
                    <a:schemeClr val="dk1">
                      <a:alpha val="40000"/>
                    </a:schemeClr>
                  </a:outerShdw>
                </a:effectLst>
                <a:sym typeface="+mn-ea"/>
              </a:rPr>
              <a:t>About Data</a:t>
            </a:r>
            <a:endParaRPr lang="en-US" dirty="0">
              <a:solidFill>
                <a:schemeClr val="tx1"/>
              </a:solidFill>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lang="en-US" dirty="0">
                <a:solidFill>
                  <a:schemeClr val="tx1"/>
                </a:solidFill>
                <a:effectLst>
                  <a:outerShdw blurRad="38100" dist="19050" dir="2700000" algn="tl" rotWithShape="0">
                    <a:schemeClr val="dk1">
                      <a:alpha val="40000"/>
                    </a:schemeClr>
                  </a:outerShdw>
                </a:effectLst>
                <a:sym typeface="+mn-ea"/>
              </a:rPr>
              <a:t>Analysis</a:t>
            </a:r>
            <a:endParaRPr lang="en-US" dirty="0">
              <a:solidFill>
                <a:schemeClr val="tx1"/>
              </a:solidFill>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lang="en-US" dirty="0">
                <a:solidFill>
                  <a:schemeClr val="tx1"/>
                </a:solidFill>
                <a:effectLst>
                  <a:outerShdw blurRad="38100" dist="19050" dir="2700000" algn="tl" rotWithShape="0">
                    <a:schemeClr val="dk1">
                      <a:alpha val="40000"/>
                    </a:schemeClr>
                  </a:outerShdw>
                </a:effectLst>
                <a:sym typeface="+mn-ea"/>
              </a:rPr>
              <a:t>Conclusion</a:t>
            </a:r>
            <a:endParaRPr lang="en-US" dirty="0">
              <a:solidFill>
                <a:schemeClr val="tx1"/>
              </a:solidFill>
              <a:effectLst>
                <a:outerShdw blurRad="38100" dist="19050" dir="2700000" algn="tl" rotWithShape="0">
                  <a:schemeClr val="dk1">
                    <a:alpha val="40000"/>
                  </a:schemeClr>
                </a:outerShdw>
              </a:effectLst>
            </a:endParaRPr>
          </a:p>
          <a:p>
            <a:pPr marL="342900" indent="-342900"/>
            <a:endParaRPr lang="en-US"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6575" y="497840"/>
            <a:ext cx="9086850" cy="829945"/>
          </a:xfrm>
          <a:prstGeom prst="rect">
            <a:avLst/>
          </a:prstGeom>
          <a:noFill/>
        </p:spPr>
        <p:txBody>
          <a:bodyPr wrap="square" rtlCol="0">
            <a:spAutoFit/>
          </a:bodyPr>
          <a:p>
            <a:r>
              <a:rPr lang="en-US" sz="4800">
                <a:solidFill>
                  <a:schemeClr val="tx1"/>
                </a:solidFill>
                <a:effectLst>
                  <a:outerShdw blurRad="38100" dist="19050" dir="2700000" algn="tl" rotWithShape="0">
                    <a:schemeClr val="dk1">
                      <a:alpha val="40000"/>
                    </a:schemeClr>
                  </a:outerShdw>
                </a:effectLst>
              </a:rPr>
              <a:t>Business Idea</a:t>
            </a:r>
            <a:endParaRPr lang="en-US" sz="4800">
              <a:solidFill>
                <a:schemeClr val="tx1"/>
              </a:solidFill>
              <a:effectLst>
                <a:outerShdw blurRad="38100" dist="19050" dir="2700000" algn="tl" rotWithShape="0">
                  <a:schemeClr val="dk1">
                    <a:alpha val="40000"/>
                  </a:schemeClr>
                </a:outerShdw>
              </a:effectLst>
            </a:endParaRPr>
          </a:p>
        </p:txBody>
      </p:sp>
      <p:sp>
        <p:nvSpPr>
          <p:cNvPr id="3" name="Text Box 2"/>
          <p:cNvSpPr txBox="1"/>
          <p:nvPr/>
        </p:nvSpPr>
        <p:spPr>
          <a:xfrm>
            <a:off x="706755" y="1332230"/>
            <a:ext cx="10755630" cy="368300"/>
          </a:xfrm>
          <a:prstGeom prst="rect">
            <a:avLst/>
          </a:prstGeom>
          <a:noFill/>
        </p:spPr>
        <p:txBody>
          <a:bodyPr wrap="square" rtlCol="0">
            <a:spAutoFit/>
          </a:bodyPr>
          <a:p>
            <a:endParaRPr lang="en-US"/>
          </a:p>
        </p:txBody>
      </p:sp>
      <p:sp>
        <p:nvSpPr>
          <p:cNvPr id="4" name="Text Box 3"/>
          <p:cNvSpPr txBox="1"/>
          <p:nvPr/>
        </p:nvSpPr>
        <p:spPr>
          <a:xfrm>
            <a:off x="536575" y="1704975"/>
            <a:ext cx="9776460" cy="3415030"/>
          </a:xfrm>
          <a:prstGeom prst="rect">
            <a:avLst/>
          </a:prstGeom>
          <a:noFill/>
        </p:spPr>
        <p:txBody>
          <a:bodyPr wrap="square" rtlCol="0">
            <a:spAutoFit/>
          </a:bodyPr>
          <a:p>
            <a:pPr marL="285750" indent="-285750">
              <a:buFont typeface="Arial" panose="020B0604020202020204" pitchFamily="34" charset="0"/>
              <a:buChar char="•"/>
            </a:pPr>
            <a:r>
              <a:rPr lang="en-US" dirty="0">
                <a:sym typeface="+mn-ea"/>
              </a:rPr>
              <a:t>Our potential business idea is to focus on product and sales method optimization and future inventory management.</a:t>
            </a:r>
            <a:endParaRPr lang="en-US" dirty="0">
              <a:sym typeface="+mn-ea"/>
            </a:endParaRPr>
          </a:p>
          <a:p>
            <a:pPr indent="0">
              <a:buFont typeface="Arial" panose="020B0604020202020204" pitchFamily="34" charset="0"/>
              <a:buNone/>
            </a:pPr>
            <a:endParaRPr lang="en-US" dirty="0"/>
          </a:p>
          <a:p>
            <a:pPr marL="285750" indent="-285750">
              <a:buFont typeface="Arial" panose="020B0604020202020204" pitchFamily="34" charset="0"/>
              <a:buChar char="•"/>
            </a:pPr>
            <a:r>
              <a:rPr lang="en-US" dirty="0">
                <a:sym typeface="+mn-ea"/>
              </a:rPr>
              <a:t>By identifying the most profitable products and sales methods, businesses can optimize their product mix and sales strategies to improve their overall profitability.</a:t>
            </a:r>
            <a:endParaRPr lang="en-US" dirty="0">
              <a:sym typeface="+mn-ea"/>
            </a:endParaRPr>
          </a:p>
          <a:p>
            <a:pPr indent="0">
              <a:buFont typeface="Arial" panose="020B0604020202020204" pitchFamily="34" charset="0"/>
              <a:buNone/>
            </a:pPr>
            <a:endParaRPr lang="en-US" dirty="0"/>
          </a:p>
          <a:p>
            <a:pPr marL="285750" indent="-285750">
              <a:buFont typeface="Arial" panose="020B0604020202020204" pitchFamily="34" charset="0"/>
              <a:buChar char="•"/>
            </a:pPr>
            <a:r>
              <a:rPr lang="en-US" dirty="0">
                <a:sym typeface="+mn-ea"/>
              </a:rPr>
              <a:t>Based on the profitability of products and sales methods, businesses can make informed decisions about future inventory.</a:t>
            </a:r>
            <a:endParaRPr lang="en-US" dirty="0">
              <a:sym typeface="+mn-ea"/>
            </a:endParaRPr>
          </a:p>
          <a:p>
            <a:pPr indent="0">
              <a:buFont typeface="Arial" panose="020B0604020202020204" pitchFamily="34" charset="0"/>
              <a:buNone/>
            </a:pPr>
            <a:endParaRPr lang="en-US" dirty="0"/>
          </a:p>
          <a:p>
            <a:pPr marL="285750" indent="-285750">
              <a:buFont typeface="Arial" panose="020B0604020202020204" pitchFamily="34" charset="0"/>
              <a:buChar char="•"/>
            </a:pPr>
            <a:r>
              <a:rPr lang="en-US" dirty="0">
                <a:sym typeface="+mn-ea"/>
              </a:rPr>
              <a:t>Stocking inventory based on the products and sales methods that have proven to be most profitable, businesses can optimize their inventory mix and reduce the risk of overstocking or understocking certain items.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tx1"/>
                </a:solidFill>
              </a:rPr>
              <a:t>About Data</a:t>
            </a:r>
            <a:endParaRPr lang="en-US" dirty="0">
              <a:solidFill>
                <a:schemeClr val="tx1"/>
              </a:solidFill>
            </a:endParaRPr>
          </a:p>
        </p:txBody>
      </p:sp>
      <p:sp>
        <p:nvSpPr>
          <p:cNvPr id="3" name="Content Placeholder 2"/>
          <p:cNvSpPr>
            <a:spLocks noGrp="1"/>
          </p:cNvSpPr>
          <p:nvPr>
            <p:ph idx="1"/>
          </p:nvPr>
        </p:nvSpPr>
        <p:spPr/>
        <p:txBody>
          <a:bodyPr/>
          <a:lstStyle/>
          <a:p>
            <a:r>
              <a:rPr lang="en-US" dirty="0">
                <a:sym typeface="+mn-ea"/>
              </a:rPr>
              <a:t>Dataset from </a:t>
            </a:r>
            <a:r>
              <a:rPr lang="en-US" dirty="0" err="1">
                <a:solidFill>
                  <a:schemeClr val="accent1">
                    <a:lumMod val="75000"/>
                  </a:schemeClr>
                </a:solidFill>
                <a:sym typeface="+mn-ea"/>
              </a:rPr>
              <a:t>Data.world</a:t>
            </a:r>
            <a:r>
              <a:rPr lang="en-US" dirty="0">
                <a:sym typeface="+mn-ea"/>
              </a:rPr>
              <a:t> website</a:t>
            </a:r>
            <a:endParaRPr lang="en-US" dirty="0"/>
          </a:p>
          <a:p>
            <a:r>
              <a:rPr lang="en-US" dirty="0">
                <a:cs typeface="Arial" panose="020B0604020202020204"/>
                <a:sym typeface="+mn-ea"/>
              </a:rPr>
              <a:t>Objective : Analyze Adidas Sales Database</a:t>
            </a:r>
            <a:endParaRPr lang="en-US" dirty="0">
              <a:cs typeface="Arial" panose="020B0604020202020204"/>
            </a:endParaRPr>
          </a:p>
          <a:p>
            <a:r>
              <a:rPr lang="en-US" dirty="0">
                <a:cs typeface="Arial" panose="020B0604020202020204"/>
                <a:sym typeface="+mn-ea"/>
              </a:rPr>
              <a:t>Company Industry : Design Company</a:t>
            </a:r>
            <a:endParaRPr lang="en-US" dirty="0">
              <a:cs typeface="Arial" panose="020B0604020202020204"/>
            </a:endParaRPr>
          </a:p>
          <a:p>
            <a:r>
              <a:rPr lang="en-US" dirty="0">
                <a:cs typeface="Arial" panose="020B0604020202020204"/>
                <a:sym typeface="+mn-ea"/>
              </a:rPr>
              <a:t>Dataset Link : </a:t>
            </a:r>
            <a:r>
              <a:rPr lang="en-US" dirty="0">
                <a:solidFill>
                  <a:schemeClr val="accent1"/>
                </a:solidFill>
                <a:cs typeface="Arial" panose="020B0604020202020204"/>
                <a:sym typeface="+mn-ea"/>
                <a:hlinkClick r:id="rId1" action="ppaction://hlinkfile"/>
              </a:rPr>
              <a:t>https://data.world/stellabigail/adidas-us-sales-datasets</a:t>
            </a:r>
            <a:endParaRPr lang="en-US" dirty="0">
              <a:solidFill>
                <a:schemeClr val="accent1"/>
              </a:solidFill>
              <a:cs typeface="Arial" panose="020B0604020202020204"/>
              <a:sym typeface="+mn-ea"/>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7370" y="396240"/>
            <a:ext cx="7977505" cy="829945"/>
          </a:xfrm>
          <a:prstGeom prst="rect">
            <a:avLst/>
          </a:prstGeom>
          <a:noFill/>
        </p:spPr>
        <p:txBody>
          <a:bodyPr wrap="square" rtlCol="0">
            <a:spAutoFit/>
          </a:bodyPr>
          <a:p>
            <a:r>
              <a:rPr lang="en-US" sz="4800"/>
              <a:t>Dash Board</a:t>
            </a:r>
            <a:endParaRPr lang="en-US"/>
          </a:p>
        </p:txBody>
      </p:sp>
      <p:sp>
        <p:nvSpPr>
          <p:cNvPr id="3" name="Text Box 2"/>
          <p:cNvSpPr txBox="1"/>
          <p:nvPr/>
        </p:nvSpPr>
        <p:spPr>
          <a:xfrm>
            <a:off x="781050" y="1513205"/>
            <a:ext cx="10660380" cy="368300"/>
          </a:xfrm>
          <a:prstGeom prst="rect">
            <a:avLst/>
          </a:prstGeom>
          <a:noFill/>
        </p:spPr>
        <p:txBody>
          <a:bodyPr wrap="square" rtlCol="0">
            <a:spAutoFit/>
          </a:bodyPr>
          <a:p>
            <a:endParaRPr lang="en-US"/>
          </a:p>
        </p:txBody>
      </p:sp>
      <p:pic>
        <p:nvPicPr>
          <p:cNvPr id="5" name="Picture 4" descr="WhatsApp Image 2023-05-01 at 4.32.36 PM">
            <a:hlinkClick r:id="rId1" action="ppaction://hlinkfile"/>
          </p:cNvPr>
          <p:cNvPicPr>
            <a:picLocks noChangeAspect="1"/>
          </p:cNvPicPr>
          <p:nvPr/>
        </p:nvPicPr>
        <p:blipFill>
          <a:blip r:embed="rId2"/>
          <a:stretch>
            <a:fillRect/>
          </a:stretch>
        </p:blipFill>
        <p:spPr>
          <a:xfrm>
            <a:off x="781050" y="1226185"/>
            <a:ext cx="9053195" cy="4737735"/>
          </a:xfrm>
          <a:prstGeom prst="rect">
            <a:avLst/>
          </a:prstGeom>
        </p:spPr>
      </p:pic>
      <p:sp>
        <p:nvSpPr>
          <p:cNvPr id="4" name="Text Box 3"/>
          <p:cNvSpPr txBox="1"/>
          <p:nvPr/>
        </p:nvSpPr>
        <p:spPr>
          <a:xfrm>
            <a:off x="5086350" y="3126105"/>
            <a:ext cx="309880" cy="368300"/>
          </a:xfrm>
          <a:prstGeom prst="rect">
            <a:avLst/>
          </a:prstGeom>
          <a:noFill/>
        </p:spPr>
        <p:txBody>
          <a:bodyPr wrap="none" rtlCol="0">
            <a:spAutoFit/>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4800">
                <a:solidFill>
                  <a:schemeClr val="tx1"/>
                </a:solidFill>
                <a:effectLst>
                  <a:outerShdw blurRad="38100" dist="19050" dir="2700000" algn="tl" rotWithShape="0">
                    <a:schemeClr val="dk1">
                      <a:alpha val="40000"/>
                    </a:schemeClr>
                  </a:outerShdw>
                </a:effectLst>
              </a:rPr>
              <a:t>Conclusion</a:t>
            </a:r>
            <a:endParaRPr lang="en-US" sz="480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normAutofit fontScale="90000" lnSpcReduction="20000"/>
          </a:bodyPr>
          <a:p>
            <a:r>
              <a:rPr lang="en-US" dirty="0">
                <a:sym typeface="+mn-ea"/>
              </a:rPr>
              <a:t>Mens street foot wear generated higher Operating profit throughout all the Sales methods. Baesd on this, Adidas stock more inventory in future for this product category to generate the profits.</a:t>
            </a:r>
            <a:endParaRPr lang="en-US" dirty="0">
              <a:sym typeface="+mn-ea"/>
            </a:endParaRPr>
          </a:p>
          <a:p>
            <a:r>
              <a:rPr lang="en-US" dirty="0">
                <a:sym typeface="+mn-ea"/>
              </a:rPr>
              <a:t>They should also concentrate on increasing the Online sales of Womens athletic footwear when compared to other sales methods.</a:t>
            </a:r>
            <a:endParaRPr lang="en-US" dirty="0">
              <a:sym typeface="+mn-ea"/>
            </a:endParaRPr>
          </a:p>
          <a:p>
            <a:r>
              <a:rPr lang="en-US" dirty="0">
                <a:sym typeface="+mn-ea"/>
              </a:rPr>
              <a:t>The inventory in all the regions should be managed based on popular Sales method and Product category in that Region.</a:t>
            </a:r>
            <a:endParaRPr lang="en-US" dirty="0">
              <a:sym typeface="+mn-ea"/>
            </a:endParaRPr>
          </a:p>
          <a:p>
            <a:r>
              <a:rPr lang="en-US" dirty="0">
                <a:sym typeface="+mn-ea"/>
              </a:rPr>
              <a:t>By implementing above suggestions, business can not only improve their profitability but also enhance their ability to meet customer needs and stay competitive in the market.</a:t>
            </a:r>
            <a:endParaRPr lang="en-US" dirty="0"/>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05130" y="440690"/>
            <a:ext cx="8623935" cy="5788660"/>
          </a:xfrm>
        </p:spPr>
        <p:txBody>
          <a:bodyPr/>
          <a:p>
            <a:pPr marL="0" indent="0" algn="ctr">
              <a:buNone/>
            </a:pPr>
            <a:endParaRPr lang="en-US" sz="6600"/>
          </a:p>
          <a:p>
            <a:pPr marL="0" indent="0" algn="ctr">
              <a:buNone/>
            </a:pPr>
            <a:endParaRPr lang="en-US" sz="6600"/>
          </a:p>
          <a:p>
            <a:pPr marL="0" indent="0" algn="ctr">
              <a:buNone/>
            </a:pPr>
            <a:r>
              <a:rPr lang="en-US" sz="9600"/>
              <a:t>THANK YOU</a:t>
            </a:r>
            <a:endParaRPr lang="en-US" sz="9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1693</Words>
  <Application>WPS Presentation</Application>
  <PresentationFormat>Widescreen</PresentationFormat>
  <Paragraphs>48</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Arial</vt:lpstr>
      <vt:lpstr>Trebuchet MS</vt:lpstr>
      <vt:lpstr>Microsoft YaHei</vt:lpstr>
      <vt:lpstr>Arial Unicode MS</vt:lpstr>
      <vt:lpstr>Calibri</vt:lpstr>
      <vt:lpstr>Office Theme</vt:lpstr>
      <vt:lpstr>ADIDAS Sales Analyis</vt:lpstr>
      <vt:lpstr>Agenda</vt:lpstr>
      <vt:lpstr>PowerPoint 演示文稿</vt:lpstr>
      <vt:lpstr>About Data</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Microsoft Office User</dc:creator>
  <cp:lastModifiedBy>srika</cp:lastModifiedBy>
  <cp:revision>12</cp:revision>
  <dcterms:created xsi:type="dcterms:W3CDTF">2020-10-19T17:58:00Z</dcterms:created>
  <dcterms:modified xsi:type="dcterms:W3CDTF">2023-05-02T03:02:47Z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75F837EABD6F453DB0BC3A46359B491C</vt:lpwstr>
  </property>
  <property fmtid="{D5CDD505-2E9C-101B-9397-08002B2CF9AE}" pid="3" name="KSOProductBuildVer">
    <vt:lpwstr>1033-11.2.0.11537</vt:lpwstr>
  </property>
</Properties>
</file>