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36435" y="2176055"/>
            <a:ext cx="5216130" cy="5250904"/>
          </a:xfrm>
          <a:custGeom>
            <a:avLst/>
            <a:gdLst/>
            <a:ahLst/>
            <a:cxnLst/>
            <a:rect r="r" b="b" t="t" l="l"/>
            <a:pathLst>
              <a:path h="5250904" w="5216130">
                <a:moveTo>
                  <a:pt x="0" y="0"/>
                </a:moveTo>
                <a:lnTo>
                  <a:pt x="5216130" y="0"/>
                </a:lnTo>
                <a:lnTo>
                  <a:pt x="5216130" y="5250904"/>
                </a:lnTo>
                <a:lnTo>
                  <a:pt x="0" y="52509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572441" cy="547539"/>
            <a:chOff x="0" y="0"/>
            <a:chExt cx="2096588" cy="73005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38100"/>
              <a:ext cx="2096588" cy="3522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240"/>
                </a:lnSpc>
              </a:pPr>
              <a:r>
                <a:rPr lang="en-US" sz="1600" spc="80">
                  <a:solidFill>
                    <a:srgbClr val="FF66C4"/>
                  </a:solidFill>
                  <a:latin typeface="DM Sans Bold"/>
                </a:rPr>
                <a:t>YEAR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77840"/>
              <a:ext cx="2096588" cy="3522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DM Sans"/>
                </a:rPr>
                <a:t>2024-25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2860041"/>
            <a:ext cx="7412410" cy="4566918"/>
            <a:chOff x="0" y="0"/>
            <a:chExt cx="9883213" cy="608922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4970990"/>
              <a:ext cx="9883213" cy="11182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50"/>
                </a:lnSpc>
              </a:pPr>
              <a:r>
                <a:rPr lang="en-US" sz="2300">
                  <a:solidFill>
                    <a:srgbClr val="FF66C4"/>
                  </a:solidFill>
                  <a:latin typeface="DM Sans"/>
                </a:rPr>
                <a:t>Agile project plan for website.</a:t>
              </a:r>
            </a:p>
            <a:p>
              <a:pPr>
                <a:lnSpc>
                  <a:spcPts val="3450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28600"/>
              <a:ext cx="9883213" cy="47455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024"/>
                </a:lnSpc>
              </a:pPr>
              <a:r>
                <a:rPr lang="en-US" sz="9499" spc="-474">
                  <a:solidFill>
                    <a:srgbClr val="000000"/>
                  </a:solidFill>
                  <a:latin typeface="DM Sans Bold"/>
                </a:rPr>
                <a:t>UoH Placement</a:t>
              </a:r>
            </a:p>
            <a:p>
              <a:pPr>
                <a:lnSpc>
                  <a:spcPts val="9024"/>
                </a:lnSpc>
              </a:pPr>
              <a:r>
                <a:rPr lang="en-US" sz="9499" spc="-474">
                  <a:solidFill>
                    <a:srgbClr val="000000"/>
                  </a:solidFill>
                  <a:latin typeface="DM Sans Bold"/>
                </a:rPr>
                <a:t>Portal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361443" y="8640766"/>
            <a:ext cx="7329079" cy="1330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48"/>
              </a:lnSpc>
            </a:pPr>
            <a:r>
              <a:rPr lang="en-US" sz="3630" spc="-181">
                <a:solidFill>
                  <a:srgbClr val="000000"/>
                </a:solidFill>
                <a:latin typeface="DM Sans Bold"/>
              </a:rPr>
              <a:t>Srikar (21MCME19)</a:t>
            </a:r>
          </a:p>
          <a:p>
            <a:pPr>
              <a:lnSpc>
                <a:spcPts val="3448"/>
              </a:lnSpc>
            </a:pPr>
            <a:r>
              <a:rPr lang="en-US" sz="3630" spc="-181">
                <a:solidFill>
                  <a:srgbClr val="000000"/>
                </a:solidFill>
                <a:latin typeface="DM Sans Bold"/>
              </a:rPr>
              <a:t>Akashkumar Dhrana(21MCME28)</a:t>
            </a:r>
          </a:p>
          <a:p>
            <a:pPr>
              <a:lnSpc>
                <a:spcPts val="3448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6186311" cy="3479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86311" cy="3479800"/>
            </a:xfrm>
            <a:custGeom>
              <a:avLst/>
              <a:gdLst/>
              <a:ahLst/>
              <a:cxnLst/>
              <a:rect r="r" b="b" t="t" l="l"/>
              <a:pathLst>
                <a:path h="3479800" w="6186311">
                  <a:moveTo>
                    <a:pt x="0" y="0"/>
                  </a:moveTo>
                  <a:lnTo>
                    <a:pt x="0" y="3479800"/>
                  </a:lnTo>
                  <a:lnTo>
                    <a:pt x="6186311" y="3479800"/>
                  </a:lnTo>
                  <a:lnTo>
                    <a:pt x="6186311" y="0"/>
                  </a:lnTo>
                  <a:lnTo>
                    <a:pt x="0" y="0"/>
                  </a:lnTo>
                  <a:close/>
                  <a:moveTo>
                    <a:pt x="6125351" y="3418840"/>
                  </a:moveTo>
                  <a:lnTo>
                    <a:pt x="59690" y="3418840"/>
                  </a:lnTo>
                  <a:lnTo>
                    <a:pt x="59690" y="59690"/>
                  </a:lnTo>
                  <a:lnTo>
                    <a:pt x="6125351" y="59690"/>
                  </a:lnTo>
                  <a:lnTo>
                    <a:pt x="6125351" y="3418840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4044950"/>
            <a:ext cx="4712543" cy="226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-400">
                <a:solidFill>
                  <a:srgbClr val="000000"/>
                </a:solidFill>
                <a:latin typeface="DM Sans Bold"/>
              </a:rPr>
              <a:t>Key</a:t>
            </a:r>
          </a:p>
          <a:p>
            <a:pPr>
              <a:lnSpc>
                <a:spcPts val="8800"/>
              </a:lnSpc>
            </a:pPr>
            <a:r>
              <a:rPr lang="en-US" sz="8000" spc="-400">
                <a:solidFill>
                  <a:srgbClr val="000000"/>
                </a:solidFill>
                <a:latin typeface="DM Sans Bold"/>
              </a:rPr>
              <a:t>Highlights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875034" y="9216415"/>
            <a:ext cx="1384266" cy="287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380"/>
              </a:lnSpc>
              <a:spcBef>
                <a:spcPct val="0"/>
              </a:spcBef>
            </a:pPr>
            <a:r>
              <a:rPr lang="en-US" sz="1700" spc="85" u="none">
                <a:solidFill>
                  <a:srgbClr val="FF66C4"/>
                </a:solidFill>
                <a:latin typeface="DM Sans Bold"/>
              </a:rPr>
              <a:t>NEXT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6128517" y="2599030"/>
            <a:ext cx="11458097" cy="5088939"/>
            <a:chOff x="0" y="0"/>
            <a:chExt cx="15277462" cy="6785252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123825"/>
              <a:ext cx="1810995" cy="15087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9542"/>
                </a:lnSpc>
              </a:pPr>
              <a:r>
                <a:rPr lang="en-US" sz="6816" spc="340">
                  <a:solidFill>
                    <a:srgbClr val="FF66C4"/>
                  </a:solidFill>
                  <a:latin typeface="DM Sans"/>
                </a:rPr>
                <a:t>01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810995" y="417098"/>
              <a:ext cx="13466467" cy="503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 spc="-46">
                  <a:solidFill>
                    <a:srgbClr val="000000"/>
                  </a:solidFill>
                  <a:latin typeface="DM Sans Bold"/>
                </a:rPr>
                <a:t>Role-based access control (students, coordinators, TPO, chairman).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712965"/>
              <a:ext cx="1810995" cy="15030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9542"/>
                </a:lnSpc>
              </a:pPr>
              <a:r>
                <a:rPr lang="en-US" sz="6816" spc="340">
                  <a:solidFill>
                    <a:srgbClr val="FF66C4"/>
                  </a:solidFill>
                  <a:latin typeface="DM Sans"/>
                </a:rPr>
                <a:t>02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810995" y="2248207"/>
              <a:ext cx="13466467" cy="503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 spc="-46">
                  <a:solidFill>
                    <a:srgbClr val="000000"/>
                  </a:solidFill>
                  <a:latin typeface="DM Sans Bold"/>
                </a:rPr>
                <a:t>Data analytics for placement statistics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5213480"/>
              <a:ext cx="1810995" cy="15030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9542"/>
                </a:lnSpc>
              </a:pPr>
              <a:r>
                <a:rPr lang="en-US" sz="6816" spc="340">
                  <a:solidFill>
                    <a:srgbClr val="FF66C4"/>
                  </a:solidFill>
                  <a:latin typeface="DM Sans"/>
                </a:rPr>
                <a:t>04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810995" y="5748722"/>
              <a:ext cx="13466467" cy="10365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 spc="-46">
                  <a:solidFill>
                    <a:srgbClr val="000000"/>
                  </a:solidFill>
                  <a:latin typeface="DM Sans Bold"/>
                </a:rPr>
                <a:t>Provide students with the ability to track the status of their job applications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3542416"/>
              <a:ext cx="1810995" cy="15030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9542"/>
                </a:lnSpc>
              </a:pPr>
              <a:r>
                <a:rPr lang="en-US" sz="6816" spc="340">
                  <a:solidFill>
                    <a:srgbClr val="FF66C4"/>
                  </a:solidFill>
                  <a:latin typeface="DM Sans"/>
                </a:rPr>
                <a:t>03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810995" y="4077658"/>
              <a:ext cx="13466467" cy="503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 spc="-46">
                  <a:solidFill>
                    <a:srgbClr val="000000"/>
                  </a:solidFill>
                  <a:latin typeface="DM Sans Bold"/>
                </a:rPr>
                <a:t>Job posting and application submission.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07991"/>
            <a:ext cx="18288000" cy="10287000"/>
            <a:chOff x="0" y="0"/>
            <a:chExt cx="6186311" cy="3479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86311" cy="3479800"/>
            </a:xfrm>
            <a:custGeom>
              <a:avLst/>
              <a:gdLst/>
              <a:ahLst/>
              <a:cxnLst/>
              <a:rect r="r" b="b" t="t" l="l"/>
              <a:pathLst>
                <a:path h="3479800" w="6186311">
                  <a:moveTo>
                    <a:pt x="0" y="0"/>
                  </a:moveTo>
                  <a:lnTo>
                    <a:pt x="0" y="3479800"/>
                  </a:lnTo>
                  <a:lnTo>
                    <a:pt x="6186311" y="3479800"/>
                  </a:lnTo>
                  <a:lnTo>
                    <a:pt x="6186311" y="0"/>
                  </a:lnTo>
                  <a:lnTo>
                    <a:pt x="0" y="0"/>
                  </a:lnTo>
                  <a:close/>
                  <a:moveTo>
                    <a:pt x="6125351" y="3418840"/>
                  </a:moveTo>
                  <a:lnTo>
                    <a:pt x="59690" y="3418840"/>
                  </a:lnTo>
                  <a:lnTo>
                    <a:pt x="59690" y="59690"/>
                  </a:lnTo>
                  <a:lnTo>
                    <a:pt x="6125351" y="59690"/>
                  </a:lnTo>
                  <a:lnTo>
                    <a:pt x="6125351" y="3418840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547516" y="4044950"/>
            <a:ext cx="4712543" cy="226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-400">
                <a:solidFill>
                  <a:srgbClr val="000000"/>
                </a:solidFill>
                <a:latin typeface="DM Sans Bold"/>
              </a:rPr>
              <a:t>Technical</a:t>
            </a:r>
          </a:p>
          <a:p>
            <a:pPr>
              <a:lnSpc>
                <a:spcPts val="8800"/>
              </a:lnSpc>
            </a:pPr>
            <a:r>
              <a:rPr lang="en-US" sz="8000" spc="-400">
                <a:solidFill>
                  <a:srgbClr val="000000"/>
                </a:solidFill>
                <a:latin typeface="DM Sans Bold"/>
              </a:rPr>
              <a:t>Details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875034" y="9216415"/>
            <a:ext cx="1384266" cy="287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380"/>
              </a:lnSpc>
              <a:spcBef>
                <a:spcPct val="0"/>
              </a:spcBef>
            </a:pPr>
            <a:r>
              <a:rPr lang="en-US" sz="1700" spc="85" u="none">
                <a:solidFill>
                  <a:srgbClr val="FF66C4"/>
                </a:solidFill>
                <a:latin typeface="DM Sans Bold"/>
              </a:rPr>
              <a:t>NEXT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5260059" y="2641376"/>
            <a:ext cx="14320166" cy="5004249"/>
            <a:chOff x="0" y="0"/>
            <a:chExt cx="19093555" cy="6672331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47623"/>
              <a:ext cx="6140698" cy="6027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47"/>
                </a:lnSpc>
              </a:pPr>
              <a:r>
                <a:rPr lang="en-US" sz="2748" spc="-54">
                  <a:solidFill>
                    <a:srgbClr val="000000"/>
                  </a:solidFill>
                  <a:latin typeface="DM Sans Bold"/>
                </a:rPr>
                <a:t>Technologies used: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6140698" y="-47625"/>
              <a:ext cx="12952858" cy="12509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47"/>
                </a:lnSpc>
              </a:pPr>
              <a:r>
                <a:rPr lang="en-US" sz="2748">
                  <a:solidFill>
                    <a:srgbClr val="000000"/>
                  </a:solidFill>
                  <a:latin typeface="DM Sans Bold"/>
                </a:rPr>
                <a:t>JSP, JAVA SERVLETS, AJAX, J-QUERY, </a:t>
              </a:r>
            </a:p>
            <a:p>
              <a:pPr>
                <a:lnSpc>
                  <a:spcPts val="3847"/>
                </a:lnSpc>
              </a:pPr>
              <a:r>
                <a:rPr lang="en-US" sz="2748">
                  <a:solidFill>
                    <a:srgbClr val="000000"/>
                  </a:solidFill>
                  <a:latin typeface="DM Sans Bold"/>
                </a:rPr>
                <a:t>TAILWIND CSS, HTML, JAVA SCRIPT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910558"/>
              <a:ext cx="6140698" cy="6027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47"/>
                </a:lnSpc>
              </a:pPr>
              <a:r>
                <a:rPr lang="en-US" sz="2748" spc="-54">
                  <a:solidFill>
                    <a:srgbClr val="000000"/>
                  </a:solidFill>
                  <a:latin typeface="DM Sans Bold"/>
                </a:rPr>
                <a:t>Security measures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6140698" y="1910558"/>
              <a:ext cx="10129593" cy="6027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47"/>
                </a:lnSpc>
              </a:pPr>
              <a:r>
                <a:rPr lang="en-US" sz="2748">
                  <a:solidFill>
                    <a:srgbClr val="000000"/>
                  </a:solidFill>
                  <a:latin typeface="DM Sans Bold"/>
                </a:rPr>
                <a:t>encryption, authentication, access control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4118353"/>
              <a:ext cx="6140698" cy="6027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47"/>
                </a:lnSpc>
              </a:pPr>
              <a:r>
                <a:rPr lang="en-US" sz="2748" spc="-54">
                  <a:solidFill>
                    <a:srgbClr val="000000"/>
                  </a:solidFill>
                  <a:latin typeface="DM Sans Bold"/>
                </a:rPr>
                <a:t>Database Technology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6140698" y="4118351"/>
              <a:ext cx="10129593" cy="6027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47"/>
                </a:lnSpc>
              </a:pPr>
              <a:r>
                <a:rPr lang="en-US" sz="2748">
                  <a:solidFill>
                    <a:srgbClr val="000000"/>
                  </a:solidFill>
                  <a:latin typeface="DM Sans Bold"/>
                </a:rPr>
                <a:t>mySQL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6069587"/>
              <a:ext cx="6140698" cy="6027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47"/>
                </a:lnSpc>
              </a:pPr>
              <a:r>
                <a:rPr lang="en-US" sz="2748" spc="-54">
                  <a:solidFill>
                    <a:srgbClr val="000000"/>
                  </a:solidFill>
                  <a:latin typeface="DM Sans Bold"/>
                </a:rPr>
                <a:t>Additional properties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6140698" y="6069585"/>
              <a:ext cx="10129593" cy="6027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47"/>
                </a:lnSpc>
              </a:pPr>
              <a:r>
                <a:rPr lang="en-US" sz="2748">
                  <a:solidFill>
                    <a:srgbClr val="000000"/>
                  </a:solidFill>
                  <a:latin typeface="DM Sans Bold"/>
                </a:rPr>
                <a:t>Scalable, Modular, Low down time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6186311" cy="3479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86311" cy="3479800"/>
            </a:xfrm>
            <a:custGeom>
              <a:avLst/>
              <a:gdLst/>
              <a:ahLst/>
              <a:cxnLst/>
              <a:rect r="r" b="b" t="t" l="l"/>
              <a:pathLst>
                <a:path h="3479800" w="6186311">
                  <a:moveTo>
                    <a:pt x="0" y="0"/>
                  </a:moveTo>
                  <a:lnTo>
                    <a:pt x="0" y="3479800"/>
                  </a:lnTo>
                  <a:lnTo>
                    <a:pt x="6186311" y="3479800"/>
                  </a:lnTo>
                  <a:lnTo>
                    <a:pt x="6186311" y="0"/>
                  </a:lnTo>
                  <a:lnTo>
                    <a:pt x="0" y="0"/>
                  </a:lnTo>
                  <a:close/>
                  <a:moveTo>
                    <a:pt x="6125351" y="3418840"/>
                  </a:moveTo>
                  <a:lnTo>
                    <a:pt x="59690" y="3418840"/>
                  </a:lnTo>
                  <a:lnTo>
                    <a:pt x="59690" y="59690"/>
                  </a:lnTo>
                  <a:lnTo>
                    <a:pt x="6125351" y="59690"/>
                  </a:lnTo>
                  <a:lnTo>
                    <a:pt x="6125351" y="3418840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956788" y="514350"/>
            <a:ext cx="11087300" cy="9258300"/>
          </a:xfrm>
          <a:custGeom>
            <a:avLst/>
            <a:gdLst/>
            <a:ahLst/>
            <a:cxnLst/>
            <a:rect r="r" b="b" t="t" l="l"/>
            <a:pathLst>
              <a:path h="9258300" w="11087300">
                <a:moveTo>
                  <a:pt x="0" y="0"/>
                </a:moveTo>
                <a:lnTo>
                  <a:pt x="11087300" y="0"/>
                </a:lnTo>
                <a:lnTo>
                  <a:pt x="11087300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4044950"/>
            <a:ext cx="4712543" cy="226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-400">
                <a:solidFill>
                  <a:srgbClr val="000000"/>
                </a:solidFill>
                <a:latin typeface="DM Sans Bold"/>
              </a:rPr>
              <a:t>Use-case</a:t>
            </a:r>
          </a:p>
          <a:p>
            <a:pPr>
              <a:lnSpc>
                <a:spcPts val="8800"/>
              </a:lnSpc>
            </a:pPr>
            <a:r>
              <a:rPr lang="en-US" sz="8000" spc="-400">
                <a:solidFill>
                  <a:srgbClr val="000000"/>
                </a:solidFill>
                <a:latin typeface="DM Sans Bold"/>
              </a:rPr>
              <a:t>Diagram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875034" y="9216415"/>
            <a:ext cx="1384266" cy="287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380"/>
              </a:lnSpc>
              <a:spcBef>
                <a:spcPct val="0"/>
              </a:spcBef>
            </a:pPr>
            <a:r>
              <a:rPr lang="en-US" sz="1700" spc="85" u="none">
                <a:solidFill>
                  <a:srgbClr val="FF66C4"/>
                </a:solidFill>
                <a:latin typeface="DM Sans Bold"/>
              </a:rPr>
              <a:t>NEXT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9994" y="4602162"/>
            <a:ext cx="4932025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-400">
                <a:solidFill>
                  <a:srgbClr val="000000"/>
                </a:solidFill>
                <a:latin typeface="DM Sans Bold"/>
              </a:rPr>
              <a:t>Outcomes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875034" y="9216415"/>
            <a:ext cx="1384266" cy="287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380"/>
              </a:lnSpc>
              <a:spcBef>
                <a:spcPct val="0"/>
              </a:spcBef>
            </a:pPr>
            <a:r>
              <a:rPr lang="en-US" sz="1700" spc="85" u="none">
                <a:solidFill>
                  <a:srgbClr val="FF66C4"/>
                </a:solidFill>
                <a:latin typeface="DM Sans Bold"/>
              </a:rPr>
              <a:t>NEXT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6186311" cy="3479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186311" cy="3479800"/>
            </a:xfrm>
            <a:custGeom>
              <a:avLst/>
              <a:gdLst/>
              <a:ahLst/>
              <a:cxnLst/>
              <a:rect r="r" b="b" t="t" l="l"/>
              <a:pathLst>
                <a:path h="3479800" w="6186311">
                  <a:moveTo>
                    <a:pt x="0" y="0"/>
                  </a:moveTo>
                  <a:lnTo>
                    <a:pt x="0" y="3479800"/>
                  </a:lnTo>
                  <a:lnTo>
                    <a:pt x="6186311" y="3479800"/>
                  </a:lnTo>
                  <a:lnTo>
                    <a:pt x="6186311" y="0"/>
                  </a:lnTo>
                  <a:lnTo>
                    <a:pt x="0" y="0"/>
                  </a:lnTo>
                  <a:close/>
                  <a:moveTo>
                    <a:pt x="6125351" y="3418840"/>
                  </a:moveTo>
                  <a:lnTo>
                    <a:pt x="59690" y="3418840"/>
                  </a:lnTo>
                  <a:lnTo>
                    <a:pt x="59690" y="59690"/>
                  </a:lnTo>
                  <a:lnTo>
                    <a:pt x="6125351" y="59690"/>
                  </a:lnTo>
                  <a:lnTo>
                    <a:pt x="6125351" y="3418840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239854" y="1721202"/>
            <a:ext cx="11019446" cy="3070145"/>
            <a:chOff x="0" y="0"/>
            <a:chExt cx="14692595" cy="4093526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190500"/>
              <a:ext cx="2656918" cy="22223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3999"/>
                </a:lnSpc>
              </a:pPr>
              <a:r>
                <a:rPr lang="en-US" sz="9999" spc="499">
                  <a:solidFill>
                    <a:srgbClr val="FF66C4"/>
                  </a:solidFill>
                  <a:latin typeface="DM Sans"/>
                </a:rPr>
                <a:t>01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990196"/>
              <a:ext cx="3872195" cy="21033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 spc="-46">
                  <a:solidFill>
                    <a:srgbClr val="000000"/>
                  </a:solidFill>
                  <a:latin typeface="DM Sans Bold"/>
                </a:rPr>
                <a:t>Better interaction between the stakeholders of the university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5526930" y="-182166"/>
              <a:ext cx="2656918" cy="2214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3999"/>
                </a:lnSpc>
              </a:pPr>
              <a:r>
                <a:rPr lang="en-US" sz="9999" spc="499">
                  <a:solidFill>
                    <a:srgbClr val="FF66C4"/>
                  </a:solidFill>
                  <a:latin typeface="DM Sans"/>
                </a:rPr>
                <a:t>02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5526930" y="1990196"/>
              <a:ext cx="3872195" cy="21033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 spc="-46">
                  <a:solidFill>
                    <a:srgbClr val="000000"/>
                  </a:solidFill>
                  <a:latin typeface="DM Sans Bold"/>
                </a:rPr>
                <a:t>Increases number of students placed</a:t>
              </a:r>
            </a:p>
            <a:p>
              <a:pPr>
                <a:lnSpc>
                  <a:spcPts val="3220"/>
                </a:lnSpc>
              </a:pPr>
              <a:r>
                <a:rPr lang="en-US" sz="2300" spc="-46">
                  <a:solidFill>
                    <a:srgbClr val="000000"/>
                  </a:solidFill>
                  <a:latin typeface="DM Sans Bold"/>
                </a:rPr>
                <a:t>and stream line the current process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0820400" y="-190500"/>
              <a:ext cx="2656918" cy="22223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3999"/>
                </a:lnSpc>
              </a:pPr>
              <a:r>
                <a:rPr lang="en-US" sz="9999" spc="499">
                  <a:solidFill>
                    <a:srgbClr val="FF66C4"/>
                  </a:solidFill>
                  <a:latin typeface="DM Sans"/>
                </a:rPr>
                <a:t>03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0820400" y="1984243"/>
              <a:ext cx="3872195" cy="10365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 spc="-46">
                  <a:solidFill>
                    <a:srgbClr val="000000"/>
                  </a:solidFill>
                  <a:latin typeface="DM Sans Bold"/>
                </a:rPr>
                <a:t>Generate the Reports effectively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224905" y="5538281"/>
            <a:ext cx="7049343" cy="2663844"/>
            <a:chOff x="0" y="0"/>
            <a:chExt cx="9399124" cy="3551792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190500"/>
              <a:ext cx="2656918" cy="2214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3999"/>
                </a:lnSpc>
              </a:pPr>
              <a:r>
                <a:rPr lang="en-US" sz="9999" spc="499">
                  <a:solidFill>
                    <a:srgbClr val="FF66C4"/>
                  </a:solidFill>
                  <a:latin typeface="DM Sans"/>
                </a:rPr>
                <a:t>04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981862"/>
              <a:ext cx="3872195" cy="15699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 spc="-46">
                  <a:solidFill>
                    <a:srgbClr val="000000"/>
                  </a:solidFill>
                  <a:latin typeface="DM Sans Bold"/>
                </a:rPr>
                <a:t>Enhanced Collaboration and Engagement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5526930" y="-190500"/>
              <a:ext cx="2656918" cy="2214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3999"/>
                </a:lnSpc>
              </a:pPr>
              <a:r>
                <a:rPr lang="en-US" sz="9999" spc="499">
                  <a:solidFill>
                    <a:srgbClr val="FF66C4"/>
                  </a:solidFill>
                  <a:latin typeface="DM Sans"/>
                </a:rPr>
                <a:t>05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5526930" y="1981862"/>
              <a:ext cx="3872195" cy="15699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 spc="-46">
                  <a:solidFill>
                    <a:srgbClr val="000000"/>
                  </a:solidFill>
                  <a:latin typeface="DM Sans Bold"/>
                </a:rPr>
                <a:t>Continuous Improvement and Innovation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2F2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6186311" cy="3479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86311" cy="3479800"/>
            </a:xfrm>
            <a:custGeom>
              <a:avLst/>
              <a:gdLst/>
              <a:ahLst/>
              <a:cxnLst/>
              <a:rect r="r" b="b" t="t" l="l"/>
              <a:pathLst>
                <a:path h="3479800" w="6186311">
                  <a:moveTo>
                    <a:pt x="0" y="0"/>
                  </a:moveTo>
                  <a:lnTo>
                    <a:pt x="0" y="3479800"/>
                  </a:lnTo>
                  <a:lnTo>
                    <a:pt x="6186311" y="3479800"/>
                  </a:lnTo>
                  <a:lnTo>
                    <a:pt x="6186311" y="0"/>
                  </a:lnTo>
                  <a:lnTo>
                    <a:pt x="0" y="0"/>
                  </a:lnTo>
                  <a:close/>
                  <a:moveTo>
                    <a:pt x="6125351" y="3418840"/>
                  </a:moveTo>
                  <a:lnTo>
                    <a:pt x="59690" y="3418840"/>
                  </a:lnTo>
                  <a:lnTo>
                    <a:pt x="59690" y="59690"/>
                  </a:lnTo>
                  <a:lnTo>
                    <a:pt x="6125351" y="59690"/>
                  </a:lnTo>
                  <a:lnTo>
                    <a:pt x="6125351" y="3418840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11054" y="806343"/>
            <a:ext cx="15465893" cy="7067845"/>
            <a:chOff x="0" y="0"/>
            <a:chExt cx="20621190" cy="942379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3676913"/>
              <a:ext cx="19795112" cy="48602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723"/>
                </a:lnSpc>
              </a:pPr>
              <a:r>
                <a:rPr lang="en-US" sz="25203" spc="-1260">
                  <a:solidFill>
                    <a:srgbClr val="000000"/>
                  </a:solidFill>
                  <a:latin typeface="DM Sans Bold"/>
                </a:rPr>
                <a:t>Thankyou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8685129" y="438150"/>
              <a:ext cx="1936061" cy="89856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1096"/>
                </a:lnSpc>
              </a:pPr>
              <a:r>
                <a:rPr lang="en-US" sz="46451" spc="-2322">
                  <a:solidFill>
                    <a:srgbClr val="FF66C4"/>
                  </a:solidFill>
                  <a:latin typeface="DM Sans Bold"/>
                </a:rPr>
                <a:t>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DAGBe3As-oE</dc:identifier>
  <dcterms:modified xsi:type="dcterms:W3CDTF">2011-08-01T06:04:30Z</dcterms:modified>
  <cp:revision>1</cp:revision>
  <dc:title>Presentr</dc:title>
</cp:coreProperties>
</file>