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10287000" cx="18288000"/>
  <p:notesSz cx="6858000" cy="9144000"/>
  <p:embeddedFontLst>
    <p:embeddedFont>
      <p:font typeface="Poppins"/>
      <p:bold r:id="rId26"/>
      <p:boldItalic r:id="rId27"/>
    </p:embeddedFont>
    <p:embeddedFont>
      <p:font typeface="Poppins Medium"/>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oppins-bold.fntdata"/><Relationship Id="rId25" Type="http://schemas.openxmlformats.org/officeDocument/2006/relationships/slide" Target="slides/slide20.xml"/><Relationship Id="rId28" Type="http://schemas.openxmlformats.org/officeDocument/2006/relationships/font" Target="fonts/PoppinsMedium-regular.fntdata"/><Relationship Id="rId27" Type="http://schemas.openxmlformats.org/officeDocument/2006/relationships/font" Target="fonts/Poppi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oppinsMedium-boldItalic.fntdata"/><Relationship Id="rId30" Type="http://schemas.openxmlformats.org/officeDocument/2006/relationships/font" Target="fonts/PoppinsMedium-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146a3f2707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g3146a3f2707_4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146a3f2707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3146a3f2707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146a3f2707_4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3146a3f2707_4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146a3f2707_4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g3146a3f2707_4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146a3f2707_4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g3146a3f2707_4_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146a3f2707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3146a3f2707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4b319e75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314b319e759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0b0c6a4169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30b0c6a4169_1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13bd15e65a_3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13bd15e65a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13bd15e65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313bd15e65a_2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b06552715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30b06552715_0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146a3f2707_4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g3146a3f2707_4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14b319e759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g314b319e759_2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pragyasujitkumar922004@gmail.com" TargetMode="External"/><Relationship Id="rId4" Type="http://schemas.openxmlformats.org/officeDocument/2006/relationships/hyperlink" Target="mailto:srikarbharadwaj000@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in.mathworks.com/discovery/power-factor-correction.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83" name="Shape 83"/>
        <p:cNvGrpSpPr/>
        <p:nvPr/>
      </p:nvGrpSpPr>
      <p:grpSpPr>
        <a:xfrm>
          <a:off x="0" y="0"/>
          <a:ext cx="0" cy="0"/>
          <a:chOff x="0" y="0"/>
          <a:chExt cx="0" cy="0"/>
        </a:xfrm>
      </p:grpSpPr>
      <p:sp>
        <p:nvSpPr>
          <p:cNvPr id="84" name="Google Shape;84;p13"/>
          <p:cNvSpPr/>
          <p:nvPr/>
        </p:nvSpPr>
        <p:spPr>
          <a:xfrm>
            <a:off x="716182" y="9912674"/>
            <a:ext cx="16848769" cy="450342"/>
          </a:xfrm>
          <a:custGeom>
            <a:rect b="b" l="l" r="r" t="t"/>
            <a:pathLst>
              <a:path extrusionOk="0" h="152400" w="5701783">
                <a:moveTo>
                  <a:pt x="0" y="0"/>
                </a:moveTo>
                <a:lnTo>
                  <a:pt x="5701783" y="0"/>
                </a:lnTo>
                <a:lnTo>
                  <a:pt x="5701783" y="152400"/>
                </a:lnTo>
                <a:lnTo>
                  <a:pt x="0" y="152400"/>
                </a:lnTo>
                <a:close/>
              </a:path>
            </a:pathLst>
          </a:custGeom>
          <a:solidFill>
            <a:srgbClr val="00C49A"/>
          </a:solidFill>
          <a:ln>
            <a:noFill/>
          </a:ln>
        </p:spPr>
      </p:sp>
      <p:cxnSp>
        <p:nvCxnSpPr>
          <p:cNvPr id="85" name="Google Shape;85;p13"/>
          <p:cNvCxnSpPr/>
          <p:nvPr/>
        </p:nvCxnSpPr>
        <p:spPr>
          <a:xfrm rot="10800000">
            <a:off x="9196062" y="41"/>
            <a:ext cx="12600" cy="2388000"/>
          </a:xfrm>
          <a:prstGeom prst="straightConnector1">
            <a:avLst/>
          </a:prstGeom>
          <a:noFill/>
          <a:ln cap="rnd" cmpd="sng" w="19050">
            <a:solidFill>
              <a:srgbClr val="00C49A"/>
            </a:solidFill>
            <a:prstDash val="solid"/>
            <a:round/>
            <a:headEnd len="sm" w="sm" type="none"/>
            <a:tailEnd len="sm" w="sm" type="none"/>
          </a:ln>
        </p:spPr>
      </p:cxnSp>
      <p:sp>
        <p:nvSpPr>
          <p:cNvPr id="86" name="Google Shape;86;p13"/>
          <p:cNvSpPr txBox="1"/>
          <p:nvPr/>
        </p:nvSpPr>
        <p:spPr>
          <a:xfrm>
            <a:off x="965415" y="4898086"/>
            <a:ext cx="16350300" cy="7542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Clr>
                <a:schemeClr val="dk1"/>
              </a:buClr>
              <a:buSzPts val="1100"/>
              <a:buFont typeface="Arial"/>
              <a:buNone/>
            </a:pPr>
            <a:r>
              <a:rPr lang="en-US" sz="4900">
                <a:solidFill>
                  <a:schemeClr val="dk1"/>
                </a:solidFill>
              </a:rPr>
              <a:t>Simulation of On-Board Charger for E-Bike Application</a:t>
            </a:r>
            <a:endParaRPr b="1" sz="7764">
              <a:solidFill>
                <a:srgbClr val="333333"/>
              </a:solidFill>
              <a:latin typeface="Poppins"/>
              <a:ea typeface="Poppins"/>
              <a:cs typeface="Poppins"/>
              <a:sym typeface="Poppins"/>
            </a:endParaRPr>
          </a:p>
        </p:txBody>
      </p:sp>
      <p:sp>
        <p:nvSpPr>
          <p:cNvPr id="87" name="Google Shape;87;p13"/>
          <p:cNvSpPr txBox="1"/>
          <p:nvPr/>
        </p:nvSpPr>
        <p:spPr>
          <a:xfrm>
            <a:off x="1028700" y="3317410"/>
            <a:ext cx="16350300" cy="430800"/>
          </a:xfrm>
          <a:prstGeom prst="rect">
            <a:avLst/>
          </a:prstGeom>
          <a:noFill/>
          <a:ln>
            <a:noFill/>
          </a:ln>
        </p:spPr>
        <p:txBody>
          <a:bodyPr anchorCtr="0" anchor="t" bIns="0" lIns="0" spcFirstLastPara="1" rIns="0" wrap="square" tIns="0">
            <a:spAutoFit/>
          </a:bodyPr>
          <a:lstStyle/>
          <a:p>
            <a:pPr indent="0" lvl="0" marL="0" marR="0" rtl="0" algn="ctr">
              <a:lnSpc>
                <a:spcPct val="120007"/>
              </a:lnSpc>
              <a:spcBef>
                <a:spcPts val="0"/>
              </a:spcBef>
              <a:spcAft>
                <a:spcPts val="0"/>
              </a:spcAft>
              <a:buNone/>
            </a:pPr>
            <a:r>
              <a:rPr b="1" lang="en-US" sz="2799">
                <a:solidFill>
                  <a:srgbClr val="333333"/>
                </a:solidFill>
                <a:latin typeface="Poppins"/>
                <a:ea typeface="Poppins"/>
                <a:cs typeface="Poppins"/>
                <a:sym typeface="Poppins"/>
              </a:rPr>
              <a:t>EV MASTER CLASS CAPSTONE PROJECT</a:t>
            </a:r>
            <a:endParaRPr/>
          </a:p>
        </p:txBody>
      </p:sp>
      <p:cxnSp>
        <p:nvCxnSpPr>
          <p:cNvPr id="88" name="Google Shape;88;p13"/>
          <p:cNvCxnSpPr/>
          <p:nvPr/>
        </p:nvCxnSpPr>
        <p:spPr>
          <a:xfrm flipH="1" rot="10800000">
            <a:off x="3915525" y="2388150"/>
            <a:ext cx="5280600" cy="1200"/>
          </a:xfrm>
          <a:prstGeom prst="straightConnector1">
            <a:avLst/>
          </a:prstGeom>
          <a:noFill/>
          <a:ln cap="rnd" cmpd="sng" w="19050">
            <a:solidFill>
              <a:srgbClr val="00C49A"/>
            </a:solidFill>
            <a:prstDash val="solid"/>
            <a:round/>
            <a:headEnd len="sm" w="sm" type="none"/>
            <a:tailEnd len="sm" w="sm" type="none"/>
          </a:ln>
        </p:spPr>
      </p:cxnSp>
      <p:cxnSp>
        <p:nvCxnSpPr>
          <p:cNvPr id="89" name="Google Shape;89;p13"/>
          <p:cNvCxnSpPr/>
          <p:nvPr/>
        </p:nvCxnSpPr>
        <p:spPr>
          <a:xfrm rot="10800000">
            <a:off x="3902112" y="41"/>
            <a:ext cx="12600" cy="2388000"/>
          </a:xfrm>
          <a:prstGeom prst="straightConnector1">
            <a:avLst/>
          </a:prstGeom>
          <a:noFill/>
          <a:ln cap="rnd" cmpd="sng" w="19050">
            <a:solidFill>
              <a:srgbClr val="00C49A"/>
            </a:solidFill>
            <a:prstDash val="solid"/>
            <a:round/>
            <a:headEnd len="sm" w="sm" type="none"/>
            <a:tailEnd len="sm" w="sm" type="none"/>
          </a:ln>
        </p:spPr>
      </p:cxnSp>
      <p:sp>
        <p:nvSpPr>
          <p:cNvPr id="90" name="Google Shape;90;p13"/>
          <p:cNvSpPr txBox="1"/>
          <p:nvPr/>
        </p:nvSpPr>
        <p:spPr>
          <a:xfrm>
            <a:off x="3915525" y="293600"/>
            <a:ext cx="51546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Pragya Sujitkumar</a:t>
            </a:r>
            <a:endParaRPr sz="2200">
              <a:solidFill>
                <a:schemeClr val="dk1"/>
              </a:solidFill>
              <a:latin typeface="Calibri"/>
              <a:ea typeface="Calibri"/>
              <a:cs typeface="Calibri"/>
              <a:sym typeface="Calibri"/>
            </a:endParaRPr>
          </a:p>
          <a:p>
            <a:pPr indent="0" lvl="0" marL="0" rtl="0" algn="l">
              <a:spcBef>
                <a:spcPts val="0"/>
              </a:spcBef>
              <a:spcAft>
                <a:spcPts val="0"/>
              </a:spcAft>
              <a:buNone/>
            </a:pPr>
            <a:r>
              <a:rPr lang="en-US" sz="2200" u="sng">
                <a:solidFill>
                  <a:schemeClr val="hlink"/>
                </a:solidFill>
                <a:latin typeface="Calibri"/>
                <a:ea typeface="Calibri"/>
                <a:cs typeface="Calibri"/>
                <a:sym typeface="Calibri"/>
                <a:hlinkClick r:id="rId3"/>
              </a:rPr>
              <a:t>pragyasujitkumar922004@gmail.com</a:t>
            </a: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rtl="0" algn="l">
              <a:spcBef>
                <a:spcPts val="0"/>
              </a:spcBef>
              <a:spcAft>
                <a:spcPts val="0"/>
              </a:spcAft>
              <a:buNone/>
            </a:pPr>
            <a:r>
              <a:rPr lang="en-US" sz="2200">
                <a:solidFill>
                  <a:schemeClr val="dk1"/>
                </a:solidFill>
                <a:latin typeface="Calibri"/>
                <a:ea typeface="Calibri"/>
                <a:cs typeface="Calibri"/>
                <a:sym typeface="Calibri"/>
              </a:rPr>
              <a:t>Ph. No: +91 9611553678</a:t>
            </a:r>
            <a:endParaRPr sz="2200">
              <a:solidFill>
                <a:schemeClr val="dk1"/>
              </a:solidFill>
              <a:latin typeface="Calibri"/>
              <a:ea typeface="Calibri"/>
              <a:cs typeface="Calibri"/>
              <a:sym typeface="Calibri"/>
            </a:endParaRPr>
          </a:p>
          <a:p>
            <a:pPr indent="0" lvl="0" marL="0" rtl="0" algn="l">
              <a:spcBef>
                <a:spcPts val="0"/>
              </a:spcBef>
              <a:spcAft>
                <a:spcPts val="0"/>
              </a:spcAft>
              <a:buNone/>
            </a:pPr>
            <a:r>
              <a:rPr lang="en-US" sz="2200">
                <a:solidFill>
                  <a:schemeClr val="dk1"/>
                </a:solidFill>
                <a:latin typeface="Calibri"/>
                <a:ea typeface="Calibri"/>
                <a:cs typeface="Calibri"/>
                <a:sym typeface="Calibri"/>
              </a:rPr>
              <a:t>Manipal Institute of Technology, Manipal</a:t>
            </a:r>
            <a:endParaRPr sz="2200">
              <a:solidFill>
                <a:schemeClr val="dk1"/>
              </a:solidFill>
              <a:latin typeface="Calibri"/>
              <a:ea typeface="Calibri"/>
              <a:cs typeface="Calibri"/>
              <a:sym typeface="Calibri"/>
            </a:endParaRPr>
          </a:p>
        </p:txBody>
      </p:sp>
      <p:cxnSp>
        <p:nvCxnSpPr>
          <p:cNvPr id="91" name="Google Shape;91;p13"/>
          <p:cNvCxnSpPr/>
          <p:nvPr/>
        </p:nvCxnSpPr>
        <p:spPr>
          <a:xfrm rot="10800000">
            <a:off x="14416812" y="3"/>
            <a:ext cx="12600" cy="2388000"/>
          </a:xfrm>
          <a:prstGeom prst="straightConnector1">
            <a:avLst/>
          </a:prstGeom>
          <a:noFill/>
          <a:ln cap="rnd" cmpd="sng" w="19050">
            <a:solidFill>
              <a:srgbClr val="00C49A"/>
            </a:solidFill>
            <a:prstDash val="solid"/>
            <a:round/>
            <a:headEnd len="sm" w="sm" type="none"/>
            <a:tailEnd len="sm" w="sm" type="none"/>
          </a:ln>
        </p:spPr>
      </p:cxnSp>
      <p:cxnSp>
        <p:nvCxnSpPr>
          <p:cNvPr id="92" name="Google Shape;92;p13"/>
          <p:cNvCxnSpPr/>
          <p:nvPr/>
        </p:nvCxnSpPr>
        <p:spPr>
          <a:xfrm>
            <a:off x="9214575" y="2387188"/>
            <a:ext cx="5202300" cy="900"/>
          </a:xfrm>
          <a:prstGeom prst="straightConnector1">
            <a:avLst/>
          </a:prstGeom>
          <a:noFill/>
          <a:ln cap="rnd" cmpd="sng" w="19050">
            <a:solidFill>
              <a:srgbClr val="00C49A"/>
            </a:solidFill>
            <a:prstDash val="solid"/>
            <a:round/>
            <a:headEnd len="sm" w="sm" type="none"/>
            <a:tailEnd len="sm" w="sm" type="none"/>
          </a:ln>
        </p:spPr>
      </p:cxnSp>
      <p:cxnSp>
        <p:nvCxnSpPr>
          <p:cNvPr id="93" name="Google Shape;93;p13"/>
          <p:cNvCxnSpPr/>
          <p:nvPr/>
        </p:nvCxnSpPr>
        <p:spPr>
          <a:xfrm rot="10800000">
            <a:off x="9199062" y="3"/>
            <a:ext cx="12600" cy="2388000"/>
          </a:xfrm>
          <a:prstGeom prst="straightConnector1">
            <a:avLst/>
          </a:prstGeom>
          <a:noFill/>
          <a:ln cap="rnd" cmpd="sng" w="19050">
            <a:solidFill>
              <a:srgbClr val="00C49A"/>
            </a:solidFill>
            <a:prstDash val="solid"/>
            <a:round/>
            <a:headEnd len="sm" w="sm" type="none"/>
            <a:tailEnd len="sm" w="sm" type="none"/>
          </a:ln>
        </p:spPr>
      </p:cxnSp>
      <p:sp>
        <p:nvSpPr>
          <p:cNvPr id="94" name="Google Shape;94;p13"/>
          <p:cNvSpPr txBox="1"/>
          <p:nvPr/>
        </p:nvSpPr>
        <p:spPr>
          <a:xfrm>
            <a:off x="9402300" y="293563"/>
            <a:ext cx="4863600" cy="153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Srikar Bharadwaj R</a:t>
            </a:r>
            <a:endParaRPr sz="2200">
              <a:solidFill>
                <a:schemeClr val="dk1"/>
              </a:solidFill>
              <a:latin typeface="Calibri"/>
              <a:ea typeface="Calibri"/>
              <a:cs typeface="Calibri"/>
              <a:sym typeface="Calibri"/>
            </a:endParaRPr>
          </a:p>
          <a:p>
            <a:pPr indent="0" lvl="0" marL="0" rtl="0" algn="l">
              <a:spcBef>
                <a:spcPts val="0"/>
              </a:spcBef>
              <a:spcAft>
                <a:spcPts val="0"/>
              </a:spcAft>
              <a:buNone/>
            </a:pPr>
            <a:r>
              <a:rPr lang="en-US" sz="2200" u="sng">
                <a:solidFill>
                  <a:schemeClr val="hlink"/>
                </a:solidFill>
                <a:latin typeface="Calibri"/>
                <a:ea typeface="Calibri"/>
                <a:cs typeface="Calibri"/>
                <a:sym typeface="Calibri"/>
                <a:hlinkClick r:id="rId4"/>
              </a:rPr>
              <a:t>srikarbharadwaj000@gmail.com</a:t>
            </a:r>
            <a:r>
              <a:rPr lang="en-US" sz="2200">
                <a:solidFill>
                  <a:schemeClr val="dk1"/>
                </a:solidFill>
                <a:latin typeface="Calibri"/>
                <a:ea typeface="Calibri"/>
                <a:cs typeface="Calibri"/>
                <a:sym typeface="Calibri"/>
              </a:rPr>
              <a:t> </a:t>
            </a:r>
            <a:endParaRPr sz="2200">
              <a:solidFill>
                <a:schemeClr val="dk1"/>
              </a:solidFill>
              <a:latin typeface="Calibri"/>
              <a:ea typeface="Calibri"/>
              <a:cs typeface="Calibri"/>
              <a:sym typeface="Calibri"/>
            </a:endParaRPr>
          </a:p>
          <a:p>
            <a:pPr indent="0" lvl="0" marL="0" rtl="0" algn="l">
              <a:spcBef>
                <a:spcPts val="0"/>
              </a:spcBef>
              <a:spcAft>
                <a:spcPts val="0"/>
              </a:spcAft>
              <a:buNone/>
            </a:pPr>
            <a:r>
              <a:rPr lang="en-US" sz="2200">
                <a:solidFill>
                  <a:schemeClr val="dk1"/>
                </a:solidFill>
                <a:latin typeface="Calibri"/>
                <a:ea typeface="Calibri"/>
                <a:cs typeface="Calibri"/>
                <a:sym typeface="Calibri"/>
              </a:rPr>
              <a:t>Ph. No: +91 7259595751</a:t>
            </a:r>
            <a:endParaRPr sz="2200">
              <a:solidFill>
                <a:schemeClr val="dk1"/>
              </a:solidFill>
              <a:latin typeface="Calibri"/>
              <a:ea typeface="Calibri"/>
              <a:cs typeface="Calibri"/>
              <a:sym typeface="Calibri"/>
            </a:endParaRPr>
          </a:p>
          <a:p>
            <a:pPr indent="0" lvl="0" marL="0" rtl="0" algn="l">
              <a:spcBef>
                <a:spcPts val="0"/>
              </a:spcBef>
              <a:spcAft>
                <a:spcPts val="0"/>
              </a:spcAft>
              <a:buNone/>
            </a:pPr>
            <a:r>
              <a:rPr lang="en-US" sz="2200">
                <a:solidFill>
                  <a:schemeClr val="dk1"/>
                </a:solidFill>
                <a:latin typeface="Calibri"/>
                <a:ea typeface="Calibri"/>
                <a:cs typeface="Calibri"/>
                <a:sym typeface="Calibri"/>
              </a:rPr>
              <a:t>Manipal Institute of Technology, Manipal</a:t>
            </a:r>
            <a:endParaRPr sz="22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84" name="Shape 184"/>
        <p:cNvGrpSpPr/>
        <p:nvPr/>
      </p:nvGrpSpPr>
      <p:grpSpPr>
        <a:xfrm>
          <a:off x="0" y="0"/>
          <a:ext cx="0" cy="0"/>
          <a:chOff x="0" y="0"/>
          <a:chExt cx="0" cy="0"/>
        </a:xfrm>
      </p:grpSpPr>
      <p:sp>
        <p:nvSpPr>
          <p:cNvPr id="185" name="Google Shape;185;p22"/>
          <p:cNvSpPr/>
          <p:nvPr/>
        </p:nvSpPr>
        <p:spPr>
          <a:xfrm>
            <a:off x="0" y="0"/>
            <a:ext cx="18288000" cy="450526"/>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sp>
        <p:nvSpPr>
          <p:cNvPr id="186" name="Google Shape;186;p22"/>
          <p:cNvSpPr txBox="1"/>
          <p:nvPr/>
        </p:nvSpPr>
        <p:spPr>
          <a:xfrm>
            <a:off x="962075" y="1028700"/>
            <a:ext cx="12635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3200">
                <a:solidFill>
                  <a:schemeClr val="dk1"/>
                </a:solidFill>
              </a:rPr>
              <a:t>Output Voltage with 1% ripple and Current of 1A </a:t>
            </a:r>
            <a:endParaRPr b="1" sz="4200">
              <a:solidFill>
                <a:srgbClr val="333333"/>
              </a:solidFill>
              <a:latin typeface="Poppins"/>
              <a:ea typeface="Poppins"/>
              <a:cs typeface="Poppins"/>
              <a:sym typeface="Poppins"/>
            </a:endParaRPr>
          </a:p>
        </p:txBody>
      </p:sp>
      <p:sp>
        <p:nvSpPr>
          <p:cNvPr id="187" name="Google Shape;187;p22"/>
          <p:cNvSpPr txBox="1"/>
          <p:nvPr/>
        </p:nvSpPr>
        <p:spPr>
          <a:xfrm>
            <a:off x="423885" y="1028700"/>
            <a:ext cx="538200" cy="215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t/>
            </a:r>
            <a:endParaRPr/>
          </a:p>
        </p:txBody>
      </p:sp>
      <p:pic>
        <p:nvPicPr>
          <p:cNvPr id="188" name="Google Shape;188;p22"/>
          <p:cNvPicPr preferRelativeResize="0"/>
          <p:nvPr/>
        </p:nvPicPr>
        <p:blipFill rotWithShape="1">
          <a:blip r:embed="rId3">
            <a:alphaModFix/>
          </a:blip>
          <a:srcRect b="49512" l="1117" r="0" t="0"/>
          <a:stretch/>
        </p:blipFill>
        <p:spPr>
          <a:xfrm>
            <a:off x="874275" y="1706125"/>
            <a:ext cx="17036174" cy="4066338"/>
          </a:xfrm>
          <a:prstGeom prst="rect">
            <a:avLst/>
          </a:prstGeom>
          <a:noFill/>
          <a:ln>
            <a:noFill/>
          </a:ln>
        </p:spPr>
      </p:pic>
      <p:sp>
        <p:nvSpPr>
          <p:cNvPr id="189" name="Google Shape;189;p22"/>
          <p:cNvSpPr txBox="1"/>
          <p:nvPr/>
        </p:nvSpPr>
        <p:spPr>
          <a:xfrm>
            <a:off x="17598100" y="790800"/>
            <a:ext cx="716700" cy="390300"/>
          </a:xfrm>
          <a:prstGeom prst="rect">
            <a:avLst/>
          </a:prstGeom>
          <a:noFill/>
          <a:ln>
            <a:noFill/>
          </a:ln>
        </p:spPr>
        <p:txBody>
          <a:bodyPr anchorCtr="0" anchor="t" bIns="0" lIns="0" spcFirstLastPara="1" rIns="0" wrap="square" tIns="0">
            <a:spAutoFit/>
          </a:bodyPr>
          <a:lstStyle/>
          <a:p>
            <a:pPr indent="0" lvl="0" marL="457200" marR="0" rtl="0" algn="l">
              <a:lnSpc>
                <a:spcPct val="159975"/>
              </a:lnSpc>
              <a:spcBef>
                <a:spcPts val="0"/>
              </a:spcBef>
              <a:spcAft>
                <a:spcPts val="0"/>
              </a:spcAft>
              <a:buNone/>
            </a:pPr>
            <a:r>
              <a:rPr lang="en-US" sz="2536">
                <a:solidFill>
                  <a:srgbClr val="333333"/>
                </a:solidFill>
                <a:latin typeface="Poppins Medium"/>
                <a:ea typeface="Poppins Medium"/>
                <a:cs typeface="Poppins Medium"/>
                <a:sym typeface="Poppins Medium"/>
              </a:rPr>
              <a:t>9</a:t>
            </a:r>
            <a:endParaRPr sz="1500"/>
          </a:p>
        </p:txBody>
      </p:sp>
      <p:pic>
        <p:nvPicPr>
          <p:cNvPr id="190" name="Google Shape;190;p22"/>
          <p:cNvPicPr preferRelativeResize="0"/>
          <p:nvPr/>
        </p:nvPicPr>
        <p:blipFill rotWithShape="1">
          <a:blip r:embed="rId4">
            <a:alphaModFix/>
          </a:blip>
          <a:srcRect b="4403" l="27209" r="0" t="43417"/>
          <a:stretch/>
        </p:blipFill>
        <p:spPr>
          <a:xfrm>
            <a:off x="874275" y="5772475"/>
            <a:ext cx="11316286" cy="4066351"/>
          </a:xfrm>
          <a:prstGeom prst="rect">
            <a:avLst/>
          </a:prstGeom>
          <a:noFill/>
          <a:ln>
            <a:noFill/>
          </a:ln>
        </p:spPr>
      </p:pic>
      <p:sp>
        <p:nvSpPr>
          <p:cNvPr id="191" name="Google Shape;191;p22"/>
          <p:cNvSpPr txBox="1"/>
          <p:nvPr/>
        </p:nvSpPr>
        <p:spPr>
          <a:xfrm>
            <a:off x="13771950" y="6508550"/>
            <a:ext cx="4138500" cy="286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solidFill>
                  <a:schemeClr val="dk1"/>
                </a:solidFill>
              </a:rPr>
              <a:t>With the calculated value of capacitance, the TDH was observed to be 73.18%, and the voltage ripple was around 3.01V which is &lt;1%</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95" name="Shape 195"/>
        <p:cNvGrpSpPr/>
        <p:nvPr/>
      </p:nvGrpSpPr>
      <p:grpSpPr>
        <a:xfrm>
          <a:off x="0" y="0"/>
          <a:ext cx="0" cy="0"/>
          <a:chOff x="0" y="0"/>
          <a:chExt cx="0" cy="0"/>
        </a:xfrm>
      </p:grpSpPr>
      <p:sp>
        <p:nvSpPr>
          <p:cNvPr id="196" name="Google Shape;196;p23"/>
          <p:cNvSpPr/>
          <p:nvPr/>
        </p:nvSpPr>
        <p:spPr>
          <a:xfrm>
            <a:off x="0" y="0"/>
            <a:ext cx="18280549" cy="450342"/>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sp>
        <p:nvSpPr>
          <p:cNvPr id="197" name="Google Shape;197;p23"/>
          <p:cNvSpPr txBox="1"/>
          <p:nvPr/>
        </p:nvSpPr>
        <p:spPr>
          <a:xfrm>
            <a:off x="962076" y="1028700"/>
            <a:ext cx="11836500" cy="1139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3200">
                <a:solidFill>
                  <a:schemeClr val="dk1"/>
                </a:solidFill>
              </a:rPr>
              <a:t>Output Voltage and Current of 2A by varying load</a:t>
            </a:r>
            <a:endParaRPr b="1" sz="3200">
              <a:solidFill>
                <a:schemeClr val="dk1"/>
              </a:solidFill>
            </a:endParaRPr>
          </a:p>
          <a:p>
            <a:pPr indent="0" lvl="0" marL="0" marR="0" rtl="0" algn="l">
              <a:lnSpc>
                <a:spcPct val="120000"/>
              </a:lnSpc>
              <a:spcBef>
                <a:spcPts val="0"/>
              </a:spcBef>
              <a:spcAft>
                <a:spcPts val="0"/>
              </a:spcAft>
              <a:buNone/>
            </a:pPr>
            <a:r>
              <a:t/>
            </a:r>
            <a:endParaRPr b="1" sz="4200">
              <a:solidFill>
                <a:srgbClr val="333333"/>
              </a:solidFill>
              <a:latin typeface="Poppins"/>
              <a:ea typeface="Poppins"/>
              <a:cs typeface="Poppins"/>
              <a:sym typeface="Poppins"/>
            </a:endParaRPr>
          </a:p>
        </p:txBody>
      </p:sp>
      <p:sp>
        <p:nvSpPr>
          <p:cNvPr id="198" name="Google Shape;198;p23"/>
          <p:cNvSpPr txBox="1"/>
          <p:nvPr/>
        </p:nvSpPr>
        <p:spPr>
          <a:xfrm>
            <a:off x="423885" y="1028700"/>
            <a:ext cx="538200" cy="215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t/>
            </a:r>
            <a:endParaRPr/>
          </a:p>
        </p:txBody>
      </p:sp>
      <p:pic>
        <p:nvPicPr>
          <p:cNvPr id="199" name="Google Shape;199;p23"/>
          <p:cNvPicPr preferRelativeResize="0"/>
          <p:nvPr/>
        </p:nvPicPr>
        <p:blipFill rotWithShape="1">
          <a:blip r:embed="rId3">
            <a:alphaModFix/>
          </a:blip>
          <a:srcRect b="1438" l="1594" r="0" t="0"/>
          <a:stretch/>
        </p:blipFill>
        <p:spPr>
          <a:xfrm>
            <a:off x="1091775" y="1615200"/>
            <a:ext cx="17045275" cy="8028050"/>
          </a:xfrm>
          <a:prstGeom prst="rect">
            <a:avLst/>
          </a:prstGeom>
          <a:noFill/>
          <a:ln>
            <a:noFill/>
          </a:ln>
        </p:spPr>
      </p:pic>
      <p:sp>
        <p:nvSpPr>
          <p:cNvPr id="200" name="Google Shape;200;p23"/>
          <p:cNvSpPr txBox="1"/>
          <p:nvPr/>
        </p:nvSpPr>
        <p:spPr>
          <a:xfrm>
            <a:off x="17314300" y="790800"/>
            <a:ext cx="1000500" cy="390300"/>
          </a:xfrm>
          <a:prstGeom prst="rect">
            <a:avLst/>
          </a:prstGeom>
          <a:noFill/>
          <a:ln>
            <a:noFill/>
          </a:ln>
        </p:spPr>
        <p:txBody>
          <a:bodyPr anchorCtr="0" anchor="t" bIns="0" lIns="0" spcFirstLastPara="1" rIns="0" wrap="square" tIns="0">
            <a:spAutoFit/>
          </a:bodyPr>
          <a:lstStyle/>
          <a:p>
            <a:pPr indent="0" lvl="0" marL="457200" marR="0" rtl="0" algn="l">
              <a:lnSpc>
                <a:spcPct val="159975"/>
              </a:lnSpc>
              <a:spcBef>
                <a:spcPts val="0"/>
              </a:spcBef>
              <a:spcAft>
                <a:spcPts val="0"/>
              </a:spcAft>
              <a:buNone/>
            </a:pPr>
            <a:r>
              <a:rPr lang="en-US" sz="2536">
                <a:solidFill>
                  <a:srgbClr val="333333"/>
                </a:solidFill>
                <a:latin typeface="Poppins Medium"/>
                <a:ea typeface="Poppins Medium"/>
                <a:cs typeface="Poppins Medium"/>
                <a:sym typeface="Poppins Medium"/>
              </a:rPr>
              <a:t>10</a:t>
            </a:r>
            <a:endParaRPr sz="1500"/>
          </a:p>
        </p:txBody>
      </p:sp>
      <p:sp>
        <p:nvSpPr>
          <p:cNvPr id="201" name="Google Shape;201;p23"/>
          <p:cNvSpPr txBox="1"/>
          <p:nvPr/>
        </p:nvSpPr>
        <p:spPr>
          <a:xfrm rot="-5400000">
            <a:off x="265300" y="6598375"/>
            <a:ext cx="1696500" cy="1000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sz="2300">
                <a:solidFill>
                  <a:schemeClr val="dk1"/>
                </a:solidFill>
              </a:rPr>
              <a:t>Iout (A)</a:t>
            </a:r>
            <a:endParaRPr sz="2300">
              <a:solidFill>
                <a:schemeClr val="dk1"/>
              </a:solidFill>
            </a:endParaRPr>
          </a:p>
          <a:p>
            <a:pPr indent="0" lvl="0" marL="0" marR="0" rtl="0" algn="l">
              <a:lnSpc>
                <a:spcPct val="120000"/>
              </a:lnSpc>
              <a:spcBef>
                <a:spcPts val="0"/>
              </a:spcBef>
              <a:spcAft>
                <a:spcPts val="0"/>
              </a:spcAft>
              <a:buNone/>
            </a:pPr>
            <a:r>
              <a:t/>
            </a:r>
            <a:endParaRPr b="1" sz="4200">
              <a:solidFill>
                <a:srgbClr val="333333"/>
              </a:solidFill>
              <a:latin typeface="Poppins"/>
              <a:ea typeface="Poppins"/>
              <a:cs typeface="Poppins"/>
              <a:sym typeface="Poppins"/>
            </a:endParaRPr>
          </a:p>
        </p:txBody>
      </p:sp>
      <p:sp>
        <p:nvSpPr>
          <p:cNvPr id="202" name="Google Shape;202;p23"/>
          <p:cNvSpPr txBox="1"/>
          <p:nvPr/>
        </p:nvSpPr>
        <p:spPr>
          <a:xfrm rot="-5400000">
            <a:off x="265300" y="2850113"/>
            <a:ext cx="1696500" cy="1000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sz="2300">
                <a:solidFill>
                  <a:schemeClr val="dk1"/>
                </a:solidFill>
              </a:rPr>
              <a:t>V</a:t>
            </a:r>
            <a:r>
              <a:rPr lang="en-US" sz="2300">
                <a:solidFill>
                  <a:schemeClr val="dk1"/>
                </a:solidFill>
              </a:rPr>
              <a:t>out (V)</a:t>
            </a:r>
            <a:endParaRPr sz="2300">
              <a:solidFill>
                <a:schemeClr val="dk1"/>
              </a:solidFill>
            </a:endParaRPr>
          </a:p>
          <a:p>
            <a:pPr indent="0" lvl="0" marL="0" marR="0" rtl="0" algn="l">
              <a:lnSpc>
                <a:spcPct val="120000"/>
              </a:lnSpc>
              <a:spcBef>
                <a:spcPts val="0"/>
              </a:spcBef>
              <a:spcAft>
                <a:spcPts val="0"/>
              </a:spcAft>
              <a:buNone/>
            </a:pPr>
            <a:r>
              <a:t/>
            </a:r>
            <a:endParaRPr b="1" sz="4200">
              <a:solidFill>
                <a:srgbClr val="333333"/>
              </a:solidFill>
              <a:latin typeface="Poppins"/>
              <a:ea typeface="Poppins"/>
              <a:cs typeface="Poppins"/>
              <a:sym typeface="Poppins"/>
            </a:endParaRPr>
          </a:p>
        </p:txBody>
      </p:sp>
      <p:sp>
        <p:nvSpPr>
          <p:cNvPr id="203" name="Google Shape;203;p23"/>
          <p:cNvSpPr txBox="1"/>
          <p:nvPr/>
        </p:nvSpPr>
        <p:spPr>
          <a:xfrm>
            <a:off x="7155425" y="9643250"/>
            <a:ext cx="1896300" cy="52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20">
                <a:solidFill>
                  <a:schemeClr val="dk1"/>
                </a:solidFill>
              </a:rPr>
              <a:t>Fig. 9</a:t>
            </a:r>
            <a:endParaRPr b="1" sz="222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07" name="Shape 207"/>
        <p:cNvGrpSpPr/>
        <p:nvPr/>
      </p:nvGrpSpPr>
      <p:grpSpPr>
        <a:xfrm>
          <a:off x="0" y="0"/>
          <a:ext cx="0" cy="0"/>
          <a:chOff x="0" y="0"/>
          <a:chExt cx="0" cy="0"/>
        </a:xfrm>
      </p:grpSpPr>
      <p:sp>
        <p:nvSpPr>
          <p:cNvPr id="208" name="Google Shape;208;p24"/>
          <p:cNvSpPr/>
          <p:nvPr/>
        </p:nvSpPr>
        <p:spPr>
          <a:xfrm>
            <a:off x="0" y="0"/>
            <a:ext cx="18280549" cy="450342"/>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sp>
        <p:nvSpPr>
          <p:cNvPr id="209" name="Google Shape;209;p24"/>
          <p:cNvSpPr txBox="1"/>
          <p:nvPr/>
        </p:nvSpPr>
        <p:spPr>
          <a:xfrm>
            <a:off x="790676" y="540100"/>
            <a:ext cx="118365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3200">
                <a:solidFill>
                  <a:schemeClr val="dk1"/>
                </a:solidFill>
              </a:rPr>
              <a:t>THD: </a:t>
            </a:r>
            <a:r>
              <a:rPr b="1" lang="en-US" sz="3200">
                <a:solidFill>
                  <a:schemeClr val="dk1"/>
                </a:solidFill>
              </a:rPr>
              <a:t>Output Voltage with 1% ripple and Current of 2A </a:t>
            </a:r>
            <a:endParaRPr b="1" sz="4200">
              <a:solidFill>
                <a:srgbClr val="333333"/>
              </a:solidFill>
              <a:latin typeface="Poppins"/>
              <a:ea typeface="Poppins"/>
              <a:cs typeface="Poppins"/>
              <a:sym typeface="Poppins"/>
            </a:endParaRPr>
          </a:p>
        </p:txBody>
      </p:sp>
      <p:pic>
        <p:nvPicPr>
          <p:cNvPr id="210" name="Google Shape;210;p24"/>
          <p:cNvPicPr preferRelativeResize="0"/>
          <p:nvPr/>
        </p:nvPicPr>
        <p:blipFill rotWithShape="1">
          <a:blip r:embed="rId3">
            <a:alphaModFix/>
          </a:blip>
          <a:srcRect b="4150" l="27023" r="0" t="43506"/>
          <a:stretch/>
        </p:blipFill>
        <p:spPr>
          <a:xfrm>
            <a:off x="639225" y="1122462"/>
            <a:ext cx="12830184" cy="4613076"/>
          </a:xfrm>
          <a:prstGeom prst="rect">
            <a:avLst/>
          </a:prstGeom>
          <a:noFill/>
          <a:ln>
            <a:noFill/>
          </a:ln>
        </p:spPr>
      </p:pic>
      <p:sp>
        <p:nvSpPr>
          <p:cNvPr id="211" name="Google Shape;211;p24"/>
          <p:cNvSpPr txBox="1"/>
          <p:nvPr/>
        </p:nvSpPr>
        <p:spPr>
          <a:xfrm>
            <a:off x="7007351" y="8793400"/>
            <a:ext cx="4676100" cy="52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20">
                <a:solidFill>
                  <a:schemeClr val="dk1"/>
                </a:solidFill>
              </a:rPr>
              <a:t>Fig. 9</a:t>
            </a:r>
            <a:endParaRPr b="1" sz="2220">
              <a:solidFill>
                <a:schemeClr val="dk1"/>
              </a:solidFill>
            </a:endParaRPr>
          </a:p>
        </p:txBody>
      </p:sp>
      <p:sp>
        <p:nvSpPr>
          <p:cNvPr id="212" name="Google Shape;212;p24"/>
          <p:cNvSpPr txBox="1"/>
          <p:nvPr/>
        </p:nvSpPr>
        <p:spPr>
          <a:xfrm>
            <a:off x="17441150" y="790800"/>
            <a:ext cx="873600" cy="390300"/>
          </a:xfrm>
          <a:prstGeom prst="rect">
            <a:avLst/>
          </a:prstGeom>
          <a:noFill/>
          <a:ln>
            <a:noFill/>
          </a:ln>
        </p:spPr>
        <p:txBody>
          <a:bodyPr anchorCtr="0" anchor="t" bIns="0" lIns="0" spcFirstLastPara="1" rIns="0" wrap="square" tIns="0">
            <a:spAutoFit/>
          </a:bodyPr>
          <a:lstStyle/>
          <a:p>
            <a:pPr indent="0" lvl="0" marL="457200" marR="0" rtl="0" algn="l">
              <a:lnSpc>
                <a:spcPct val="159975"/>
              </a:lnSpc>
              <a:spcBef>
                <a:spcPts val="0"/>
              </a:spcBef>
              <a:spcAft>
                <a:spcPts val="0"/>
              </a:spcAft>
              <a:buNone/>
            </a:pPr>
            <a:r>
              <a:rPr lang="en-US" sz="2536">
                <a:solidFill>
                  <a:srgbClr val="333333"/>
                </a:solidFill>
                <a:latin typeface="Poppins Medium"/>
                <a:ea typeface="Poppins Medium"/>
                <a:cs typeface="Poppins Medium"/>
                <a:sym typeface="Poppins Medium"/>
              </a:rPr>
              <a:t>11</a:t>
            </a:r>
            <a:endParaRPr sz="1500"/>
          </a:p>
        </p:txBody>
      </p:sp>
      <p:pic>
        <p:nvPicPr>
          <p:cNvPr id="213" name="Google Shape;213;p24"/>
          <p:cNvPicPr preferRelativeResize="0"/>
          <p:nvPr/>
        </p:nvPicPr>
        <p:blipFill rotWithShape="1">
          <a:blip r:embed="rId4">
            <a:alphaModFix/>
          </a:blip>
          <a:srcRect b="4424" l="27230" r="0" t="43342"/>
          <a:stretch/>
        </p:blipFill>
        <p:spPr>
          <a:xfrm>
            <a:off x="790675" y="5735550"/>
            <a:ext cx="12527274" cy="4507850"/>
          </a:xfrm>
          <a:prstGeom prst="rect">
            <a:avLst/>
          </a:prstGeom>
          <a:noFill/>
          <a:ln>
            <a:noFill/>
          </a:ln>
        </p:spPr>
      </p:pic>
      <p:sp>
        <p:nvSpPr>
          <p:cNvPr id="214" name="Google Shape;214;p24"/>
          <p:cNvSpPr txBox="1"/>
          <p:nvPr/>
        </p:nvSpPr>
        <p:spPr>
          <a:xfrm>
            <a:off x="13469400" y="1997550"/>
            <a:ext cx="4138500" cy="2862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solidFill>
                  <a:schemeClr val="dk1"/>
                </a:solidFill>
              </a:rPr>
              <a:t>With the calculated value of capacitance, the TDH was observed to be 70.35%, and the voltage ripple was around 6.02V which is &gt;1%.</a:t>
            </a:r>
            <a:endParaRPr sz="1100"/>
          </a:p>
        </p:txBody>
      </p:sp>
      <p:sp>
        <p:nvSpPr>
          <p:cNvPr id="215" name="Google Shape;215;p24"/>
          <p:cNvSpPr txBox="1"/>
          <p:nvPr/>
        </p:nvSpPr>
        <p:spPr>
          <a:xfrm>
            <a:off x="13469400" y="6407650"/>
            <a:ext cx="4138500" cy="330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solidFill>
                  <a:schemeClr val="dk1"/>
                </a:solidFill>
              </a:rPr>
              <a:t>To get the output voltage ripple &lt;1%, the filter capacitor was change to 5mF and then simulated, which </a:t>
            </a:r>
            <a:r>
              <a:rPr lang="en-US" sz="2900">
                <a:solidFill>
                  <a:schemeClr val="dk1"/>
                </a:solidFill>
              </a:rPr>
              <a:t>yielded</a:t>
            </a:r>
            <a:r>
              <a:rPr lang="en-US" sz="2900">
                <a:solidFill>
                  <a:schemeClr val="dk1"/>
                </a:solidFill>
              </a:rPr>
              <a:t> 3.036V which &lt;1% </a:t>
            </a:r>
            <a:r>
              <a:rPr lang="en-US" sz="2900">
                <a:solidFill>
                  <a:schemeClr val="dk1"/>
                </a:solidFill>
              </a:rPr>
              <a:t>voltage</a:t>
            </a:r>
            <a:r>
              <a:rPr lang="en-US" sz="2900">
                <a:solidFill>
                  <a:schemeClr val="dk1"/>
                </a:solidFill>
              </a:rPr>
              <a:t> ripple with TDH = 63.52.</a:t>
            </a:r>
            <a:endParaRPr sz="11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19" name="Shape 219"/>
        <p:cNvGrpSpPr/>
        <p:nvPr/>
      </p:nvGrpSpPr>
      <p:grpSpPr>
        <a:xfrm>
          <a:off x="0" y="0"/>
          <a:ext cx="0" cy="0"/>
          <a:chOff x="0" y="0"/>
          <a:chExt cx="0" cy="0"/>
        </a:xfrm>
      </p:grpSpPr>
      <p:sp>
        <p:nvSpPr>
          <p:cNvPr id="220" name="Google Shape;220;p25"/>
          <p:cNvSpPr/>
          <p:nvPr/>
        </p:nvSpPr>
        <p:spPr>
          <a:xfrm>
            <a:off x="0" y="0"/>
            <a:ext cx="18280549" cy="450342"/>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sp>
        <p:nvSpPr>
          <p:cNvPr id="221" name="Google Shape;221;p25"/>
          <p:cNvSpPr txBox="1"/>
          <p:nvPr/>
        </p:nvSpPr>
        <p:spPr>
          <a:xfrm>
            <a:off x="962076" y="1028700"/>
            <a:ext cx="11836500" cy="1139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3200">
                <a:solidFill>
                  <a:schemeClr val="dk1"/>
                </a:solidFill>
              </a:rPr>
              <a:t>Output Voltage and Current of 2A by varying load</a:t>
            </a:r>
            <a:endParaRPr b="1" sz="3200">
              <a:solidFill>
                <a:schemeClr val="dk1"/>
              </a:solidFill>
            </a:endParaRPr>
          </a:p>
          <a:p>
            <a:pPr indent="0" lvl="0" marL="0" marR="0" rtl="0" algn="l">
              <a:lnSpc>
                <a:spcPct val="120000"/>
              </a:lnSpc>
              <a:spcBef>
                <a:spcPts val="0"/>
              </a:spcBef>
              <a:spcAft>
                <a:spcPts val="0"/>
              </a:spcAft>
              <a:buNone/>
            </a:pPr>
            <a:r>
              <a:t/>
            </a:r>
            <a:endParaRPr b="1" sz="4200">
              <a:solidFill>
                <a:srgbClr val="333333"/>
              </a:solidFill>
              <a:latin typeface="Poppins"/>
              <a:ea typeface="Poppins"/>
              <a:cs typeface="Poppins"/>
              <a:sym typeface="Poppins"/>
            </a:endParaRPr>
          </a:p>
        </p:txBody>
      </p:sp>
      <p:sp>
        <p:nvSpPr>
          <p:cNvPr id="222" name="Google Shape;222;p25"/>
          <p:cNvSpPr txBox="1"/>
          <p:nvPr/>
        </p:nvSpPr>
        <p:spPr>
          <a:xfrm>
            <a:off x="423885" y="1028700"/>
            <a:ext cx="538200" cy="215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t/>
            </a:r>
            <a:endParaRPr/>
          </a:p>
        </p:txBody>
      </p:sp>
      <p:sp>
        <p:nvSpPr>
          <p:cNvPr id="223" name="Google Shape;223;p25"/>
          <p:cNvSpPr txBox="1"/>
          <p:nvPr/>
        </p:nvSpPr>
        <p:spPr>
          <a:xfrm>
            <a:off x="588650" y="2002025"/>
            <a:ext cx="16502100" cy="8285100"/>
          </a:xfrm>
          <a:prstGeom prst="rect">
            <a:avLst/>
          </a:prstGeom>
          <a:noFill/>
          <a:ln>
            <a:noFill/>
          </a:ln>
        </p:spPr>
        <p:txBody>
          <a:bodyPr anchorCtr="0" anchor="t" bIns="91425" lIns="91425" spcFirstLastPara="1" rIns="91425" wrap="square" tIns="91425">
            <a:normAutofit fontScale="32500"/>
          </a:bodyPr>
          <a:lstStyle/>
          <a:p>
            <a:pPr indent="-422909" lvl="0" marL="457200" rtl="0" algn="l">
              <a:lnSpc>
                <a:spcPct val="115000"/>
              </a:lnSpc>
              <a:spcBef>
                <a:spcPts val="0"/>
              </a:spcBef>
              <a:spcAft>
                <a:spcPts val="0"/>
              </a:spcAft>
              <a:buClr>
                <a:schemeClr val="dk1"/>
              </a:buClr>
              <a:buSzPct val="100000"/>
              <a:buChar char="●"/>
            </a:pPr>
            <a:r>
              <a:rPr lang="en-US" sz="9415">
                <a:solidFill>
                  <a:schemeClr val="dk1"/>
                </a:solidFill>
              </a:rPr>
              <a:t>In </a:t>
            </a:r>
            <a:r>
              <a:rPr lang="en-US" sz="9415">
                <a:solidFill>
                  <a:schemeClr val="dk1"/>
                </a:solidFill>
              </a:rPr>
              <a:t>Fig. 8</a:t>
            </a:r>
            <a:r>
              <a:rPr lang="en-US" sz="9415">
                <a:solidFill>
                  <a:schemeClr val="dk1"/>
                </a:solidFill>
              </a:rPr>
              <a:t>, the ripple shown is 6.042V which is above the allowable limit.</a:t>
            </a:r>
            <a:endParaRPr sz="9415">
              <a:solidFill>
                <a:schemeClr val="dk1"/>
              </a:solidFill>
            </a:endParaRPr>
          </a:p>
          <a:p>
            <a:pPr indent="-422909" lvl="0" marL="457200" rtl="0" algn="l">
              <a:lnSpc>
                <a:spcPct val="115000"/>
              </a:lnSpc>
              <a:spcBef>
                <a:spcPts val="0"/>
              </a:spcBef>
              <a:spcAft>
                <a:spcPts val="0"/>
              </a:spcAft>
              <a:buClr>
                <a:schemeClr val="dk1"/>
              </a:buClr>
              <a:buSzPct val="100000"/>
              <a:buChar char="●"/>
            </a:pPr>
            <a:r>
              <a:rPr lang="en-US" sz="9415">
                <a:solidFill>
                  <a:schemeClr val="dk1"/>
                </a:solidFill>
              </a:rPr>
              <a:t>As</a:t>
            </a:r>
            <a:r>
              <a:rPr lang="en-US" sz="9415">
                <a:solidFill>
                  <a:schemeClr val="dk1"/>
                </a:solidFill>
              </a:rPr>
              <a:t> load resistance is halved by keeping same C and L values to draw 2A current rather than 1A, the ripple voltage increases due to a reasonable increase in current demand. </a:t>
            </a:r>
            <a:endParaRPr sz="9415">
              <a:solidFill>
                <a:schemeClr val="dk1"/>
              </a:solidFill>
            </a:endParaRPr>
          </a:p>
          <a:p>
            <a:pPr indent="-422909" lvl="0" marL="457200" rtl="0" algn="l">
              <a:lnSpc>
                <a:spcPct val="115000"/>
              </a:lnSpc>
              <a:spcBef>
                <a:spcPts val="0"/>
              </a:spcBef>
              <a:spcAft>
                <a:spcPts val="0"/>
              </a:spcAft>
              <a:buClr>
                <a:schemeClr val="dk1"/>
              </a:buClr>
              <a:buSzPct val="100000"/>
              <a:buChar char="●"/>
            </a:pPr>
            <a:r>
              <a:rPr lang="en-US" sz="9415">
                <a:solidFill>
                  <a:schemeClr val="dk1"/>
                </a:solidFill>
              </a:rPr>
              <a:t>Reason:</a:t>
            </a:r>
            <a:endParaRPr sz="9415">
              <a:solidFill>
                <a:schemeClr val="dk1"/>
              </a:solidFill>
            </a:endParaRPr>
          </a:p>
          <a:p>
            <a:pPr indent="-422909" lvl="0" marL="457200" rtl="0" algn="l">
              <a:lnSpc>
                <a:spcPct val="115000"/>
              </a:lnSpc>
              <a:spcBef>
                <a:spcPts val="0"/>
              </a:spcBef>
              <a:spcAft>
                <a:spcPts val="0"/>
              </a:spcAft>
              <a:buClr>
                <a:schemeClr val="dk1"/>
              </a:buClr>
              <a:buSzPct val="100000"/>
              <a:buAutoNum type="arabicPeriod"/>
            </a:pPr>
            <a:r>
              <a:rPr lang="en-US" sz="9415">
                <a:solidFill>
                  <a:schemeClr val="dk1"/>
                </a:solidFill>
              </a:rPr>
              <a:t>Since the load resistance is decreased, the capacitor discharges very fast between the pulsating rectified voltage peaks. This fast discharging causes a bigger percentage to drop in the output voltage during the intervals between the peaks of the rectified voltage. Thus, it increases ripple voltage.</a:t>
            </a:r>
            <a:endParaRPr sz="9415">
              <a:solidFill>
                <a:schemeClr val="dk1"/>
              </a:solidFill>
            </a:endParaRPr>
          </a:p>
          <a:p>
            <a:pPr indent="-422909" lvl="0" marL="457200" rtl="0" algn="l">
              <a:lnSpc>
                <a:spcPct val="115000"/>
              </a:lnSpc>
              <a:spcBef>
                <a:spcPts val="0"/>
              </a:spcBef>
              <a:spcAft>
                <a:spcPts val="0"/>
              </a:spcAft>
              <a:buClr>
                <a:schemeClr val="dk1"/>
              </a:buClr>
              <a:buSzPct val="100000"/>
              <a:buAutoNum type="arabicPeriod"/>
            </a:pPr>
            <a:r>
              <a:rPr lang="en-US" sz="9415">
                <a:solidFill>
                  <a:schemeClr val="dk1"/>
                </a:solidFill>
              </a:rPr>
              <a:t>The increase in current draw causes the capacitor to deliver more charge in the same moment. The total capacitance unable to maintain a steady output voltage causes an increase in ripple voltage.</a:t>
            </a:r>
            <a:endParaRPr sz="9415">
              <a:solidFill>
                <a:schemeClr val="dk1"/>
              </a:solidFill>
            </a:endParaRPr>
          </a:p>
          <a:p>
            <a:pPr indent="-422909" lvl="0" marL="457200" rtl="0" algn="l">
              <a:lnSpc>
                <a:spcPct val="115000"/>
              </a:lnSpc>
              <a:spcBef>
                <a:spcPts val="0"/>
              </a:spcBef>
              <a:spcAft>
                <a:spcPts val="0"/>
              </a:spcAft>
              <a:buClr>
                <a:schemeClr val="dk1"/>
              </a:buClr>
              <a:buSzPct val="100000"/>
              <a:buAutoNum type="arabicPeriod"/>
            </a:pPr>
            <a:r>
              <a:rPr lang="en-US" sz="9415">
                <a:solidFill>
                  <a:schemeClr val="dk1"/>
                </a:solidFill>
              </a:rPr>
              <a:t>The capacitor which was functioning as an effective ripple suppressor at lower current might become ineffective at high current. Since to keep a ripple of less than 1% at 2A the capacitance should be increased.</a:t>
            </a:r>
            <a:endParaRPr sz="9415">
              <a:solidFill>
                <a:schemeClr val="dk1"/>
              </a:solidFill>
            </a:endParaRPr>
          </a:p>
          <a:p>
            <a:pPr indent="-422909" lvl="0" marL="457200" rtl="0" algn="l">
              <a:lnSpc>
                <a:spcPct val="115000"/>
              </a:lnSpc>
              <a:spcBef>
                <a:spcPts val="0"/>
              </a:spcBef>
              <a:spcAft>
                <a:spcPts val="0"/>
              </a:spcAft>
              <a:buClr>
                <a:schemeClr val="dk1"/>
              </a:buClr>
              <a:buSzPct val="100000"/>
              <a:buChar char="●"/>
            </a:pPr>
            <a:r>
              <a:rPr lang="en-US" sz="9415">
                <a:solidFill>
                  <a:schemeClr val="dk1"/>
                </a:solidFill>
              </a:rPr>
              <a:t>Decreasing the voltage ripple also </a:t>
            </a:r>
            <a:r>
              <a:rPr lang="en-US" sz="9415">
                <a:solidFill>
                  <a:schemeClr val="dk1"/>
                </a:solidFill>
              </a:rPr>
              <a:t>decreases the current harmonics, which reduces power loss and suppresses EMI.</a:t>
            </a:r>
            <a:endParaRPr sz="2415">
              <a:solidFill>
                <a:schemeClr val="dk1"/>
              </a:solidFill>
            </a:endParaRPr>
          </a:p>
        </p:txBody>
      </p:sp>
      <p:sp>
        <p:nvSpPr>
          <p:cNvPr id="224" name="Google Shape;224;p25"/>
          <p:cNvSpPr txBox="1"/>
          <p:nvPr/>
        </p:nvSpPr>
        <p:spPr>
          <a:xfrm>
            <a:off x="17316075" y="790800"/>
            <a:ext cx="998700" cy="390300"/>
          </a:xfrm>
          <a:prstGeom prst="rect">
            <a:avLst/>
          </a:prstGeom>
          <a:noFill/>
          <a:ln>
            <a:noFill/>
          </a:ln>
        </p:spPr>
        <p:txBody>
          <a:bodyPr anchorCtr="0" anchor="t" bIns="0" lIns="0" spcFirstLastPara="1" rIns="0" wrap="square" tIns="0">
            <a:spAutoFit/>
          </a:bodyPr>
          <a:lstStyle/>
          <a:p>
            <a:pPr indent="0" lvl="0" marL="457200" marR="0" rtl="0" algn="l">
              <a:lnSpc>
                <a:spcPct val="159975"/>
              </a:lnSpc>
              <a:spcBef>
                <a:spcPts val="0"/>
              </a:spcBef>
              <a:spcAft>
                <a:spcPts val="0"/>
              </a:spcAft>
              <a:buNone/>
            </a:pPr>
            <a:r>
              <a:rPr lang="en-US" sz="2536">
                <a:solidFill>
                  <a:srgbClr val="333333"/>
                </a:solidFill>
                <a:latin typeface="Poppins Medium"/>
                <a:ea typeface="Poppins Medium"/>
                <a:cs typeface="Poppins Medium"/>
                <a:sym typeface="Poppins Medium"/>
              </a:rPr>
              <a:t>12</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28" name="Shape 228"/>
        <p:cNvGrpSpPr/>
        <p:nvPr/>
      </p:nvGrpSpPr>
      <p:grpSpPr>
        <a:xfrm>
          <a:off x="0" y="0"/>
          <a:ext cx="0" cy="0"/>
          <a:chOff x="0" y="0"/>
          <a:chExt cx="0" cy="0"/>
        </a:xfrm>
      </p:grpSpPr>
      <p:sp>
        <p:nvSpPr>
          <p:cNvPr id="229" name="Google Shape;229;p26"/>
          <p:cNvSpPr/>
          <p:nvPr/>
        </p:nvSpPr>
        <p:spPr>
          <a:xfrm>
            <a:off x="0" y="0"/>
            <a:ext cx="18280549" cy="450342"/>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sp>
        <p:nvSpPr>
          <p:cNvPr id="230" name="Google Shape;230;p26"/>
          <p:cNvSpPr txBox="1"/>
          <p:nvPr/>
        </p:nvSpPr>
        <p:spPr>
          <a:xfrm>
            <a:off x="423885" y="1028700"/>
            <a:ext cx="538200" cy="215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t/>
            </a:r>
            <a:endParaRPr/>
          </a:p>
        </p:txBody>
      </p:sp>
      <p:pic>
        <p:nvPicPr>
          <p:cNvPr id="231" name="Google Shape;231;p26"/>
          <p:cNvPicPr preferRelativeResize="0"/>
          <p:nvPr/>
        </p:nvPicPr>
        <p:blipFill rotWithShape="1">
          <a:blip r:embed="rId3">
            <a:alphaModFix/>
          </a:blip>
          <a:srcRect b="0" l="921" r="0" t="0"/>
          <a:stretch/>
        </p:blipFill>
        <p:spPr>
          <a:xfrm>
            <a:off x="471575" y="1928575"/>
            <a:ext cx="17507699" cy="7814400"/>
          </a:xfrm>
          <a:prstGeom prst="rect">
            <a:avLst/>
          </a:prstGeom>
          <a:noFill/>
          <a:ln>
            <a:noFill/>
          </a:ln>
        </p:spPr>
      </p:pic>
      <p:sp>
        <p:nvSpPr>
          <p:cNvPr id="232" name="Google Shape;232;p26"/>
          <p:cNvSpPr txBox="1"/>
          <p:nvPr/>
        </p:nvSpPr>
        <p:spPr>
          <a:xfrm>
            <a:off x="308725" y="789475"/>
            <a:ext cx="17507700" cy="1139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3200">
                <a:solidFill>
                  <a:schemeClr val="dk1"/>
                </a:solidFill>
              </a:rPr>
              <a:t>SCOPE: </a:t>
            </a:r>
            <a:r>
              <a:rPr b="1" lang="en-US" sz="3200">
                <a:solidFill>
                  <a:schemeClr val="dk1"/>
                </a:solidFill>
              </a:rPr>
              <a:t>Output Voltage and Current of rectifier after connecting buck converter as load</a:t>
            </a:r>
            <a:endParaRPr b="1" sz="3200">
              <a:solidFill>
                <a:schemeClr val="dk1"/>
              </a:solidFill>
            </a:endParaRPr>
          </a:p>
          <a:p>
            <a:pPr indent="0" lvl="0" marL="0" marR="0" rtl="0" algn="l">
              <a:lnSpc>
                <a:spcPct val="120000"/>
              </a:lnSpc>
              <a:spcBef>
                <a:spcPts val="0"/>
              </a:spcBef>
              <a:spcAft>
                <a:spcPts val="0"/>
              </a:spcAft>
              <a:buNone/>
            </a:pPr>
            <a:r>
              <a:t/>
            </a:r>
            <a:endParaRPr b="1" sz="4200">
              <a:solidFill>
                <a:srgbClr val="333333"/>
              </a:solidFill>
              <a:latin typeface="Poppins"/>
              <a:ea typeface="Poppins"/>
              <a:cs typeface="Poppins"/>
              <a:sym typeface="Poppins"/>
            </a:endParaRPr>
          </a:p>
        </p:txBody>
      </p:sp>
      <p:sp>
        <p:nvSpPr>
          <p:cNvPr id="233" name="Google Shape;233;p26"/>
          <p:cNvSpPr txBox="1"/>
          <p:nvPr/>
        </p:nvSpPr>
        <p:spPr>
          <a:xfrm>
            <a:off x="6224400" y="9742975"/>
            <a:ext cx="5665200" cy="52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20">
                <a:solidFill>
                  <a:schemeClr val="dk1"/>
                </a:solidFill>
              </a:rPr>
              <a:t>Fig. 10</a:t>
            </a:r>
            <a:endParaRPr b="1" sz="2220">
              <a:solidFill>
                <a:schemeClr val="dk1"/>
              </a:solidFill>
            </a:endParaRPr>
          </a:p>
        </p:txBody>
      </p:sp>
      <p:sp>
        <p:nvSpPr>
          <p:cNvPr id="234" name="Google Shape;234;p26"/>
          <p:cNvSpPr txBox="1"/>
          <p:nvPr/>
        </p:nvSpPr>
        <p:spPr>
          <a:xfrm>
            <a:off x="17403075" y="790800"/>
            <a:ext cx="911700" cy="390300"/>
          </a:xfrm>
          <a:prstGeom prst="rect">
            <a:avLst/>
          </a:prstGeom>
          <a:noFill/>
          <a:ln>
            <a:noFill/>
          </a:ln>
        </p:spPr>
        <p:txBody>
          <a:bodyPr anchorCtr="0" anchor="t" bIns="0" lIns="0" spcFirstLastPara="1" rIns="0" wrap="square" tIns="0">
            <a:spAutoFit/>
          </a:bodyPr>
          <a:lstStyle/>
          <a:p>
            <a:pPr indent="0" lvl="0" marL="457200" marR="0" rtl="0" algn="l">
              <a:lnSpc>
                <a:spcPct val="159975"/>
              </a:lnSpc>
              <a:spcBef>
                <a:spcPts val="0"/>
              </a:spcBef>
              <a:spcAft>
                <a:spcPts val="0"/>
              </a:spcAft>
              <a:buNone/>
            </a:pPr>
            <a:r>
              <a:rPr lang="en-US" sz="2536">
                <a:solidFill>
                  <a:srgbClr val="333333"/>
                </a:solidFill>
                <a:latin typeface="Poppins Medium"/>
                <a:ea typeface="Poppins Medium"/>
                <a:cs typeface="Poppins Medium"/>
                <a:sym typeface="Poppins Medium"/>
              </a:rPr>
              <a:t>13</a:t>
            </a:r>
            <a:endParaRPr sz="1500"/>
          </a:p>
        </p:txBody>
      </p:sp>
      <p:sp>
        <p:nvSpPr>
          <p:cNvPr id="235" name="Google Shape;235;p26"/>
          <p:cNvSpPr txBox="1"/>
          <p:nvPr/>
        </p:nvSpPr>
        <p:spPr>
          <a:xfrm rot="-5400000">
            <a:off x="-155275" y="6794100"/>
            <a:ext cx="1696500" cy="1000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sz="2300">
                <a:solidFill>
                  <a:schemeClr val="dk1"/>
                </a:solidFill>
              </a:rPr>
              <a:t>Iout (A)</a:t>
            </a:r>
            <a:endParaRPr sz="2300">
              <a:solidFill>
                <a:schemeClr val="dk1"/>
              </a:solidFill>
            </a:endParaRPr>
          </a:p>
          <a:p>
            <a:pPr indent="0" lvl="0" marL="0" marR="0" rtl="0" algn="l">
              <a:lnSpc>
                <a:spcPct val="120000"/>
              </a:lnSpc>
              <a:spcBef>
                <a:spcPts val="0"/>
              </a:spcBef>
              <a:spcAft>
                <a:spcPts val="0"/>
              </a:spcAft>
              <a:buNone/>
            </a:pPr>
            <a:r>
              <a:t/>
            </a:r>
            <a:endParaRPr b="1" sz="4200">
              <a:solidFill>
                <a:srgbClr val="333333"/>
              </a:solidFill>
              <a:latin typeface="Poppins"/>
              <a:ea typeface="Poppins"/>
              <a:cs typeface="Poppins"/>
              <a:sym typeface="Poppins"/>
            </a:endParaRPr>
          </a:p>
        </p:txBody>
      </p:sp>
      <p:sp>
        <p:nvSpPr>
          <p:cNvPr id="236" name="Google Shape;236;p26"/>
          <p:cNvSpPr txBox="1"/>
          <p:nvPr/>
        </p:nvSpPr>
        <p:spPr>
          <a:xfrm rot="-5400000">
            <a:off x="-155275" y="3132838"/>
            <a:ext cx="1696500" cy="1000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sz="2300">
                <a:solidFill>
                  <a:schemeClr val="dk1"/>
                </a:solidFill>
              </a:rPr>
              <a:t>Vout (V)</a:t>
            </a:r>
            <a:endParaRPr sz="2300">
              <a:solidFill>
                <a:schemeClr val="dk1"/>
              </a:solidFill>
            </a:endParaRPr>
          </a:p>
          <a:p>
            <a:pPr indent="0" lvl="0" marL="0" marR="0" rtl="0" algn="l">
              <a:lnSpc>
                <a:spcPct val="120000"/>
              </a:lnSpc>
              <a:spcBef>
                <a:spcPts val="0"/>
              </a:spcBef>
              <a:spcAft>
                <a:spcPts val="0"/>
              </a:spcAft>
              <a:buNone/>
            </a:pPr>
            <a:r>
              <a:t/>
            </a:r>
            <a:endParaRPr b="1" sz="4200">
              <a:solidFill>
                <a:srgbClr val="333333"/>
              </a:solidFill>
              <a:latin typeface="Poppins"/>
              <a:ea typeface="Poppins"/>
              <a:cs typeface="Poppins"/>
              <a:sym typeface="Poppi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40" name="Shape 240"/>
        <p:cNvGrpSpPr/>
        <p:nvPr/>
      </p:nvGrpSpPr>
      <p:grpSpPr>
        <a:xfrm>
          <a:off x="0" y="0"/>
          <a:ext cx="0" cy="0"/>
          <a:chOff x="0" y="0"/>
          <a:chExt cx="0" cy="0"/>
        </a:xfrm>
      </p:grpSpPr>
      <p:sp>
        <p:nvSpPr>
          <p:cNvPr id="241" name="Google Shape;241;p27"/>
          <p:cNvSpPr/>
          <p:nvPr/>
        </p:nvSpPr>
        <p:spPr>
          <a:xfrm>
            <a:off x="0" y="0"/>
            <a:ext cx="18280549" cy="450342"/>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sp>
        <p:nvSpPr>
          <p:cNvPr id="242" name="Google Shape;242;p27"/>
          <p:cNvSpPr txBox="1"/>
          <p:nvPr/>
        </p:nvSpPr>
        <p:spPr>
          <a:xfrm>
            <a:off x="423885" y="1028700"/>
            <a:ext cx="538200" cy="215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t/>
            </a:r>
            <a:endParaRPr/>
          </a:p>
        </p:txBody>
      </p:sp>
      <p:sp>
        <p:nvSpPr>
          <p:cNvPr id="243" name="Google Shape;243;p27"/>
          <p:cNvSpPr txBox="1"/>
          <p:nvPr/>
        </p:nvSpPr>
        <p:spPr>
          <a:xfrm>
            <a:off x="566900" y="1822450"/>
            <a:ext cx="8289000" cy="8119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Char char="●"/>
            </a:pPr>
            <a:r>
              <a:rPr lang="en-US" sz="2200">
                <a:solidFill>
                  <a:schemeClr val="dk1"/>
                </a:solidFill>
              </a:rPr>
              <a:t>In Fig. 9, the ripple shown is 2.423V which is within the allowable limit. The ripple is affected when </a:t>
            </a:r>
            <a:r>
              <a:rPr lang="en-US" sz="2200">
                <a:solidFill>
                  <a:schemeClr val="dk1"/>
                </a:solidFill>
              </a:rPr>
              <a:t>a resistive</a:t>
            </a:r>
            <a:r>
              <a:rPr lang="en-US" sz="2200">
                <a:solidFill>
                  <a:schemeClr val="dk1"/>
                </a:solidFill>
              </a:rPr>
              <a:t> load is replaced by a power converter like buck converter.</a:t>
            </a:r>
            <a:endParaRPr sz="2200">
              <a:solidFill>
                <a:schemeClr val="dk1"/>
              </a:solidFill>
            </a:endParaRPr>
          </a:p>
          <a:p>
            <a:pPr indent="-368300" lvl="0" marL="457200" rtl="0" algn="l">
              <a:lnSpc>
                <a:spcPct val="115000"/>
              </a:lnSpc>
              <a:spcBef>
                <a:spcPts val="0"/>
              </a:spcBef>
              <a:spcAft>
                <a:spcPts val="0"/>
              </a:spcAft>
              <a:buClr>
                <a:schemeClr val="dk1"/>
              </a:buClr>
              <a:buSzPts val="2200"/>
              <a:buChar char="●"/>
            </a:pPr>
            <a:r>
              <a:rPr lang="en-US" sz="2200">
                <a:solidFill>
                  <a:schemeClr val="dk1"/>
                </a:solidFill>
              </a:rPr>
              <a:t>Reason:</a:t>
            </a:r>
            <a:endParaRPr sz="2200">
              <a:solidFill>
                <a:schemeClr val="dk1"/>
              </a:solidFill>
            </a:endParaRPr>
          </a:p>
          <a:p>
            <a:pPr indent="-368300" lvl="0" marL="914400" rtl="0" algn="l">
              <a:lnSpc>
                <a:spcPct val="115000"/>
              </a:lnSpc>
              <a:spcBef>
                <a:spcPts val="0"/>
              </a:spcBef>
              <a:spcAft>
                <a:spcPts val="0"/>
              </a:spcAft>
              <a:buClr>
                <a:schemeClr val="dk1"/>
              </a:buClr>
              <a:buSzPts val="2200"/>
              <a:buAutoNum type="arabicPeriod"/>
            </a:pPr>
            <a:r>
              <a:rPr lang="en-US" sz="2200">
                <a:solidFill>
                  <a:schemeClr val="dk1"/>
                </a:solidFill>
              </a:rPr>
              <a:t>When we vary the duty cycle of the buck converter, it changes the output voltage and indirectly </a:t>
            </a:r>
            <a:r>
              <a:rPr lang="en-US" sz="2200">
                <a:solidFill>
                  <a:schemeClr val="dk1"/>
                </a:solidFill>
              </a:rPr>
              <a:t>impacts</a:t>
            </a:r>
            <a:r>
              <a:rPr lang="en-US" sz="2200">
                <a:solidFill>
                  <a:schemeClr val="dk1"/>
                </a:solidFill>
              </a:rPr>
              <a:t> the input current drawn from the FWR. Higher duty cycles increase the output voltage, causing the converter to draw more current, which can influence ripple at the rectifier's output. But for this application we are keeping a constant voltage of 48V and supply of 5A by fixing the duty cycle.</a:t>
            </a:r>
            <a:endParaRPr sz="2200">
              <a:solidFill>
                <a:schemeClr val="dk1"/>
              </a:solidFill>
            </a:endParaRPr>
          </a:p>
          <a:p>
            <a:pPr indent="-368300" lvl="0" marL="914400" rtl="0" algn="l">
              <a:lnSpc>
                <a:spcPct val="115000"/>
              </a:lnSpc>
              <a:spcBef>
                <a:spcPts val="0"/>
              </a:spcBef>
              <a:spcAft>
                <a:spcPts val="0"/>
              </a:spcAft>
              <a:buClr>
                <a:schemeClr val="dk1"/>
              </a:buClr>
              <a:buSzPts val="2200"/>
              <a:buAutoNum type="arabicPeriod"/>
            </a:pPr>
            <a:r>
              <a:rPr lang="en-US" sz="2200">
                <a:solidFill>
                  <a:schemeClr val="dk1"/>
                </a:solidFill>
              </a:rPr>
              <a:t>The buck converter provides constant 5A output and </a:t>
            </a:r>
            <a:r>
              <a:rPr lang="en-US" sz="2200">
                <a:solidFill>
                  <a:schemeClr val="dk1"/>
                </a:solidFill>
              </a:rPr>
              <a:t>smooths the output voltage</a:t>
            </a:r>
            <a:r>
              <a:rPr lang="en-US" sz="2200">
                <a:solidFill>
                  <a:schemeClr val="dk1"/>
                </a:solidFill>
              </a:rPr>
              <a:t>, minimizing current variations and </a:t>
            </a:r>
            <a:r>
              <a:rPr lang="en-US" sz="2200">
                <a:solidFill>
                  <a:schemeClr val="dk1"/>
                </a:solidFill>
              </a:rPr>
              <a:t>high-frequency switching noise,</a:t>
            </a:r>
            <a:r>
              <a:rPr lang="en-US" sz="2200">
                <a:solidFill>
                  <a:schemeClr val="dk1"/>
                </a:solidFill>
              </a:rPr>
              <a:t> leading to reduced ripple at the rectifier compared to a varying load.</a:t>
            </a:r>
            <a:endParaRPr sz="2200">
              <a:solidFill>
                <a:schemeClr val="dk1"/>
              </a:solidFill>
            </a:endParaRPr>
          </a:p>
          <a:p>
            <a:pPr indent="-368300" lvl="0" marL="914400" rtl="0" algn="l">
              <a:lnSpc>
                <a:spcPct val="115000"/>
              </a:lnSpc>
              <a:spcBef>
                <a:spcPts val="0"/>
              </a:spcBef>
              <a:spcAft>
                <a:spcPts val="0"/>
              </a:spcAft>
              <a:buClr>
                <a:schemeClr val="dk1"/>
              </a:buClr>
              <a:buSzPts val="2200"/>
              <a:buAutoNum type="arabicPeriod"/>
            </a:pPr>
            <a:r>
              <a:rPr lang="en-US" sz="2200">
                <a:solidFill>
                  <a:schemeClr val="dk1"/>
                </a:solidFill>
              </a:rPr>
              <a:t>The constant power demand ((48V * 5A = 240W) from the buck converter stabilizes the current drawn from the rectifier, reducing fluctuation and ripple.</a:t>
            </a:r>
            <a:endParaRPr sz="2200">
              <a:solidFill>
                <a:schemeClr val="dk1"/>
              </a:solidFill>
            </a:endParaRPr>
          </a:p>
          <a:p>
            <a:pPr indent="-368300" lvl="0" marL="914400" rtl="0" algn="l">
              <a:lnSpc>
                <a:spcPct val="115000"/>
              </a:lnSpc>
              <a:spcBef>
                <a:spcPts val="0"/>
              </a:spcBef>
              <a:spcAft>
                <a:spcPts val="0"/>
              </a:spcAft>
              <a:buClr>
                <a:schemeClr val="dk1"/>
              </a:buClr>
              <a:buSzPts val="2200"/>
              <a:buAutoNum type="arabicPeriod"/>
            </a:pPr>
            <a:r>
              <a:rPr lang="en-US" sz="2200">
                <a:solidFill>
                  <a:schemeClr val="dk1"/>
                </a:solidFill>
              </a:rPr>
              <a:t>The PID-controlled duty cycle ensures consistent current and voltage output, helping to avoid ripple spikes at the rectifier.</a:t>
            </a:r>
            <a:endParaRPr sz="2200">
              <a:solidFill>
                <a:schemeClr val="dk1"/>
              </a:solidFill>
            </a:endParaRPr>
          </a:p>
        </p:txBody>
      </p:sp>
      <p:sp>
        <p:nvSpPr>
          <p:cNvPr id="244" name="Google Shape;244;p27"/>
          <p:cNvSpPr txBox="1"/>
          <p:nvPr/>
        </p:nvSpPr>
        <p:spPr>
          <a:xfrm>
            <a:off x="11009076" y="8097475"/>
            <a:ext cx="4676100" cy="52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20">
                <a:solidFill>
                  <a:schemeClr val="dk1"/>
                </a:solidFill>
              </a:rPr>
              <a:t>Fig. 11: FBR with Buck Converter </a:t>
            </a:r>
            <a:endParaRPr b="1" sz="2220">
              <a:solidFill>
                <a:schemeClr val="dk1"/>
              </a:solidFill>
            </a:endParaRPr>
          </a:p>
        </p:txBody>
      </p:sp>
      <p:sp>
        <p:nvSpPr>
          <p:cNvPr id="245" name="Google Shape;245;p27"/>
          <p:cNvSpPr txBox="1"/>
          <p:nvPr/>
        </p:nvSpPr>
        <p:spPr>
          <a:xfrm>
            <a:off x="566900" y="783050"/>
            <a:ext cx="15571200" cy="1139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3200">
                <a:solidFill>
                  <a:schemeClr val="dk1"/>
                </a:solidFill>
              </a:rPr>
              <a:t>Output Voltage and Current of </a:t>
            </a:r>
            <a:r>
              <a:rPr b="1" lang="en-US" sz="3200">
                <a:solidFill>
                  <a:schemeClr val="dk1"/>
                </a:solidFill>
              </a:rPr>
              <a:t>rectifier</a:t>
            </a:r>
            <a:r>
              <a:rPr b="1" lang="en-US" sz="3200">
                <a:solidFill>
                  <a:schemeClr val="dk1"/>
                </a:solidFill>
              </a:rPr>
              <a:t> after connecting buck converter as load</a:t>
            </a:r>
            <a:endParaRPr b="1" sz="3200">
              <a:solidFill>
                <a:schemeClr val="dk1"/>
              </a:solidFill>
            </a:endParaRPr>
          </a:p>
          <a:p>
            <a:pPr indent="0" lvl="0" marL="0" marR="0" rtl="0" algn="l">
              <a:lnSpc>
                <a:spcPct val="120000"/>
              </a:lnSpc>
              <a:spcBef>
                <a:spcPts val="0"/>
              </a:spcBef>
              <a:spcAft>
                <a:spcPts val="0"/>
              </a:spcAft>
              <a:buNone/>
            </a:pPr>
            <a:r>
              <a:t/>
            </a:r>
            <a:endParaRPr b="1" sz="4200">
              <a:solidFill>
                <a:srgbClr val="333333"/>
              </a:solidFill>
              <a:latin typeface="Poppins"/>
              <a:ea typeface="Poppins"/>
              <a:cs typeface="Poppins"/>
              <a:sym typeface="Poppins"/>
            </a:endParaRPr>
          </a:p>
        </p:txBody>
      </p:sp>
      <p:pic>
        <p:nvPicPr>
          <p:cNvPr id="246" name="Google Shape;246;p27"/>
          <p:cNvPicPr preferRelativeResize="0"/>
          <p:nvPr/>
        </p:nvPicPr>
        <p:blipFill rotWithShape="1">
          <a:blip r:embed="rId3">
            <a:alphaModFix/>
          </a:blip>
          <a:srcRect b="4882" l="1745" r="2880" t="8244"/>
          <a:stretch/>
        </p:blipFill>
        <p:spPr>
          <a:xfrm>
            <a:off x="9003250" y="3244600"/>
            <a:ext cx="9284751" cy="4740308"/>
          </a:xfrm>
          <a:prstGeom prst="rect">
            <a:avLst/>
          </a:prstGeom>
          <a:noFill/>
          <a:ln>
            <a:noFill/>
          </a:ln>
        </p:spPr>
      </p:pic>
      <p:sp>
        <p:nvSpPr>
          <p:cNvPr id="247" name="Google Shape;247;p27"/>
          <p:cNvSpPr txBox="1"/>
          <p:nvPr/>
        </p:nvSpPr>
        <p:spPr>
          <a:xfrm>
            <a:off x="17446575" y="790800"/>
            <a:ext cx="868200" cy="390300"/>
          </a:xfrm>
          <a:prstGeom prst="rect">
            <a:avLst/>
          </a:prstGeom>
          <a:noFill/>
          <a:ln>
            <a:noFill/>
          </a:ln>
        </p:spPr>
        <p:txBody>
          <a:bodyPr anchorCtr="0" anchor="t" bIns="0" lIns="0" spcFirstLastPara="1" rIns="0" wrap="square" tIns="0">
            <a:spAutoFit/>
          </a:bodyPr>
          <a:lstStyle/>
          <a:p>
            <a:pPr indent="0" lvl="0" marL="457200" marR="0" rtl="0" algn="l">
              <a:lnSpc>
                <a:spcPct val="159975"/>
              </a:lnSpc>
              <a:spcBef>
                <a:spcPts val="0"/>
              </a:spcBef>
              <a:spcAft>
                <a:spcPts val="0"/>
              </a:spcAft>
              <a:buNone/>
            </a:pPr>
            <a:r>
              <a:rPr lang="en-US" sz="2536">
                <a:solidFill>
                  <a:srgbClr val="333333"/>
                </a:solidFill>
                <a:latin typeface="Poppins Medium"/>
                <a:ea typeface="Poppins Medium"/>
                <a:cs typeface="Poppins Medium"/>
                <a:sym typeface="Poppins Medium"/>
              </a:rPr>
              <a:t>14</a:t>
            </a:r>
            <a:endParaRPr sz="15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51" name="Shape 251"/>
        <p:cNvGrpSpPr/>
        <p:nvPr/>
      </p:nvGrpSpPr>
      <p:grpSpPr>
        <a:xfrm>
          <a:off x="0" y="0"/>
          <a:ext cx="0" cy="0"/>
          <a:chOff x="0" y="0"/>
          <a:chExt cx="0" cy="0"/>
        </a:xfrm>
      </p:grpSpPr>
      <p:sp>
        <p:nvSpPr>
          <p:cNvPr id="252" name="Google Shape;252;p28"/>
          <p:cNvSpPr/>
          <p:nvPr/>
        </p:nvSpPr>
        <p:spPr>
          <a:xfrm>
            <a:off x="0" y="0"/>
            <a:ext cx="18280549" cy="450342"/>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sp>
        <p:nvSpPr>
          <p:cNvPr id="253" name="Google Shape;253;p28"/>
          <p:cNvSpPr txBox="1"/>
          <p:nvPr/>
        </p:nvSpPr>
        <p:spPr>
          <a:xfrm>
            <a:off x="962076" y="1028700"/>
            <a:ext cx="118365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3200">
                <a:solidFill>
                  <a:schemeClr val="dk1"/>
                </a:solidFill>
              </a:rPr>
              <a:t>THD for FBR with Buck</a:t>
            </a:r>
            <a:endParaRPr b="1" sz="3200">
              <a:solidFill>
                <a:schemeClr val="dk1"/>
              </a:solidFill>
            </a:endParaRPr>
          </a:p>
        </p:txBody>
      </p:sp>
      <p:pic>
        <p:nvPicPr>
          <p:cNvPr id="254" name="Google Shape;254;p28"/>
          <p:cNvPicPr preferRelativeResize="0"/>
          <p:nvPr/>
        </p:nvPicPr>
        <p:blipFill rotWithShape="1">
          <a:blip r:embed="rId3">
            <a:alphaModFix/>
          </a:blip>
          <a:srcRect b="0" l="26562" r="0" t="45051"/>
          <a:stretch/>
        </p:blipFill>
        <p:spPr>
          <a:xfrm>
            <a:off x="962075" y="1680750"/>
            <a:ext cx="11186899" cy="3396325"/>
          </a:xfrm>
          <a:prstGeom prst="rect">
            <a:avLst/>
          </a:prstGeom>
          <a:noFill/>
          <a:ln>
            <a:noFill/>
          </a:ln>
        </p:spPr>
      </p:pic>
      <p:sp>
        <p:nvSpPr>
          <p:cNvPr id="255" name="Google Shape;255;p28"/>
          <p:cNvSpPr txBox="1"/>
          <p:nvPr/>
        </p:nvSpPr>
        <p:spPr>
          <a:xfrm>
            <a:off x="17468325" y="790800"/>
            <a:ext cx="846600" cy="390300"/>
          </a:xfrm>
          <a:prstGeom prst="rect">
            <a:avLst/>
          </a:prstGeom>
          <a:noFill/>
          <a:ln>
            <a:noFill/>
          </a:ln>
        </p:spPr>
        <p:txBody>
          <a:bodyPr anchorCtr="0" anchor="t" bIns="0" lIns="0" spcFirstLastPara="1" rIns="0" wrap="square" tIns="0">
            <a:spAutoFit/>
          </a:bodyPr>
          <a:lstStyle/>
          <a:p>
            <a:pPr indent="0" lvl="0" marL="457200" marR="0" rtl="0" algn="l">
              <a:lnSpc>
                <a:spcPct val="159975"/>
              </a:lnSpc>
              <a:spcBef>
                <a:spcPts val="0"/>
              </a:spcBef>
              <a:spcAft>
                <a:spcPts val="0"/>
              </a:spcAft>
              <a:buNone/>
            </a:pPr>
            <a:r>
              <a:rPr lang="en-US" sz="2536">
                <a:solidFill>
                  <a:srgbClr val="333333"/>
                </a:solidFill>
                <a:latin typeface="Poppins Medium"/>
                <a:ea typeface="Poppins Medium"/>
                <a:cs typeface="Poppins Medium"/>
                <a:sym typeface="Poppins Medium"/>
              </a:rPr>
              <a:t>15</a:t>
            </a:r>
            <a:endParaRPr sz="1500"/>
          </a:p>
        </p:txBody>
      </p:sp>
      <p:pic>
        <p:nvPicPr>
          <p:cNvPr id="256" name="Google Shape;256;p28"/>
          <p:cNvPicPr preferRelativeResize="0"/>
          <p:nvPr/>
        </p:nvPicPr>
        <p:blipFill>
          <a:blip r:embed="rId4">
            <a:alphaModFix/>
          </a:blip>
          <a:stretch>
            <a:fillRect/>
          </a:stretch>
        </p:blipFill>
        <p:spPr>
          <a:xfrm>
            <a:off x="1156325" y="5077075"/>
            <a:ext cx="16672574" cy="5000701"/>
          </a:xfrm>
          <a:prstGeom prst="rect">
            <a:avLst/>
          </a:prstGeom>
          <a:noFill/>
          <a:ln>
            <a:noFill/>
          </a:ln>
        </p:spPr>
      </p:pic>
      <p:pic>
        <p:nvPicPr>
          <p:cNvPr id="257" name="Google Shape;257;p28"/>
          <p:cNvPicPr preferRelativeResize="0"/>
          <p:nvPr/>
        </p:nvPicPr>
        <p:blipFill>
          <a:blip r:embed="rId5">
            <a:alphaModFix/>
          </a:blip>
          <a:stretch>
            <a:fillRect/>
          </a:stretch>
        </p:blipFill>
        <p:spPr>
          <a:xfrm>
            <a:off x="14619925" y="7801225"/>
            <a:ext cx="3208975" cy="1957350"/>
          </a:xfrm>
          <a:prstGeom prst="rect">
            <a:avLst/>
          </a:prstGeom>
          <a:noFill/>
          <a:ln>
            <a:noFill/>
          </a:ln>
        </p:spPr>
      </p:pic>
      <p:sp>
        <p:nvSpPr>
          <p:cNvPr id="258" name="Google Shape;258;p28"/>
          <p:cNvSpPr txBox="1"/>
          <p:nvPr/>
        </p:nvSpPr>
        <p:spPr>
          <a:xfrm>
            <a:off x="12290225" y="1970350"/>
            <a:ext cx="5823900" cy="2986200"/>
          </a:xfrm>
          <a:prstGeom prst="rect">
            <a:avLst/>
          </a:prstGeom>
          <a:noFill/>
          <a:ln>
            <a:noFill/>
          </a:ln>
        </p:spPr>
        <p:txBody>
          <a:bodyPr anchorCtr="0" anchor="t" bIns="91425" lIns="91425" spcFirstLastPara="1" rIns="91425" wrap="square" tIns="91425">
            <a:spAutoFit/>
          </a:bodyPr>
          <a:lstStyle/>
          <a:p>
            <a:pPr indent="-393700" lvl="0" marL="457200" rtl="0" algn="l">
              <a:spcBef>
                <a:spcPts val="0"/>
              </a:spcBef>
              <a:spcAft>
                <a:spcPts val="0"/>
              </a:spcAft>
              <a:buClr>
                <a:schemeClr val="dk1"/>
              </a:buClr>
              <a:buSzPts val="2600"/>
              <a:buChar char="●"/>
            </a:pPr>
            <a:r>
              <a:rPr lang="en-US" sz="2600">
                <a:solidFill>
                  <a:schemeClr val="dk1"/>
                </a:solidFill>
              </a:rPr>
              <a:t>The TDH of FBR with Buck Converter load was observed to be  74.16%.</a:t>
            </a:r>
            <a:endParaRPr sz="2600">
              <a:solidFill>
                <a:schemeClr val="dk1"/>
              </a:solidFill>
            </a:endParaRPr>
          </a:p>
          <a:p>
            <a:pPr indent="0" lvl="0" marL="457200" rtl="0" algn="l">
              <a:spcBef>
                <a:spcPts val="0"/>
              </a:spcBef>
              <a:spcAft>
                <a:spcPts val="0"/>
              </a:spcAft>
              <a:buNone/>
            </a:pPr>
            <a:r>
              <a:t/>
            </a:r>
            <a:endParaRPr sz="2600">
              <a:solidFill>
                <a:schemeClr val="dk1"/>
              </a:solidFill>
            </a:endParaRPr>
          </a:p>
          <a:p>
            <a:pPr indent="-393700" lvl="0" marL="457200" rtl="0" algn="l">
              <a:spcBef>
                <a:spcPts val="0"/>
              </a:spcBef>
              <a:spcAft>
                <a:spcPts val="0"/>
              </a:spcAft>
              <a:buClr>
                <a:schemeClr val="dk1"/>
              </a:buClr>
              <a:buSzPts val="2600"/>
              <a:buChar char="●"/>
            </a:pPr>
            <a:r>
              <a:rPr lang="en-US" sz="2600">
                <a:solidFill>
                  <a:schemeClr val="dk1"/>
                </a:solidFill>
              </a:rPr>
              <a:t>The Buck converter’s output ripple was 0.51mA and voltage ripple was 0.49V, which were below the 1% limit.</a:t>
            </a:r>
            <a:endParaRPr sz="2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62" name="Shape 262"/>
        <p:cNvGrpSpPr/>
        <p:nvPr/>
      </p:nvGrpSpPr>
      <p:grpSpPr>
        <a:xfrm>
          <a:off x="0" y="0"/>
          <a:ext cx="0" cy="0"/>
          <a:chOff x="0" y="0"/>
          <a:chExt cx="0" cy="0"/>
        </a:xfrm>
      </p:grpSpPr>
      <p:sp>
        <p:nvSpPr>
          <p:cNvPr id="263" name="Google Shape;263;p29"/>
          <p:cNvSpPr/>
          <p:nvPr/>
        </p:nvSpPr>
        <p:spPr>
          <a:xfrm>
            <a:off x="0" y="0"/>
            <a:ext cx="18280549" cy="450342"/>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sp>
        <p:nvSpPr>
          <p:cNvPr id="264" name="Google Shape;264;p29"/>
          <p:cNvSpPr txBox="1"/>
          <p:nvPr/>
        </p:nvSpPr>
        <p:spPr>
          <a:xfrm>
            <a:off x="657601" y="572125"/>
            <a:ext cx="118365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3200">
                <a:solidFill>
                  <a:schemeClr val="dk1"/>
                </a:solidFill>
              </a:rPr>
              <a:t>Buck Converter Output Characteristics</a:t>
            </a:r>
            <a:endParaRPr b="1" sz="4200">
              <a:solidFill>
                <a:srgbClr val="333333"/>
              </a:solidFill>
              <a:latin typeface="Poppins"/>
              <a:ea typeface="Poppins"/>
              <a:cs typeface="Poppins"/>
              <a:sym typeface="Poppins"/>
            </a:endParaRPr>
          </a:p>
        </p:txBody>
      </p:sp>
      <p:pic>
        <p:nvPicPr>
          <p:cNvPr id="265" name="Google Shape;265;p29"/>
          <p:cNvPicPr preferRelativeResize="0"/>
          <p:nvPr/>
        </p:nvPicPr>
        <p:blipFill rotWithShape="1">
          <a:blip r:embed="rId3">
            <a:alphaModFix/>
          </a:blip>
          <a:srcRect b="4721" l="26329" r="0" t="42044"/>
          <a:stretch/>
        </p:blipFill>
        <p:spPr>
          <a:xfrm>
            <a:off x="722875" y="1186500"/>
            <a:ext cx="12380499" cy="4484976"/>
          </a:xfrm>
          <a:prstGeom prst="rect">
            <a:avLst/>
          </a:prstGeom>
          <a:noFill/>
          <a:ln>
            <a:noFill/>
          </a:ln>
        </p:spPr>
      </p:pic>
      <p:sp>
        <p:nvSpPr>
          <p:cNvPr id="266" name="Google Shape;266;p29"/>
          <p:cNvSpPr txBox="1"/>
          <p:nvPr/>
        </p:nvSpPr>
        <p:spPr>
          <a:xfrm>
            <a:off x="17440950" y="790800"/>
            <a:ext cx="873900" cy="390300"/>
          </a:xfrm>
          <a:prstGeom prst="rect">
            <a:avLst/>
          </a:prstGeom>
          <a:noFill/>
          <a:ln>
            <a:noFill/>
          </a:ln>
        </p:spPr>
        <p:txBody>
          <a:bodyPr anchorCtr="0" anchor="t" bIns="0" lIns="0" spcFirstLastPara="1" rIns="0" wrap="square" tIns="0">
            <a:spAutoFit/>
          </a:bodyPr>
          <a:lstStyle/>
          <a:p>
            <a:pPr indent="0" lvl="0" marL="457200" marR="0" rtl="0" algn="l">
              <a:lnSpc>
                <a:spcPct val="159975"/>
              </a:lnSpc>
              <a:spcBef>
                <a:spcPts val="0"/>
              </a:spcBef>
              <a:spcAft>
                <a:spcPts val="0"/>
              </a:spcAft>
              <a:buNone/>
            </a:pPr>
            <a:r>
              <a:rPr lang="en-US" sz="2536">
                <a:solidFill>
                  <a:srgbClr val="333333"/>
                </a:solidFill>
                <a:latin typeface="Poppins Medium"/>
                <a:ea typeface="Poppins Medium"/>
                <a:cs typeface="Poppins Medium"/>
                <a:sym typeface="Poppins Medium"/>
              </a:rPr>
              <a:t>16</a:t>
            </a:r>
            <a:endParaRPr sz="1500"/>
          </a:p>
        </p:txBody>
      </p:sp>
      <p:pic>
        <p:nvPicPr>
          <p:cNvPr id="267" name="Google Shape;267;p29"/>
          <p:cNvPicPr preferRelativeResize="0"/>
          <p:nvPr/>
        </p:nvPicPr>
        <p:blipFill rotWithShape="1">
          <a:blip r:embed="rId4">
            <a:alphaModFix/>
          </a:blip>
          <a:srcRect b="4335" l="26185" r="607" t="43055"/>
          <a:stretch/>
        </p:blipFill>
        <p:spPr>
          <a:xfrm>
            <a:off x="657600" y="5793250"/>
            <a:ext cx="12811800" cy="4615500"/>
          </a:xfrm>
          <a:prstGeom prst="rect">
            <a:avLst/>
          </a:prstGeom>
          <a:noFill/>
          <a:ln>
            <a:noFill/>
          </a:ln>
        </p:spPr>
      </p:pic>
      <p:sp>
        <p:nvSpPr>
          <p:cNvPr id="268" name="Google Shape;268;p29"/>
          <p:cNvSpPr txBox="1"/>
          <p:nvPr/>
        </p:nvSpPr>
        <p:spPr>
          <a:xfrm>
            <a:off x="13469400" y="1997550"/>
            <a:ext cx="4138500" cy="15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solidFill>
                  <a:schemeClr val="dk1"/>
                </a:solidFill>
              </a:rPr>
              <a:t>The TDH of the output current of the Buck Converter was  11.06%</a:t>
            </a:r>
            <a:endParaRPr sz="1100"/>
          </a:p>
        </p:txBody>
      </p:sp>
      <p:sp>
        <p:nvSpPr>
          <p:cNvPr id="269" name="Google Shape;269;p29"/>
          <p:cNvSpPr txBox="1"/>
          <p:nvPr/>
        </p:nvSpPr>
        <p:spPr>
          <a:xfrm>
            <a:off x="13621800" y="7339150"/>
            <a:ext cx="4138500" cy="197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900">
                <a:solidFill>
                  <a:schemeClr val="dk1"/>
                </a:solidFill>
              </a:rPr>
              <a:t>The TDH of the output voltage of the Buck Converter was  observed to be 11.06%</a:t>
            </a:r>
            <a:endParaRPr sz="11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73" name="Shape 273"/>
        <p:cNvGrpSpPr/>
        <p:nvPr/>
      </p:nvGrpSpPr>
      <p:grpSpPr>
        <a:xfrm>
          <a:off x="0" y="0"/>
          <a:ext cx="0" cy="0"/>
          <a:chOff x="0" y="0"/>
          <a:chExt cx="0" cy="0"/>
        </a:xfrm>
      </p:grpSpPr>
      <p:sp>
        <p:nvSpPr>
          <p:cNvPr id="274" name="Google Shape;274;p30"/>
          <p:cNvSpPr/>
          <p:nvPr/>
        </p:nvSpPr>
        <p:spPr>
          <a:xfrm>
            <a:off x="0" y="0"/>
            <a:ext cx="18288000" cy="450526"/>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sp>
        <p:nvSpPr>
          <p:cNvPr id="275" name="Google Shape;275;p30"/>
          <p:cNvSpPr txBox="1"/>
          <p:nvPr/>
        </p:nvSpPr>
        <p:spPr>
          <a:xfrm>
            <a:off x="1393076" y="1028700"/>
            <a:ext cx="10592755" cy="6381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4200" u="none" cap="none" strike="noStrike">
                <a:solidFill>
                  <a:srgbClr val="333333"/>
                </a:solidFill>
                <a:latin typeface="Poppins"/>
                <a:ea typeface="Poppins"/>
                <a:cs typeface="Poppins"/>
                <a:sym typeface="Poppins"/>
              </a:rPr>
              <a:t>Conclusion</a:t>
            </a:r>
            <a:endParaRPr/>
          </a:p>
        </p:txBody>
      </p:sp>
      <p:sp>
        <p:nvSpPr>
          <p:cNvPr id="276" name="Google Shape;276;p30"/>
          <p:cNvSpPr txBox="1"/>
          <p:nvPr/>
        </p:nvSpPr>
        <p:spPr>
          <a:xfrm>
            <a:off x="666750" y="2762700"/>
            <a:ext cx="16954500" cy="390300"/>
          </a:xfrm>
          <a:prstGeom prst="rect">
            <a:avLst/>
          </a:prstGeom>
          <a:noFill/>
          <a:ln>
            <a:noFill/>
          </a:ln>
        </p:spPr>
        <p:txBody>
          <a:bodyPr anchorCtr="0" anchor="t" bIns="0" lIns="0" spcFirstLastPara="1" rIns="0" wrap="square" tIns="0">
            <a:spAutoFit/>
          </a:bodyPr>
          <a:lstStyle/>
          <a:p>
            <a:pPr indent="0" lvl="0" marL="0" marR="0" rtl="0" algn="l">
              <a:lnSpc>
                <a:spcPct val="159975"/>
              </a:lnSpc>
              <a:spcBef>
                <a:spcPts val="0"/>
              </a:spcBef>
              <a:spcAft>
                <a:spcPts val="0"/>
              </a:spcAft>
              <a:buNone/>
            </a:pPr>
            <a:r>
              <a:t/>
            </a:r>
            <a:endParaRPr sz="2536">
              <a:solidFill>
                <a:srgbClr val="333333"/>
              </a:solidFill>
              <a:latin typeface="Poppins Medium"/>
              <a:ea typeface="Poppins Medium"/>
              <a:cs typeface="Poppins Medium"/>
              <a:sym typeface="Poppins Medium"/>
            </a:endParaRPr>
          </a:p>
        </p:txBody>
      </p:sp>
      <p:sp>
        <p:nvSpPr>
          <p:cNvPr id="277" name="Google Shape;277;p30"/>
          <p:cNvSpPr txBox="1"/>
          <p:nvPr/>
        </p:nvSpPr>
        <p:spPr>
          <a:xfrm>
            <a:off x="17403075" y="790800"/>
            <a:ext cx="911700" cy="390300"/>
          </a:xfrm>
          <a:prstGeom prst="rect">
            <a:avLst/>
          </a:prstGeom>
          <a:noFill/>
          <a:ln>
            <a:noFill/>
          </a:ln>
        </p:spPr>
        <p:txBody>
          <a:bodyPr anchorCtr="0" anchor="t" bIns="0" lIns="0" spcFirstLastPara="1" rIns="0" wrap="square" tIns="0">
            <a:spAutoFit/>
          </a:bodyPr>
          <a:lstStyle/>
          <a:p>
            <a:pPr indent="0" lvl="0" marL="457200" marR="0" rtl="0" algn="l">
              <a:lnSpc>
                <a:spcPct val="159975"/>
              </a:lnSpc>
              <a:spcBef>
                <a:spcPts val="0"/>
              </a:spcBef>
              <a:spcAft>
                <a:spcPts val="0"/>
              </a:spcAft>
              <a:buNone/>
            </a:pPr>
            <a:r>
              <a:rPr lang="en-US" sz="2536">
                <a:solidFill>
                  <a:srgbClr val="333333"/>
                </a:solidFill>
                <a:latin typeface="Poppins Medium"/>
                <a:ea typeface="Poppins Medium"/>
                <a:cs typeface="Poppins Medium"/>
                <a:sym typeface="Poppins Medium"/>
              </a:rPr>
              <a:t>17</a:t>
            </a:r>
            <a:endParaRPr sz="1500"/>
          </a:p>
        </p:txBody>
      </p:sp>
      <p:sp>
        <p:nvSpPr>
          <p:cNvPr id="278" name="Google Shape;278;p30"/>
          <p:cNvSpPr txBox="1"/>
          <p:nvPr/>
        </p:nvSpPr>
        <p:spPr>
          <a:xfrm>
            <a:off x="787300" y="2159850"/>
            <a:ext cx="11961600" cy="426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lang="en-US" sz="2400">
                <a:solidFill>
                  <a:schemeClr val="dk1"/>
                </a:solidFill>
              </a:rPr>
              <a:t>In this project, we successfully integrated a full-wave rectifier (FWR) with a buck converter to create a reliable and efficient 48V, 5A e-bike charger. By using a PID-controlled buck converter, the system achieves a stable output suitable for e-bike battery charging, while minimizing ripple at the rectifier's output. The constant current draw from the rectifier ensures reduced fluctuations and ripple, making the charger both efficient and well-suited for high-demand applications like e-bikes.</a:t>
            </a:r>
            <a:endParaRPr sz="24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2400">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US" sz="2400">
                <a:solidFill>
                  <a:schemeClr val="dk1"/>
                </a:solidFill>
              </a:rPr>
              <a:t>When the PFC circuit was added, the buck converter’s output voltage’s TDH dropped to 2.66%, which showed how important PFC is in a charger circuit. </a:t>
            </a:r>
            <a:endParaRPr sz="2400">
              <a:solidFill>
                <a:schemeClr val="dk1"/>
              </a:solidFill>
            </a:endParaRPr>
          </a:p>
        </p:txBody>
      </p:sp>
      <p:pic>
        <p:nvPicPr>
          <p:cNvPr id="279" name="Google Shape;279;p30"/>
          <p:cNvPicPr preferRelativeResize="0"/>
          <p:nvPr/>
        </p:nvPicPr>
        <p:blipFill rotWithShape="1">
          <a:blip r:embed="rId3">
            <a:alphaModFix/>
          </a:blip>
          <a:srcRect b="0" l="26600" r="0" t="44726"/>
          <a:stretch/>
        </p:blipFill>
        <p:spPr>
          <a:xfrm>
            <a:off x="2390775" y="6551050"/>
            <a:ext cx="9826402" cy="35496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83" name="Shape 283"/>
        <p:cNvGrpSpPr/>
        <p:nvPr/>
      </p:nvGrpSpPr>
      <p:grpSpPr>
        <a:xfrm>
          <a:off x="0" y="0"/>
          <a:ext cx="0" cy="0"/>
          <a:chOff x="0" y="0"/>
          <a:chExt cx="0" cy="0"/>
        </a:xfrm>
      </p:grpSpPr>
      <p:sp>
        <p:nvSpPr>
          <p:cNvPr id="284" name="Google Shape;284;p31"/>
          <p:cNvSpPr/>
          <p:nvPr/>
        </p:nvSpPr>
        <p:spPr>
          <a:xfrm>
            <a:off x="0" y="0"/>
            <a:ext cx="18280549" cy="450342"/>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sp>
        <p:nvSpPr>
          <p:cNvPr id="285" name="Google Shape;285;p31"/>
          <p:cNvSpPr txBox="1"/>
          <p:nvPr/>
        </p:nvSpPr>
        <p:spPr>
          <a:xfrm>
            <a:off x="787300" y="1224850"/>
            <a:ext cx="11198400" cy="646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4200" u="none" cap="none" strike="noStrike">
                <a:solidFill>
                  <a:srgbClr val="333333"/>
                </a:solidFill>
                <a:latin typeface="Poppins Medium"/>
                <a:ea typeface="Poppins Medium"/>
                <a:cs typeface="Poppins Medium"/>
                <a:sym typeface="Poppins Medium"/>
              </a:rPr>
              <a:t>References</a:t>
            </a:r>
            <a:endParaRPr/>
          </a:p>
        </p:txBody>
      </p:sp>
      <p:sp>
        <p:nvSpPr>
          <p:cNvPr id="286" name="Google Shape;286;p31"/>
          <p:cNvSpPr txBox="1"/>
          <p:nvPr/>
        </p:nvSpPr>
        <p:spPr>
          <a:xfrm>
            <a:off x="1000800" y="2159850"/>
            <a:ext cx="16286400" cy="720600"/>
          </a:xfrm>
          <a:prstGeom prst="rect">
            <a:avLst/>
          </a:prstGeom>
          <a:noFill/>
          <a:ln>
            <a:noFill/>
          </a:ln>
        </p:spPr>
        <p:txBody>
          <a:bodyPr anchorCtr="0" anchor="t" bIns="0" lIns="0" spcFirstLastPara="1" rIns="0" wrap="square" tIns="0">
            <a:spAutoFit/>
          </a:bodyPr>
          <a:lstStyle/>
          <a:p>
            <a:pPr indent="0" lvl="0" marL="0" rtl="0" algn="l">
              <a:lnSpc>
                <a:spcPct val="160040"/>
              </a:lnSpc>
              <a:spcBef>
                <a:spcPts val="0"/>
              </a:spcBef>
              <a:spcAft>
                <a:spcPts val="0"/>
              </a:spcAft>
              <a:buNone/>
            </a:pPr>
            <a:r>
              <a:t/>
            </a:r>
            <a:endParaRPr sz="1800">
              <a:solidFill>
                <a:schemeClr val="dk1"/>
              </a:solidFill>
            </a:endParaRPr>
          </a:p>
          <a:p>
            <a:pPr indent="0" lvl="0" marL="0" marR="0" rtl="0" algn="l">
              <a:lnSpc>
                <a:spcPct val="160040"/>
              </a:lnSpc>
              <a:spcBef>
                <a:spcPts val="0"/>
              </a:spcBef>
              <a:spcAft>
                <a:spcPts val="0"/>
              </a:spcAft>
              <a:buNone/>
            </a:pPr>
            <a:r>
              <a:t/>
            </a:r>
            <a:endParaRPr sz="1800">
              <a:solidFill>
                <a:srgbClr val="333333"/>
              </a:solidFill>
              <a:latin typeface="Poppins Medium"/>
              <a:ea typeface="Poppins Medium"/>
              <a:cs typeface="Poppins Medium"/>
              <a:sym typeface="Poppins Medium"/>
            </a:endParaRPr>
          </a:p>
        </p:txBody>
      </p:sp>
      <p:sp>
        <p:nvSpPr>
          <p:cNvPr id="287" name="Google Shape;287;p31"/>
          <p:cNvSpPr txBox="1"/>
          <p:nvPr/>
        </p:nvSpPr>
        <p:spPr>
          <a:xfrm>
            <a:off x="17287200" y="790800"/>
            <a:ext cx="1027800" cy="390300"/>
          </a:xfrm>
          <a:prstGeom prst="rect">
            <a:avLst/>
          </a:prstGeom>
          <a:noFill/>
          <a:ln>
            <a:noFill/>
          </a:ln>
        </p:spPr>
        <p:txBody>
          <a:bodyPr anchorCtr="0" anchor="t" bIns="0" lIns="0" spcFirstLastPara="1" rIns="0" wrap="square" tIns="0">
            <a:spAutoFit/>
          </a:bodyPr>
          <a:lstStyle/>
          <a:p>
            <a:pPr indent="0" lvl="0" marL="457200" marR="0" rtl="0" algn="l">
              <a:lnSpc>
                <a:spcPct val="159975"/>
              </a:lnSpc>
              <a:spcBef>
                <a:spcPts val="0"/>
              </a:spcBef>
              <a:spcAft>
                <a:spcPts val="0"/>
              </a:spcAft>
              <a:buNone/>
            </a:pPr>
            <a:r>
              <a:rPr lang="en-US" sz="2536">
                <a:solidFill>
                  <a:srgbClr val="333333"/>
                </a:solidFill>
                <a:latin typeface="Poppins Medium"/>
                <a:ea typeface="Poppins Medium"/>
                <a:cs typeface="Poppins Medium"/>
                <a:sym typeface="Poppins Medium"/>
              </a:rPr>
              <a:t>18</a:t>
            </a:r>
            <a:endParaRPr sz="1500"/>
          </a:p>
        </p:txBody>
      </p:sp>
      <p:sp>
        <p:nvSpPr>
          <p:cNvPr id="288" name="Google Shape;288;p31"/>
          <p:cNvSpPr txBox="1"/>
          <p:nvPr/>
        </p:nvSpPr>
        <p:spPr>
          <a:xfrm>
            <a:off x="787300" y="2159850"/>
            <a:ext cx="119616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[1]   </a:t>
            </a:r>
            <a:r>
              <a:rPr lang="en-US"/>
              <a:t>Erickson, R. W., &amp; Maksimovic, D. (2007). Fundamentals of Power Electronics (2nd ed.). Springer.</a:t>
            </a:r>
            <a:endParaRPr/>
          </a:p>
          <a:p>
            <a:pPr indent="0" lvl="0" marL="0" rtl="0" algn="l">
              <a:spcBef>
                <a:spcPts val="0"/>
              </a:spcBef>
              <a:spcAft>
                <a:spcPts val="0"/>
              </a:spcAft>
              <a:buNone/>
            </a:pPr>
            <a:r>
              <a:rPr lang="en-US"/>
              <a:t>[2]  Texas Instruments. (n.d.). Battery Charger IC Data Sheets. Texas Instruments website.</a:t>
            </a:r>
            <a:endParaRPr/>
          </a:p>
          <a:p>
            <a:pPr indent="0" lvl="0" marL="0" rtl="0" algn="l">
              <a:spcBef>
                <a:spcPts val="0"/>
              </a:spcBef>
              <a:spcAft>
                <a:spcPts val="0"/>
              </a:spcAft>
              <a:buNone/>
            </a:pPr>
            <a:r>
              <a:rPr lang="en-US"/>
              <a:t>[3]   Mohan, N., Undeland, T. M., &amp; Robbins, W. P. (2002). Power Electronics: Converters, Applications, and Design (3rd ed.). John Wiley &amp; Sons.</a:t>
            </a:r>
            <a:endParaRPr/>
          </a:p>
          <a:p>
            <a:pPr indent="0" lvl="0" marL="0" rtl="0" algn="l">
              <a:spcBef>
                <a:spcPts val="0"/>
              </a:spcBef>
              <a:spcAft>
                <a:spcPts val="0"/>
              </a:spcAft>
              <a:buClr>
                <a:schemeClr val="dk1"/>
              </a:buClr>
              <a:buSzPts val="1100"/>
              <a:buFont typeface="Arial"/>
              <a:buNone/>
            </a:pPr>
            <a:r>
              <a:rPr lang="en-US"/>
              <a:t>[4] D. W. Hart, “Power Electronics,” McGraw-Hill Companies Inc., New York, 2010</a:t>
            </a:r>
            <a:endParaRPr/>
          </a:p>
          <a:p>
            <a:pPr indent="0" lvl="0" marL="0" rtl="0" algn="l">
              <a:spcBef>
                <a:spcPts val="0"/>
              </a:spcBef>
              <a:spcAft>
                <a:spcPts val="0"/>
              </a:spcAft>
              <a:buNone/>
            </a:pPr>
            <a:r>
              <a:rPr lang="en-US"/>
              <a:t>[5] </a:t>
            </a:r>
            <a:r>
              <a:rPr lang="en-US" u="sng">
                <a:solidFill>
                  <a:schemeClr val="hlink"/>
                </a:solidFill>
                <a:hlinkClick r:id="rId3"/>
              </a:rPr>
              <a:t>https://in.mathworks.com/discovery/power-factor-correction.html</a:t>
            </a:r>
            <a:r>
              <a:rPr lang="en-US"/>
              <a:t> </a:t>
            </a:r>
            <a:endParaRPr/>
          </a:p>
        </p:txBody>
      </p:sp>
      <p:sp>
        <p:nvSpPr>
          <p:cNvPr id="289" name="Google Shape;289;p31"/>
          <p:cNvSpPr txBox="1"/>
          <p:nvPr/>
        </p:nvSpPr>
        <p:spPr>
          <a:xfrm>
            <a:off x="787300" y="4305300"/>
            <a:ext cx="11198400" cy="646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4200">
                <a:solidFill>
                  <a:srgbClr val="333333"/>
                </a:solidFill>
                <a:latin typeface="Poppins Medium"/>
                <a:ea typeface="Poppins Medium"/>
                <a:cs typeface="Poppins Medium"/>
                <a:sym typeface="Poppins Medium"/>
              </a:rPr>
              <a:t>Future Scope of this Project</a:t>
            </a:r>
            <a:endParaRPr/>
          </a:p>
        </p:txBody>
      </p:sp>
      <p:sp>
        <p:nvSpPr>
          <p:cNvPr id="290" name="Google Shape;290;p31"/>
          <p:cNvSpPr txBox="1"/>
          <p:nvPr/>
        </p:nvSpPr>
        <p:spPr>
          <a:xfrm>
            <a:off x="1000800" y="7385750"/>
            <a:ext cx="11198400" cy="646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4200">
                <a:solidFill>
                  <a:srgbClr val="333333"/>
                </a:solidFill>
                <a:latin typeface="Poppins Medium"/>
                <a:ea typeface="Poppins Medium"/>
                <a:cs typeface="Poppins Medium"/>
                <a:sym typeface="Poppins Medium"/>
              </a:rPr>
              <a:t>Acknowledgement</a:t>
            </a:r>
            <a:endParaRPr/>
          </a:p>
        </p:txBody>
      </p:sp>
      <p:sp>
        <p:nvSpPr>
          <p:cNvPr id="291" name="Google Shape;291;p31"/>
          <p:cNvSpPr txBox="1"/>
          <p:nvPr/>
        </p:nvSpPr>
        <p:spPr>
          <a:xfrm>
            <a:off x="787300" y="5003213"/>
            <a:ext cx="11961600" cy="18285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1200"/>
              </a:spcBef>
              <a:spcAft>
                <a:spcPts val="0"/>
              </a:spcAft>
              <a:buClr>
                <a:schemeClr val="dk1"/>
              </a:buClr>
              <a:buSzPts val="2400"/>
              <a:buChar char="-"/>
            </a:pPr>
            <a:r>
              <a:rPr lang="en-US" sz="2400">
                <a:solidFill>
                  <a:schemeClr val="dk1"/>
                </a:solidFill>
              </a:rPr>
              <a:t>Test other types of PFC methods (using SEPIC PFC, CUK PFC etc.)</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US" sz="2400">
                <a:solidFill>
                  <a:schemeClr val="dk1"/>
                </a:solidFill>
              </a:rPr>
              <a:t>Make the PI values adaptable to </a:t>
            </a:r>
            <a:r>
              <a:rPr lang="en-US" sz="2400">
                <a:solidFill>
                  <a:schemeClr val="dk1"/>
                </a:solidFill>
              </a:rPr>
              <a:t>the</a:t>
            </a:r>
            <a:r>
              <a:rPr lang="en-US" sz="2400">
                <a:solidFill>
                  <a:schemeClr val="dk1"/>
                </a:solidFill>
              </a:rPr>
              <a:t> load change.</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US" sz="2400">
                <a:solidFill>
                  <a:schemeClr val="dk1"/>
                </a:solidFill>
              </a:rPr>
              <a:t>Use of MOSFET for Full Bridge Rectification.</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en-US" sz="2400">
                <a:solidFill>
                  <a:schemeClr val="dk1"/>
                </a:solidFill>
              </a:rPr>
              <a:t>Use of other efficient </a:t>
            </a:r>
            <a:r>
              <a:rPr lang="en-US" sz="2400">
                <a:solidFill>
                  <a:schemeClr val="dk1"/>
                </a:solidFill>
              </a:rPr>
              <a:t>techniques</a:t>
            </a:r>
            <a:r>
              <a:rPr lang="en-US" sz="2400">
                <a:solidFill>
                  <a:schemeClr val="dk1"/>
                </a:solidFill>
              </a:rPr>
              <a:t> to bring down DC voltage.</a:t>
            </a:r>
            <a:endParaRPr sz="2400">
              <a:solidFill>
                <a:schemeClr val="dk1"/>
              </a:solidFill>
            </a:endParaRPr>
          </a:p>
        </p:txBody>
      </p:sp>
      <p:sp>
        <p:nvSpPr>
          <p:cNvPr id="292" name="Google Shape;292;p31"/>
          <p:cNvSpPr txBox="1"/>
          <p:nvPr/>
        </p:nvSpPr>
        <p:spPr>
          <a:xfrm>
            <a:off x="1000800" y="8271463"/>
            <a:ext cx="11961600" cy="1403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2400">
                <a:solidFill>
                  <a:schemeClr val="dk1"/>
                </a:solidFill>
              </a:rPr>
              <a:t>We sincerely thank IEEE Kerala and BGSW for their invaluable guidance, support, and expertise. This project would not have been possible without their contributions and the resources provided.</a:t>
            </a:r>
            <a:endParaRPr sz="2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98" name="Shape 98"/>
        <p:cNvGrpSpPr/>
        <p:nvPr/>
      </p:nvGrpSpPr>
      <p:grpSpPr>
        <a:xfrm>
          <a:off x="0" y="0"/>
          <a:ext cx="0" cy="0"/>
          <a:chOff x="0" y="0"/>
          <a:chExt cx="0" cy="0"/>
        </a:xfrm>
      </p:grpSpPr>
      <p:sp>
        <p:nvSpPr>
          <p:cNvPr id="99" name="Google Shape;99;p14"/>
          <p:cNvSpPr/>
          <p:nvPr/>
        </p:nvSpPr>
        <p:spPr>
          <a:xfrm>
            <a:off x="0" y="0"/>
            <a:ext cx="18288000" cy="450526"/>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sp>
        <p:nvSpPr>
          <p:cNvPr id="100" name="Google Shape;100;p14"/>
          <p:cNvSpPr txBox="1"/>
          <p:nvPr/>
        </p:nvSpPr>
        <p:spPr>
          <a:xfrm>
            <a:off x="1393076" y="1028700"/>
            <a:ext cx="10592700" cy="477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1100"/>
              <a:buNone/>
            </a:pPr>
            <a:r>
              <a:rPr b="1" lang="en-US" sz="3100">
                <a:solidFill>
                  <a:schemeClr val="dk1"/>
                </a:solidFill>
              </a:rPr>
              <a:t>Assumptions</a:t>
            </a:r>
            <a:endParaRPr b="1" sz="3100">
              <a:solidFill>
                <a:schemeClr val="dk1"/>
              </a:solidFill>
            </a:endParaRPr>
          </a:p>
        </p:txBody>
      </p:sp>
      <p:sp>
        <p:nvSpPr>
          <p:cNvPr id="101" name="Google Shape;101;p14"/>
          <p:cNvSpPr txBox="1"/>
          <p:nvPr/>
        </p:nvSpPr>
        <p:spPr>
          <a:xfrm>
            <a:off x="962150" y="2364675"/>
            <a:ext cx="15822000" cy="70050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US" sz="3200">
                <a:solidFill>
                  <a:schemeClr val="dk1"/>
                </a:solidFill>
                <a:latin typeface="Calibri"/>
                <a:ea typeface="Calibri"/>
                <a:cs typeface="Calibri"/>
                <a:sym typeface="Calibri"/>
              </a:rPr>
              <a:t>The Onboard Charger was designed based on parameters specific to an Electric Bike:</a:t>
            </a:r>
            <a:endParaRPr sz="3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b="1" lang="en-US" sz="3200">
                <a:solidFill>
                  <a:schemeClr val="dk1"/>
                </a:solidFill>
                <a:latin typeface="Calibri"/>
                <a:ea typeface="Calibri"/>
                <a:cs typeface="Calibri"/>
                <a:sym typeface="Calibri"/>
              </a:rPr>
              <a:t>Input Voltage (Vin): 110-240V AC:</a:t>
            </a:r>
            <a:r>
              <a:rPr lang="en-US" sz="3200">
                <a:solidFill>
                  <a:schemeClr val="dk1"/>
                </a:solidFill>
                <a:latin typeface="Calibri"/>
                <a:ea typeface="Calibri"/>
                <a:cs typeface="Calibri"/>
                <a:sym typeface="Calibri"/>
              </a:rPr>
              <a:t> Allows compatibility with a wide range of standard wall outlets.</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b="1" lang="en-US" sz="3200">
                <a:solidFill>
                  <a:schemeClr val="dk1"/>
                </a:solidFill>
                <a:latin typeface="Calibri"/>
                <a:ea typeface="Calibri"/>
                <a:cs typeface="Calibri"/>
                <a:sym typeface="Calibri"/>
              </a:rPr>
              <a:t>Output Voltage (Vout): 48V DC:</a:t>
            </a:r>
            <a:r>
              <a:rPr lang="en-US" sz="3200">
                <a:solidFill>
                  <a:schemeClr val="dk1"/>
                </a:solidFill>
                <a:latin typeface="Calibri"/>
                <a:ea typeface="Calibri"/>
                <a:cs typeface="Calibri"/>
                <a:sym typeface="Calibri"/>
              </a:rPr>
              <a:t> Designed to match typical eBike battery requirements.</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b="1" lang="en-US" sz="3200">
                <a:solidFill>
                  <a:schemeClr val="dk1"/>
                </a:solidFill>
                <a:latin typeface="Calibri"/>
                <a:ea typeface="Calibri"/>
                <a:cs typeface="Calibri"/>
                <a:sym typeface="Calibri"/>
              </a:rPr>
              <a:t>Output Current (Iout): 5A: </a:t>
            </a:r>
            <a:r>
              <a:rPr lang="en-US" sz="3200">
                <a:solidFill>
                  <a:schemeClr val="dk1"/>
                </a:solidFill>
                <a:latin typeface="Calibri"/>
                <a:ea typeface="Calibri"/>
                <a:cs typeface="Calibri"/>
                <a:sym typeface="Calibri"/>
              </a:rPr>
              <a:t>Provides stable current for safe and efficient battery charging.</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b="1" lang="en-US" sz="3200">
                <a:solidFill>
                  <a:schemeClr val="dk1"/>
                </a:solidFill>
                <a:latin typeface="Calibri"/>
                <a:ea typeface="Calibri"/>
                <a:cs typeface="Calibri"/>
                <a:sym typeface="Calibri"/>
              </a:rPr>
              <a:t>Output Power: 240W: </a:t>
            </a:r>
            <a:r>
              <a:rPr lang="en-US" sz="3200">
                <a:solidFill>
                  <a:schemeClr val="dk1"/>
                </a:solidFill>
                <a:latin typeface="Calibri"/>
                <a:ea typeface="Calibri"/>
                <a:cs typeface="Calibri"/>
                <a:sym typeface="Calibri"/>
              </a:rPr>
              <a:t>Delivers sufficient power for standard eBike battery sizes, balancing charging speed and safety.</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431800" lvl="0" marL="457200" rtl="0" algn="l">
              <a:spcBef>
                <a:spcPts val="0"/>
              </a:spcBef>
              <a:spcAft>
                <a:spcPts val="0"/>
              </a:spcAft>
              <a:buClr>
                <a:schemeClr val="dk1"/>
              </a:buClr>
              <a:buSzPts val="3200"/>
              <a:buFont typeface="Calibri"/>
              <a:buChar char="-"/>
            </a:pPr>
            <a:r>
              <a:rPr b="1" lang="en-US" sz="3200">
                <a:solidFill>
                  <a:schemeClr val="dk1"/>
                </a:solidFill>
                <a:latin typeface="Calibri"/>
                <a:ea typeface="Calibri"/>
                <a:cs typeface="Calibri"/>
                <a:sym typeface="Calibri"/>
              </a:rPr>
              <a:t>Charging Efficiency: &gt;90%:</a:t>
            </a:r>
            <a:r>
              <a:rPr lang="en-US" sz="3200">
                <a:solidFill>
                  <a:schemeClr val="dk1"/>
                </a:solidFill>
                <a:latin typeface="Calibri"/>
                <a:ea typeface="Calibri"/>
                <a:cs typeface="Calibri"/>
                <a:sym typeface="Calibri"/>
              </a:rPr>
              <a:t> Ensures minimal power loss, reducing heat production and improving overall energy efficiency.</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0" rtl="0" algn="l">
              <a:spcBef>
                <a:spcPts val="0"/>
              </a:spcBef>
              <a:spcAft>
                <a:spcPts val="0"/>
              </a:spcAft>
              <a:buNone/>
            </a:pPr>
            <a:r>
              <a:t/>
            </a:r>
            <a:endParaRPr sz="3200">
              <a:solidFill>
                <a:schemeClr val="dk1"/>
              </a:solidFill>
              <a:latin typeface="Calibri"/>
              <a:ea typeface="Calibri"/>
              <a:cs typeface="Calibri"/>
              <a:sym typeface="Calibri"/>
            </a:endParaRPr>
          </a:p>
          <a:p>
            <a:pPr indent="0" lvl="0" marL="914400" rtl="0" algn="l">
              <a:spcBef>
                <a:spcPts val="0"/>
              </a:spcBef>
              <a:spcAft>
                <a:spcPts val="0"/>
              </a:spcAft>
              <a:buNone/>
            </a:pPr>
            <a:r>
              <a:t/>
            </a:r>
            <a:endParaRPr sz="3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3200">
              <a:solidFill>
                <a:schemeClr val="dk1"/>
              </a:solidFill>
              <a:latin typeface="Calibri"/>
              <a:ea typeface="Calibri"/>
              <a:cs typeface="Calibri"/>
              <a:sym typeface="Calibri"/>
            </a:endParaRPr>
          </a:p>
          <a:p>
            <a:pPr indent="0" lvl="0" marL="457200" rtl="0" algn="l">
              <a:spcBef>
                <a:spcPts val="0"/>
              </a:spcBef>
              <a:spcAft>
                <a:spcPts val="0"/>
              </a:spcAft>
              <a:buClr>
                <a:schemeClr val="dk1"/>
              </a:buClr>
              <a:buSzPts val="1100"/>
              <a:buFont typeface="Arial"/>
              <a:buNone/>
            </a:pPr>
            <a:r>
              <a:t/>
            </a:r>
            <a:endParaRPr sz="3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3200">
              <a:solidFill>
                <a:schemeClr val="dk1"/>
              </a:solidFill>
              <a:latin typeface="Calibri"/>
              <a:ea typeface="Calibri"/>
              <a:cs typeface="Calibri"/>
              <a:sym typeface="Calibri"/>
            </a:endParaRPr>
          </a:p>
        </p:txBody>
      </p:sp>
      <p:sp>
        <p:nvSpPr>
          <p:cNvPr id="102" name="Google Shape;102;p14"/>
          <p:cNvSpPr txBox="1"/>
          <p:nvPr/>
        </p:nvSpPr>
        <p:spPr>
          <a:xfrm>
            <a:off x="17598100" y="790800"/>
            <a:ext cx="716700" cy="390300"/>
          </a:xfrm>
          <a:prstGeom prst="rect">
            <a:avLst/>
          </a:prstGeom>
          <a:noFill/>
          <a:ln>
            <a:noFill/>
          </a:ln>
        </p:spPr>
        <p:txBody>
          <a:bodyPr anchorCtr="0" anchor="t" bIns="0" lIns="0" spcFirstLastPara="1" rIns="0" wrap="square" tIns="0">
            <a:spAutoFit/>
          </a:bodyPr>
          <a:lstStyle/>
          <a:p>
            <a:pPr indent="0" lvl="0" marL="457200" marR="0" rtl="0" algn="l">
              <a:lnSpc>
                <a:spcPct val="159975"/>
              </a:lnSpc>
              <a:spcBef>
                <a:spcPts val="0"/>
              </a:spcBef>
              <a:spcAft>
                <a:spcPts val="0"/>
              </a:spcAft>
              <a:buNone/>
            </a:pPr>
            <a:r>
              <a:rPr lang="en-US" sz="2536">
                <a:solidFill>
                  <a:srgbClr val="333333"/>
                </a:solidFill>
                <a:latin typeface="Poppins Medium"/>
                <a:ea typeface="Poppins Medium"/>
                <a:cs typeface="Poppins Medium"/>
                <a:sym typeface="Poppins Medium"/>
              </a:rPr>
              <a:t>1</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296" name="Shape 296"/>
        <p:cNvGrpSpPr/>
        <p:nvPr/>
      </p:nvGrpSpPr>
      <p:grpSpPr>
        <a:xfrm>
          <a:off x="0" y="0"/>
          <a:ext cx="0" cy="0"/>
          <a:chOff x="0" y="0"/>
          <a:chExt cx="0" cy="0"/>
        </a:xfrm>
      </p:grpSpPr>
      <p:sp>
        <p:nvSpPr>
          <p:cNvPr id="297" name="Google Shape;297;p32"/>
          <p:cNvSpPr/>
          <p:nvPr/>
        </p:nvSpPr>
        <p:spPr>
          <a:xfrm>
            <a:off x="716182" y="9836474"/>
            <a:ext cx="16855636" cy="450526"/>
          </a:xfrm>
          <a:custGeom>
            <a:rect b="b" l="l" r="r" t="t"/>
            <a:pathLst>
              <a:path extrusionOk="0" h="152400" w="5701783">
                <a:moveTo>
                  <a:pt x="0" y="0"/>
                </a:moveTo>
                <a:lnTo>
                  <a:pt x="5701783" y="0"/>
                </a:lnTo>
                <a:lnTo>
                  <a:pt x="5701783" y="152400"/>
                </a:lnTo>
                <a:lnTo>
                  <a:pt x="0" y="152400"/>
                </a:lnTo>
                <a:close/>
              </a:path>
            </a:pathLst>
          </a:custGeom>
          <a:solidFill>
            <a:srgbClr val="00C49A"/>
          </a:solidFill>
          <a:ln>
            <a:noFill/>
          </a:ln>
        </p:spPr>
      </p:sp>
      <p:sp>
        <p:nvSpPr>
          <p:cNvPr id="298" name="Google Shape;298;p32"/>
          <p:cNvSpPr txBox="1"/>
          <p:nvPr/>
        </p:nvSpPr>
        <p:spPr>
          <a:xfrm>
            <a:off x="876475" y="2805600"/>
            <a:ext cx="9386400" cy="1693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8000" u="none" cap="none" strike="noStrike">
                <a:solidFill>
                  <a:srgbClr val="333333"/>
                </a:solidFill>
                <a:latin typeface="Poppins"/>
                <a:ea typeface="Poppins"/>
                <a:cs typeface="Poppins"/>
                <a:sym typeface="Poppins"/>
              </a:rPr>
              <a:t>Thank you</a:t>
            </a:r>
            <a:endParaRPr/>
          </a:p>
          <a:p>
            <a:pPr indent="0" lvl="0" marL="0" marR="0" rtl="0" algn="l">
              <a:lnSpc>
                <a:spcPct val="12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nvSpPr>
        <p:spPr>
          <a:xfrm>
            <a:off x="848200" y="826450"/>
            <a:ext cx="11987700" cy="68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220">
                <a:solidFill>
                  <a:schemeClr val="dk1"/>
                </a:solidFill>
              </a:rPr>
              <a:t>On-Board Charger Circuit</a:t>
            </a:r>
            <a:endParaRPr b="1" sz="3220">
              <a:solidFill>
                <a:schemeClr val="dk1"/>
              </a:solidFill>
            </a:endParaRPr>
          </a:p>
        </p:txBody>
      </p:sp>
      <p:pic>
        <p:nvPicPr>
          <p:cNvPr id="108" name="Google Shape;108;p15"/>
          <p:cNvPicPr preferRelativeResize="0"/>
          <p:nvPr/>
        </p:nvPicPr>
        <p:blipFill>
          <a:blip r:embed="rId3">
            <a:alphaModFix/>
          </a:blip>
          <a:stretch>
            <a:fillRect/>
          </a:stretch>
        </p:blipFill>
        <p:spPr>
          <a:xfrm>
            <a:off x="598575" y="3792200"/>
            <a:ext cx="17476826" cy="5611825"/>
          </a:xfrm>
          <a:prstGeom prst="rect">
            <a:avLst/>
          </a:prstGeom>
          <a:noFill/>
          <a:ln>
            <a:noFill/>
          </a:ln>
        </p:spPr>
      </p:pic>
      <p:sp>
        <p:nvSpPr>
          <p:cNvPr id="109" name="Google Shape;109;p15"/>
          <p:cNvSpPr txBox="1"/>
          <p:nvPr/>
        </p:nvSpPr>
        <p:spPr>
          <a:xfrm>
            <a:off x="986601" y="1637300"/>
            <a:ext cx="15656400" cy="215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200">
                <a:solidFill>
                  <a:schemeClr val="dk1"/>
                </a:solidFill>
                <a:latin typeface="Calibri"/>
                <a:ea typeface="Calibri"/>
                <a:cs typeface="Calibri"/>
                <a:sym typeface="Calibri"/>
              </a:rPr>
              <a:t>The onboard charger circuit was designed in MATLAB Simulink for ebike applications. It includes a Rectifier Block that converts the AC input (110-240V) to DC. This DC output is then fed into a Buck Converter, which steps down the voltage to a steady 48V, while ensuring efficient power conversion. </a:t>
            </a:r>
            <a:endParaRPr sz="3200">
              <a:solidFill>
                <a:schemeClr val="dk1"/>
              </a:solidFill>
              <a:latin typeface="Calibri"/>
              <a:ea typeface="Calibri"/>
              <a:cs typeface="Calibri"/>
              <a:sym typeface="Calibri"/>
            </a:endParaRPr>
          </a:p>
        </p:txBody>
      </p:sp>
      <p:sp>
        <p:nvSpPr>
          <p:cNvPr id="110" name="Google Shape;110;p15"/>
          <p:cNvSpPr/>
          <p:nvPr/>
        </p:nvSpPr>
        <p:spPr>
          <a:xfrm>
            <a:off x="0" y="0"/>
            <a:ext cx="18280549" cy="450342"/>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sp>
        <p:nvSpPr>
          <p:cNvPr id="111" name="Google Shape;111;p15"/>
          <p:cNvSpPr txBox="1"/>
          <p:nvPr/>
        </p:nvSpPr>
        <p:spPr>
          <a:xfrm>
            <a:off x="6357538" y="9554425"/>
            <a:ext cx="5958900" cy="52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20">
                <a:solidFill>
                  <a:schemeClr val="dk1"/>
                </a:solidFill>
              </a:rPr>
              <a:t>Fig. 1: Full Circuit of the On Board Charger</a:t>
            </a:r>
            <a:endParaRPr b="1" sz="2220">
              <a:solidFill>
                <a:schemeClr val="dk1"/>
              </a:solidFill>
            </a:endParaRPr>
          </a:p>
        </p:txBody>
      </p:sp>
      <p:sp>
        <p:nvSpPr>
          <p:cNvPr id="112" name="Google Shape;112;p15"/>
          <p:cNvSpPr txBox="1"/>
          <p:nvPr/>
        </p:nvSpPr>
        <p:spPr>
          <a:xfrm>
            <a:off x="17358700" y="725550"/>
            <a:ext cx="716700" cy="390300"/>
          </a:xfrm>
          <a:prstGeom prst="rect">
            <a:avLst/>
          </a:prstGeom>
          <a:noFill/>
          <a:ln>
            <a:noFill/>
          </a:ln>
        </p:spPr>
        <p:txBody>
          <a:bodyPr anchorCtr="0" anchor="t" bIns="0" lIns="0" spcFirstLastPara="1" rIns="0" wrap="square" tIns="0">
            <a:spAutoFit/>
          </a:bodyPr>
          <a:lstStyle/>
          <a:p>
            <a:pPr indent="0" lvl="0" marL="457200" marR="0" rtl="0" algn="l">
              <a:lnSpc>
                <a:spcPct val="159975"/>
              </a:lnSpc>
              <a:spcBef>
                <a:spcPts val="0"/>
              </a:spcBef>
              <a:spcAft>
                <a:spcPts val="0"/>
              </a:spcAft>
              <a:buNone/>
            </a:pPr>
            <a:r>
              <a:rPr lang="en-US" sz="2536">
                <a:solidFill>
                  <a:srgbClr val="333333"/>
                </a:solidFill>
                <a:latin typeface="Poppins Medium"/>
                <a:ea typeface="Poppins Medium"/>
                <a:cs typeface="Poppins Medium"/>
                <a:sym typeface="Poppins Medium"/>
              </a:rPr>
              <a:t>2</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16" name="Shape 116"/>
        <p:cNvGrpSpPr/>
        <p:nvPr/>
      </p:nvGrpSpPr>
      <p:grpSpPr>
        <a:xfrm>
          <a:off x="0" y="0"/>
          <a:ext cx="0" cy="0"/>
          <a:chOff x="0" y="0"/>
          <a:chExt cx="0" cy="0"/>
        </a:xfrm>
      </p:grpSpPr>
      <p:sp>
        <p:nvSpPr>
          <p:cNvPr id="117" name="Google Shape;117;p16"/>
          <p:cNvSpPr/>
          <p:nvPr/>
        </p:nvSpPr>
        <p:spPr>
          <a:xfrm>
            <a:off x="0" y="0"/>
            <a:ext cx="18280549" cy="450342"/>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sp>
        <p:nvSpPr>
          <p:cNvPr id="118" name="Google Shape;118;p16"/>
          <p:cNvSpPr txBox="1"/>
          <p:nvPr/>
        </p:nvSpPr>
        <p:spPr>
          <a:xfrm>
            <a:off x="1393076" y="1028700"/>
            <a:ext cx="105927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1100"/>
              <a:buNone/>
            </a:pPr>
            <a:r>
              <a:rPr b="1" lang="en-US" sz="3200">
                <a:solidFill>
                  <a:schemeClr val="dk1"/>
                </a:solidFill>
              </a:rPr>
              <a:t>S</a:t>
            </a:r>
            <a:r>
              <a:rPr b="1" lang="en-US" sz="3200">
                <a:solidFill>
                  <a:schemeClr val="dk1"/>
                </a:solidFill>
              </a:rPr>
              <a:t>ingle-Phase Full Bridge Diode Rectifier</a:t>
            </a:r>
            <a:endParaRPr b="1" sz="3200">
              <a:solidFill>
                <a:srgbClr val="333333"/>
              </a:solidFill>
              <a:latin typeface="Poppins"/>
              <a:ea typeface="Poppins"/>
              <a:cs typeface="Poppins"/>
              <a:sym typeface="Poppins"/>
            </a:endParaRPr>
          </a:p>
        </p:txBody>
      </p:sp>
      <p:pic>
        <p:nvPicPr>
          <p:cNvPr id="119" name="Google Shape;119;p16"/>
          <p:cNvPicPr preferRelativeResize="0"/>
          <p:nvPr/>
        </p:nvPicPr>
        <p:blipFill rotWithShape="1">
          <a:blip r:embed="rId3">
            <a:alphaModFix/>
          </a:blip>
          <a:srcRect b="0" l="3044" r="0" t="5562"/>
          <a:stretch/>
        </p:blipFill>
        <p:spPr>
          <a:xfrm>
            <a:off x="3785875" y="4028949"/>
            <a:ext cx="10716250" cy="5470075"/>
          </a:xfrm>
          <a:prstGeom prst="rect">
            <a:avLst/>
          </a:prstGeom>
          <a:noFill/>
          <a:ln>
            <a:noFill/>
          </a:ln>
        </p:spPr>
      </p:pic>
      <p:sp>
        <p:nvSpPr>
          <p:cNvPr id="120" name="Google Shape;120;p16"/>
          <p:cNvSpPr txBox="1"/>
          <p:nvPr/>
        </p:nvSpPr>
        <p:spPr>
          <a:xfrm>
            <a:off x="1393075" y="1874050"/>
            <a:ext cx="15130500" cy="21549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3200">
                <a:solidFill>
                  <a:schemeClr val="dk1"/>
                </a:solidFill>
                <a:latin typeface="Calibri"/>
                <a:ea typeface="Calibri"/>
                <a:cs typeface="Calibri"/>
                <a:sym typeface="Calibri"/>
              </a:rPr>
              <a:t>The onboard charger uses a Single-Phase Full Bridge Diode Rectifier to convert AC input (110-240V) into DC output, forming the initial stage of the charging circuit. This rectifier design ensures efficient AC-DC conversion, providing a stable DC supply for subsequent voltage regulation by the Buck Converter.</a:t>
            </a:r>
            <a:endParaRPr sz="3200">
              <a:solidFill>
                <a:schemeClr val="dk1"/>
              </a:solidFill>
              <a:latin typeface="Calibri"/>
              <a:ea typeface="Calibri"/>
              <a:cs typeface="Calibri"/>
              <a:sym typeface="Calibri"/>
            </a:endParaRPr>
          </a:p>
        </p:txBody>
      </p:sp>
      <p:sp>
        <p:nvSpPr>
          <p:cNvPr id="121" name="Google Shape;121;p16"/>
          <p:cNvSpPr txBox="1"/>
          <p:nvPr/>
        </p:nvSpPr>
        <p:spPr>
          <a:xfrm>
            <a:off x="7060801" y="9418800"/>
            <a:ext cx="4676100" cy="86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20">
                <a:solidFill>
                  <a:schemeClr val="dk1"/>
                </a:solidFill>
              </a:rPr>
              <a:t>Fig. 2: Full Bridge Rectifier with calculated filter capacitor</a:t>
            </a:r>
            <a:endParaRPr b="1" sz="2220">
              <a:solidFill>
                <a:schemeClr val="dk1"/>
              </a:solidFill>
            </a:endParaRPr>
          </a:p>
        </p:txBody>
      </p:sp>
      <p:sp>
        <p:nvSpPr>
          <p:cNvPr id="122" name="Google Shape;122;p16"/>
          <p:cNvSpPr txBox="1"/>
          <p:nvPr/>
        </p:nvSpPr>
        <p:spPr>
          <a:xfrm>
            <a:off x="17271875" y="834300"/>
            <a:ext cx="716700" cy="390300"/>
          </a:xfrm>
          <a:prstGeom prst="rect">
            <a:avLst/>
          </a:prstGeom>
          <a:noFill/>
          <a:ln>
            <a:noFill/>
          </a:ln>
        </p:spPr>
        <p:txBody>
          <a:bodyPr anchorCtr="0" anchor="t" bIns="0" lIns="0" spcFirstLastPara="1" rIns="0" wrap="square" tIns="0">
            <a:spAutoFit/>
          </a:bodyPr>
          <a:lstStyle/>
          <a:p>
            <a:pPr indent="0" lvl="0" marL="457200" marR="0" rtl="0" algn="l">
              <a:lnSpc>
                <a:spcPct val="159975"/>
              </a:lnSpc>
              <a:spcBef>
                <a:spcPts val="0"/>
              </a:spcBef>
              <a:spcAft>
                <a:spcPts val="0"/>
              </a:spcAft>
              <a:buNone/>
            </a:pPr>
            <a:r>
              <a:rPr lang="en-US" sz="2536">
                <a:solidFill>
                  <a:srgbClr val="333333"/>
                </a:solidFill>
                <a:latin typeface="Poppins Medium"/>
                <a:ea typeface="Poppins Medium"/>
                <a:cs typeface="Poppins Medium"/>
                <a:sym typeface="Poppins Medium"/>
              </a:rPr>
              <a:t>3</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26" name="Shape 126"/>
        <p:cNvGrpSpPr/>
        <p:nvPr/>
      </p:nvGrpSpPr>
      <p:grpSpPr>
        <a:xfrm>
          <a:off x="0" y="0"/>
          <a:ext cx="0" cy="0"/>
          <a:chOff x="0" y="0"/>
          <a:chExt cx="0" cy="0"/>
        </a:xfrm>
      </p:grpSpPr>
      <p:sp>
        <p:nvSpPr>
          <p:cNvPr id="127" name="Google Shape;127;p17"/>
          <p:cNvSpPr/>
          <p:nvPr/>
        </p:nvSpPr>
        <p:spPr>
          <a:xfrm>
            <a:off x="0" y="0"/>
            <a:ext cx="18280549" cy="450342"/>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sp>
        <p:nvSpPr>
          <p:cNvPr id="128" name="Google Shape;128;p17"/>
          <p:cNvSpPr txBox="1"/>
          <p:nvPr/>
        </p:nvSpPr>
        <p:spPr>
          <a:xfrm>
            <a:off x="935350" y="919975"/>
            <a:ext cx="31092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3200">
                <a:solidFill>
                  <a:schemeClr val="dk1"/>
                </a:solidFill>
              </a:rPr>
              <a:t>Buck Converter</a:t>
            </a:r>
            <a:endParaRPr b="1" sz="3200">
              <a:solidFill>
                <a:srgbClr val="333333"/>
              </a:solidFill>
              <a:latin typeface="Poppins"/>
              <a:ea typeface="Poppins"/>
              <a:cs typeface="Poppins"/>
              <a:sym typeface="Poppins"/>
            </a:endParaRPr>
          </a:p>
        </p:txBody>
      </p:sp>
      <p:sp>
        <p:nvSpPr>
          <p:cNvPr id="129" name="Google Shape;129;p17"/>
          <p:cNvSpPr txBox="1"/>
          <p:nvPr/>
        </p:nvSpPr>
        <p:spPr>
          <a:xfrm>
            <a:off x="1393075" y="1874050"/>
            <a:ext cx="15130500" cy="29103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400"/>
              </a:spcBef>
              <a:spcAft>
                <a:spcPts val="0"/>
              </a:spcAft>
              <a:buClr>
                <a:schemeClr val="dk1"/>
              </a:buClr>
              <a:buSzPts val="1100"/>
              <a:buFont typeface="Arial"/>
              <a:buNone/>
            </a:pPr>
            <a:r>
              <a:rPr lang="en-US" sz="2900">
                <a:solidFill>
                  <a:schemeClr val="dk1"/>
                </a:solidFill>
                <a:latin typeface="Calibri"/>
                <a:ea typeface="Calibri"/>
                <a:cs typeface="Calibri"/>
                <a:sym typeface="Calibri"/>
              </a:rPr>
              <a:t>The Buck Converter steps down a higher input voltage to a lower output voltage using a MOSFET switch controlled by a PWM signal, with key components including an inductor, capacitor, diode, and a voltage controller for stable output. The inductance and capacitance values are carefully selected to minimize ripple in current and voltage, ensuring efficient operation.</a:t>
            </a:r>
            <a:endParaRPr sz="2900">
              <a:solidFill>
                <a:schemeClr val="dk1"/>
              </a:solidFill>
              <a:latin typeface="Calibri"/>
              <a:ea typeface="Calibri"/>
              <a:cs typeface="Calibri"/>
              <a:sym typeface="Calibri"/>
            </a:endParaRPr>
          </a:p>
          <a:p>
            <a:pPr indent="0" lvl="0" marL="0" rtl="0" algn="just">
              <a:spcBef>
                <a:spcPts val="1400"/>
              </a:spcBef>
              <a:spcAft>
                <a:spcPts val="0"/>
              </a:spcAft>
              <a:buNone/>
            </a:pPr>
            <a:r>
              <a:t/>
            </a:r>
            <a:endParaRPr sz="3200">
              <a:solidFill>
                <a:schemeClr val="dk1"/>
              </a:solidFill>
              <a:latin typeface="Calibri"/>
              <a:ea typeface="Calibri"/>
              <a:cs typeface="Calibri"/>
              <a:sym typeface="Calibri"/>
            </a:endParaRPr>
          </a:p>
        </p:txBody>
      </p:sp>
      <p:sp>
        <p:nvSpPr>
          <p:cNvPr id="130" name="Google Shape;130;p17"/>
          <p:cNvSpPr txBox="1"/>
          <p:nvPr/>
        </p:nvSpPr>
        <p:spPr>
          <a:xfrm>
            <a:off x="5936550" y="9760500"/>
            <a:ext cx="6414900" cy="52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20">
                <a:solidFill>
                  <a:schemeClr val="dk1"/>
                </a:solidFill>
              </a:rPr>
              <a:t>Fig. 3: Buck Converter with Voltage Feedback</a:t>
            </a:r>
            <a:endParaRPr b="1" sz="2220">
              <a:solidFill>
                <a:schemeClr val="dk1"/>
              </a:solidFill>
            </a:endParaRPr>
          </a:p>
        </p:txBody>
      </p:sp>
      <p:pic>
        <p:nvPicPr>
          <p:cNvPr id="131" name="Google Shape;131;p17"/>
          <p:cNvPicPr preferRelativeResize="0"/>
          <p:nvPr/>
        </p:nvPicPr>
        <p:blipFill>
          <a:blip r:embed="rId3">
            <a:alphaModFix/>
          </a:blip>
          <a:stretch>
            <a:fillRect/>
          </a:stretch>
        </p:blipFill>
        <p:spPr>
          <a:xfrm>
            <a:off x="2825600" y="4221450"/>
            <a:ext cx="12180601" cy="5172575"/>
          </a:xfrm>
          <a:prstGeom prst="rect">
            <a:avLst/>
          </a:prstGeom>
          <a:noFill/>
          <a:ln>
            <a:noFill/>
          </a:ln>
        </p:spPr>
      </p:pic>
      <p:sp>
        <p:nvSpPr>
          <p:cNvPr id="132" name="Google Shape;132;p17"/>
          <p:cNvSpPr txBox="1"/>
          <p:nvPr/>
        </p:nvSpPr>
        <p:spPr>
          <a:xfrm>
            <a:off x="17403100" y="769050"/>
            <a:ext cx="781200" cy="390300"/>
          </a:xfrm>
          <a:prstGeom prst="rect">
            <a:avLst/>
          </a:prstGeom>
          <a:noFill/>
          <a:ln>
            <a:noFill/>
          </a:ln>
        </p:spPr>
        <p:txBody>
          <a:bodyPr anchorCtr="0" anchor="t" bIns="0" lIns="0" spcFirstLastPara="1" rIns="0" wrap="square" tIns="0">
            <a:spAutoFit/>
          </a:bodyPr>
          <a:lstStyle/>
          <a:p>
            <a:pPr indent="0" lvl="0" marL="457200" marR="0" rtl="0" algn="l">
              <a:lnSpc>
                <a:spcPct val="159975"/>
              </a:lnSpc>
              <a:spcBef>
                <a:spcPts val="0"/>
              </a:spcBef>
              <a:spcAft>
                <a:spcPts val="0"/>
              </a:spcAft>
              <a:buNone/>
            </a:pPr>
            <a:r>
              <a:rPr lang="en-US" sz="2536">
                <a:solidFill>
                  <a:srgbClr val="333333"/>
                </a:solidFill>
                <a:latin typeface="Poppins Medium"/>
                <a:ea typeface="Poppins Medium"/>
                <a:cs typeface="Poppins Medium"/>
                <a:sym typeface="Poppins Medium"/>
              </a:rPr>
              <a:t>4</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36" name="Shape 136"/>
        <p:cNvGrpSpPr/>
        <p:nvPr/>
      </p:nvGrpSpPr>
      <p:grpSpPr>
        <a:xfrm>
          <a:off x="0" y="0"/>
          <a:ext cx="0" cy="0"/>
          <a:chOff x="0" y="0"/>
          <a:chExt cx="0" cy="0"/>
        </a:xfrm>
      </p:grpSpPr>
      <p:sp>
        <p:nvSpPr>
          <p:cNvPr id="137" name="Google Shape;137;p18"/>
          <p:cNvSpPr/>
          <p:nvPr/>
        </p:nvSpPr>
        <p:spPr>
          <a:xfrm>
            <a:off x="0" y="0"/>
            <a:ext cx="18288000" cy="450526"/>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sp>
        <p:nvSpPr>
          <p:cNvPr id="138" name="Google Shape;138;p18"/>
          <p:cNvSpPr txBox="1"/>
          <p:nvPr/>
        </p:nvSpPr>
        <p:spPr>
          <a:xfrm>
            <a:off x="975175" y="1109161"/>
            <a:ext cx="11360400" cy="477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SzPts val="1100"/>
              <a:buNone/>
            </a:pPr>
            <a:r>
              <a:rPr b="1" lang="en-US" sz="3100">
                <a:solidFill>
                  <a:schemeClr val="dk1"/>
                </a:solidFill>
              </a:rPr>
              <a:t>Varying Duty Cycle Ratio of PWM to gate of MOSFET</a:t>
            </a:r>
            <a:endParaRPr b="1" sz="5200">
              <a:solidFill>
                <a:srgbClr val="333333"/>
              </a:solidFill>
              <a:latin typeface="Poppins"/>
              <a:ea typeface="Poppins"/>
              <a:cs typeface="Poppins"/>
              <a:sym typeface="Poppins"/>
            </a:endParaRPr>
          </a:p>
        </p:txBody>
      </p:sp>
      <p:sp>
        <p:nvSpPr>
          <p:cNvPr id="139" name="Google Shape;139;p18"/>
          <p:cNvSpPr txBox="1"/>
          <p:nvPr/>
        </p:nvSpPr>
        <p:spPr>
          <a:xfrm>
            <a:off x="423875" y="2245050"/>
            <a:ext cx="7344600" cy="1976400"/>
          </a:xfrm>
          <a:prstGeom prst="rect">
            <a:avLst/>
          </a:prstGeom>
          <a:noFill/>
          <a:ln>
            <a:noFill/>
          </a:ln>
        </p:spPr>
        <p:txBody>
          <a:bodyPr anchorCtr="0" anchor="t" bIns="91425" lIns="91425" spcFirstLastPara="1" rIns="91425" wrap="square" tIns="91425">
            <a:normAutofit/>
          </a:bodyPr>
          <a:lstStyle/>
          <a:p>
            <a:pPr indent="-393700" lvl="0" marL="457200" rtl="0" algn="l">
              <a:spcBef>
                <a:spcPts val="0"/>
              </a:spcBef>
              <a:spcAft>
                <a:spcPts val="0"/>
              </a:spcAft>
              <a:buClr>
                <a:srgbClr val="000000"/>
              </a:buClr>
              <a:buSzPts val="2600"/>
              <a:buChar char="●"/>
            </a:pPr>
            <a:r>
              <a:rPr lang="en-US" sz="2600">
                <a:solidFill>
                  <a:srgbClr val="000000"/>
                </a:solidFill>
              </a:rPr>
              <a:t>Output voltage is controllable by varying the duty ratio using PID control by providing reference voltage needed as per application (</a:t>
            </a:r>
            <a:r>
              <a:rPr lang="en-US" sz="2600"/>
              <a:t>48</a:t>
            </a:r>
            <a:r>
              <a:rPr lang="en-US" sz="2600">
                <a:solidFill>
                  <a:srgbClr val="000000"/>
                </a:solidFill>
              </a:rPr>
              <a:t>V) and output voltage as feedback.</a:t>
            </a:r>
            <a:endParaRPr sz="2300">
              <a:solidFill>
                <a:srgbClr val="595959"/>
              </a:solidFill>
            </a:endParaRPr>
          </a:p>
        </p:txBody>
      </p:sp>
      <p:sp>
        <p:nvSpPr>
          <p:cNvPr id="140" name="Google Shape;140;p18"/>
          <p:cNvSpPr txBox="1"/>
          <p:nvPr/>
        </p:nvSpPr>
        <p:spPr>
          <a:xfrm>
            <a:off x="10748076" y="4880250"/>
            <a:ext cx="4676100" cy="86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20">
                <a:solidFill>
                  <a:schemeClr val="dk1"/>
                </a:solidFill>
              </a:rPr>
              <a:t>Fig. 4: PI Controller for setting the Duty Cycle</a:t>
            </a:r>
            <a:endParaRPr b="1" sz="2220">
              <a:solidFill>
                <a:schemeClr val="dk1"/>
              </a:solidFill>
            </a:endParaRPr>
          </a:p>
        </p:txBody>
      </p:sp>
      <p:pic>
        <p:nvPicPr>
          <p:cNvPr id="141" name="Google Shape;141;p18"/>
          <p:cNvPicPr preferRelativeResize="0"/>
          <p:nvPr/>
        </p:nvPicPr>
        <p:blipFill>
          <a:blip r:embed="rId3">
            <a:alphaModFix/>
          </a:blip>
          <a:stretch>
            <a:fillRect/>
          </a:stretch>
        </p:blipFill>
        <p:spPr>
          <a:xfrm>
            <a:off x="9342800" y="2408936"/>
            <a:ext cx="7486650" cy="2352675"/>
          </a:xfrm>
          <a:prstGeom prst="rect">
            <a:avLst/>
          </a:prstGeom>
          <a:noFill/>
          <a:ln>
            <a:noFill/>
          </a:ln>
        </p:spPr>
      </p:pic>
      <p:pic>
        <p:nvPicPr>
          <p:cNvPr id="142" name="Google Shape;142;p18"/>
          <p:cNvPicPr preferRelativeResize="0"/>
          <p:nvPr/>
        </p:nvPicPr>
        <p:blipFill>
          <a:blip r:embed="rId4">
            <a:alphaModFix/>
          </a:blip>
          <a:stretch>
            <a:fillRect/>
          </a:stretch>
        </p:blipFill>
        <p:spPr>
          <a:xfrm>
            <a:off x="844675" y="4002975"/>
            <a:ext cx="6101694" cy="5762049"/>
          </a:xfrm>
          <a:prstGeom prst="rect">
            <a:avLst/>
          </a:prstGeom>
          <a:noFill/>
          <a:ln>
            <a:noFill/>
          </a:ln>
        </p:spPr>
      </p:pic>
      <p:sp>
        <p:nvSpPr>
          <p:cNvPr id="143" name="Google Shape;143;p18"/>
          <p:cNvSpPr txBox="1"/>
          <p:nvPr/>
        </p:nvSpPr>
        <p:spPr>
          <a:xfrm>
            <a:off x="8983550" y="6409275"/>
            <a:ext cx="7845900" cy="2925600"/>
          </a:xfrm>
          <a:prstGeom prst="rect">
            <a:avLst/>
          </a:prstGeom>
          <a:noFill/>
          <a:ln>
            <a:noFill/>
          </a:ln>
        </p:spPr>
        <p:txBody>
          <a:bodyPr anchorCtr="0" anchor="t" bIns="91425" lIns="91425" spcFirstLastPara="1" rIns="91425" wrap="square" tIns="91425">
            <a:normAutofit/>
          </a:bodyPr>
          <a:lstStyle/>
          <a:p>
            <a:pPr indent="-393700" lvl="0" marL="457200" rtl="0" algn="l">
              <a:spcBef>
                <a:spcPts val="0"/>
              </a:spcBef>
              <a:spcAft>
                <a:spcPts val="0"/>
              </a:spcAft>
              <a:buSzPts val="2600"/>
              <a:buChar char="●"/>
            </a:pPr>
            <a:r>
              <a:rPr lang="en-US" sz="2600"/>
              <a:t>In this Buck Converter a PI controller is used, and its PI values are carefully tuned to have the acceptable voltage and current ripple and transients.</a:t>
            </a:r>
            <a:endParaRPr sz="2600"/>
          </a:p>
          <a:p>
            <a:pPr indent="-393700" lvl="0" marL="457200" rtl="0" algn="l">
              <a:spcBef>
                <a:spcPts val="0"/>
              </a:spcBef>
              <a:spcAft>
                <a:spcPts val="0"/>
              </a:spcAft>
              <a:buSzPts val="2600"/>
              <a:buChar char="●"/>
            </a:pPr>
            <a:r>
              <a:rPr lang="en-US" sz="2600"/>
              <a:t>The P </a:t>
            </a:r>
            <a:r>
              <a:rPr lang="en-US" sz="2600"/>
              <a:t>value was found out to be 0.001, and I was found out to be 0.07.</a:t>
            </a:r>
            <a:endParaRPr sz="2300">
              <a:solidFill>
                <a:srgbClr val="595959"/>
              </a:solidFill>
            </a:endParaRPr>
          </a:p>
        </p:txBody>
      </p:sp>
      <p:sp>
        <p:nvSpPr>
          <p:cNvPr id="144" name="Google Shape;144;p18"/>
          <p:cNvSpPr txBox="1"/>
          <p:nvPr/>
        </p:nvSpPr>
        <p:spPr>
          <a:xfrm>
            <a:off x="17598100" y="790800"/>
            <a:ext cx="716700" cy="390300"/>
          </a:xfrm>
          <a:prstGeom prst="rect">
            <a:avLst/>
          </a:prstGeom>
          <a:noFill/>
          <a:ln>
            <a:noFill/>
          </a:ln>
        </p:spPr>
        <p:txBody>
          <a:bodyPr anchorCtr="0" anchor="t" bIns="0" lIns="0" spcFirstLastPara="1" rIns="0" wrap="square" tIns="0">
            <a:spAutoFit/>
          </a:bodyPr>
          <a:lstStyle/>
          <a:p>
            <a:pPr indent="0" lvl="0" marL="457200" marR="0" rtl="0" algn="l">
              <a:lnSpc>
                <a:spcPct val="159975"/>
              </a:lnSpc>
              <a:spcBef>
                <a:spcPts val="0"/>
              </a:spcBef>
              <a:spcAft>
                <a:spcPts val="0"/>
              </a:spcAft>
              <a:buNone/>
            </a:pPr>
            <a:r>
              <a:rPr lang="en-US" sz="2536">
                <a:solidFill>
                  <a:srgbClr val="333333"/>
                </a:solidFill>
                <a:latin typeface="Poppins Medium"/>
                <a:ea typeface="Poppins Medium"/>
                <a:cs typeface="Poppins Medium"/>
                <a:sym typeface="Poppins Medium"/>
              </a:rPr>
              <a:t>5</a:t>
            </a:r>
            <a:endParaRPr sz="1500"/>
          </a:p>
        </p:txBody>
      </p:sp>
      <p:sp>
        <p:nvSpPr>
          <p:cNvPr id="145" name="Google Shape;145;p18"/>
          <p:cNvSpPr txBox="1"/>
          <p:nvPr/>
        </p:nvSpPr>
        <p:spPr>
          <a:xfrm>
            <a:off x="1557476" y="9765025"/>
            <a:ext cx="4676100" cy="52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20">
                <a:solidFill>
                  <a:schemeClr val="dk1"/>
                </a:solidFill>
              </a:rPr>
              <a:t>Fig. 5: PI Controller values</a:t>
            </a:r>
            <a:endParaRPr b="1" sz="222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49" name="Shape 149"/>
        <p:cNvGrpSpPr/>
        <p:nvPr/>
      </p:nvGrpSpPr>
      <p:grpSpPr>
        <a:xfrm>
          <a:off x="0" y="0"/>
          <a:ext cx="0" cy="0"/>
          <a:chOff x="0" y="0"/>
          <a:chExt cx="0" cy="0"/>
        </a:xfrm>
      </p:grpSpPr>
      <p:sp>
        <p:nvSpPr>
          <p:cNvPr id="150" name="Google Shape;150;p19"/>
          <p:cNvSpPr/>
          <p:nvPr/>
        </p:nvSpPr>
        <p:spPr>
          <a:xfrm>
            <a:off x="0" y="0"/>
            <a:ext cx="18280549" cy="450342"/>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sp>
        <p:nvSpPr>
          <p:cNvPr id="151" name="Google Shape;151;p19"/>
          <p:cNvSpPr txBox="1"/>
          <p:nvPr/>
        </p:nvSpPr>
        <p:spPr>
          <a:xfrm>
            <a:off x="962076" y="1028700"/>
            <a:ext cx="11836500" cy="1139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3200">
                <a:solidFill>
                  <a:schemeClr val="dk1"/>
                </a:solidFill>
              </a:rPr>
              <a:t>Boost Converter-Based Power Factor Correction (PFC)</a:t>
            </a:r>
            <a:endParaRPr b="1" sz="3200">
              <a:solidFill>
                <a:schemeClr val="dk1"/>
              </a:solidFill>
            </a:endParaRPr>
          </a:p>
          <a:p>
            <a:pPr indent="0" lvl="0" marL="0" marR="0" rtl="0" algn="l">
              <a:lnSpc>
                <a:spcPct val="120000"/>
              </a:lnSpc>
              <a:spcBef>
                <a:spcPts val="0"/>
              </a:spcBef>
              <a:spcAft>
                <a:spcPts val="0"/>
              </a:spcAft>
              <a:buNone/>
            </a:pPr>
            <a:r>
              <a:t/>
            </a:r>
            <a:endParaRPr b="1" sz="4200">
              <a:solidFill>
                <a:srgbClr val="333333"/>
              </a:solidFill>
              <a:latin typeface="Poppins"/>
              <a:ea typeface="Poppins"/>
              <a:cs typeface="Poppins"/>
              <a:sym typeface="Poppins"/>
            </a:endParaRPr>
          </a:p>
        </p:txBody>
      </p:sp>
      <p:sp>
        <p:nvSpPr>
          <p:cNvPr id="152" name="Google Shape;152;p19"/>
          <p:cNvSpPr txBox="1"/>
          <p:nvPr/>
        </p:nvSpPr>
        <p:spPr>
          <a:xfrm>
            <a:off x="423885" y="1028700"/>
            <a:ext cx="538200" cy="215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t/>
            </a:r>
            <a:endParaRPr/>
          </a:p>
        </p:txBody>
      </p:sp>
      <p:sp>
        <p:nvSpPr>
          <p:cNvPr id="153" name="Google Shape;153;p19"/>
          <p:cNvSpPr txBox="1"/>
          <p:nvPr/>
        </p:nvSpPr>
        <p:spPr>
          <a:xfrm>
            <a:off x="590550" y="1822450"/>
            <a:ext cx="7962900" cy="8285100"/>
          </a:xfrm>
          <a:prstGeom prst="rect">
            <a:avLst/>
          </a:prstGeom>
          <a:noFill/>
          <a:ln>
            <a:noFill/>
          </a:ln>
        </p:spPr>
        <p:txBody>
          <a:bodyPr anchorCtr="0" anchor="t" bIns="91425" lIns="91425" spcFirstLastPara="1" rIns="91425" wrap="square" tIns="91425">
            <a:noAutofit/>
          </a:bodyPr>
          <a:lstStyle/>
          <a:p>
            <a:pPr indent="-368300" lvl="0" marL="457200" rtl="0" algn="l">
              <a:lnSpc>
                <a:spcPct val="130000"/>
              </a:lnSpc>
              <a:spcBef>
                <a:spcPts val="0"/>
              </a:spcBef>
              <a:spcAft>
                <a:spcPts val="0"/>
              </a:spcAft>
              <a:buClr>
                <a:schemeClr val="dk1"/>
              </a:buClr>
              <a:buSzPts val="2200"/>
              <a:buChar char="●"/>
            </a:pPr>
            <a:r>
              <a:rPr lang="en-US" sz="2200">
                <a:solidFill>
                  <a:schemeClr val="dk1"/>
                </a:solidFill>
              </a:rPr>
              <a:t>Ensures sinusoidal, in-phase current draw from the grid, improving power factor and reducing harmonics.</a:t>
            </a:r>
            <a:endParaRPr sz="2200">
              <a:solidFill>
                <a:schemeClr val="dk1"/>
              </a:solidFill>
            </a:endParaRPr>
          </a:p>
          <a:p>
            <a:pPr indent="-368300" lvl="0" marL="457200" rtl="0" algn="l">
              <a:lnSpc>
                <a:spcPct val="130000"/>
              </a:lnSpc>
              <a:spcBef>
                <a:spcPts val="0"/>
              </a:spcBef>
              <a:spcAft>
                <a:spcPts val="0"/>
              </a:spcAft>
              <a:buClr>
                <a:schemeClr val="dk1"/>
              </a:buClr>
              <a:buSzPts val="2200"/>
              <a:buChar char="●"/>
            </a:pPr>
            <a:r>
              <a:rPr b="1" lang="en-US" sz="2200">
                <a:solidFill>
                  <a:schemeClr val="dk1"/>
                </a:solidFill>
              </a:rPr>
              <a:t>Boost Converter</a:t>
            </a:r>
            <a:r>
              <a:rPr lang="en-US" sz="2200">
                <a:solidFill>
                  <a:schemeClr val="dk1"/>
                </a:solidFill>
              </a:rPr>
              <a:t>:</a:t>
            </a:r>
            <a:endParaRPr sz="2200">
              <a:solidFill>
                <a:schemeClr val="dk1"/>
              </a:solidFill>
            </a:endParaRPr>
          </a:p>
          <a:p>
            <a:pPr indent="0" lvl="0" marL="457200" rtl="0" algn="l">
              <a:lnSpc>
                <a:spcPct val="130000"/>
              </a:lnSpc>
              <a:spcBef>
                <a:spcPts val="0"/>
              </a:spcBef>
              <a:spcAft>
                <a:spcPts val="0"/>
              </a:spcAft>
              <a:buNone/>
            </a:pPr>
            <a:r>
              <a:rPr lang="en-US" sz="2200">
                <a:solidFill>
                  <a:schemeClr val="dk1"/>
                </a:solidFill>
              </a:rPr>
              <a:t>Positioned after the FWR and before the buck converter.</a:t>
            </a:r>
            <a:endParaRPr sz="2200">
              <a:solidFill>
                <a:schemeClr val="dk1"/>
              </a:solidFill>
            </a:endParaRPr>
          </a:p>
          <a:p>
            <a:pPr indent="0" lvl="0" marL="457200" rtl="0" algn="l">
              <a:lnSpc>
                <a:spcPct val="130000"/>
              </a:lnSpc>
              <a:spcBef>
                <a:spcPts val="0"/>
              </a:spcBef>
              <a:spcAft>
                <a:spcPts val="0"/>
              </a:spcAft>
              <a:buNone/>
            </a:pPr>
            <a:r>
              <a:rPr lang="en-US" sz="2200">
                <a:solidFill>
                  <a:schemeClr val="dk1"/>
                </a:solidFill>
              </a:rPr>
              <a:t>Regulates input current to match a sinusoidal reference.</a:t>
            </a:r>
            <a:endParaRPr sz="2200">
              <a:solidFill>
                <a:schemeClr val="dk1"/>
              </a:solidFill>
            </a:endParaRPr>
          </a:p>
          <a:p>
            <a:pPr indent="-368300" lvl="0" marL="457200" rtl="0" algn="l">
              <a:lnSpc>
                <a:spcPct val="130000"/>
              </a:lnSpc>
              <a:spcBef>
                <a:spcPts val="0"/>
              </a:spcBef>
              <a:spcAft>
                <a:spcPts val="0"/>
              </a:spcAft>
              <a:buClr>
                <a:schemeClr val="dk1"/>
              </a:buClr>
              <a:buSzPts val="2200"/>
              <a:buChar char="●"/>
            </a:pPr>
            <a:r>
              <a:rPr b="1" lang="en-US" sz="2200">
                <a:solidFill>
                  <a:schemeClr val="dk1"/>
                </a:solidFill>
              </a:rPr>
              <a:t>Sine Reference</a:t>
            </a:r>
            <a:r>
              <a:rPr lang="en-US" sz="2200">
                <a:solidFill>
                  <a:schemeClr val="dk1"/>
                </a:solidFill>
              </a:rPr>
              <a:t>:</a:t>
            </a:r>
            <a:endParaRPr sz="2200">
              <a:solidFill>
                <a:schemeClr val="dk1"/>
              </a:solidFill>
            </a:endParaRPr>
          </a:p>
          <a:p>
            <a:pPr indent="0" lvl="0" marL="457200" rtl="0" algn="l">
              <a:lnSpc>
                <a:spcPct val="130000"/>
              </a:lnSpc>
              <a:spcBef>
                <a:spcPts val="0"/>
              </a:spcBef>
              <a:spcAft>
                <a:spcPts val="0"/>
              </a:spcAft>
              <a:buNone/>
            </a:pPr>
            <a:r>
              <a:rPr lang="en-US" sz="2200">
                <a:solidFill>
                  <a:schemeClr val="dk1"/>
                </a:solidFill>
              </a:rPr>
              <a:t>Sets the desired current waveform to ensure sinusoidal grid current.</a:t>
            </a:r>
            <a:endParaRPr sz="2200">
              <a:solidFill>
                <a:schemeClr val="dk1"/>
              </a:solidFill>
            </a:endParaRPr>
          </a:p>
          <a:p>
            <a:pPr indent="-368300" lvl="0" marL="457200" rtl="0" algn="l">
              <a:lnSpc>
                <a:spcPct val="130000"/>
              </a:lnSpc>
              <a:spcBef>
                <a:spcPts val="0"/>
              </a:spcBef>
              <a:spcAft>
                <a:spcPts val="0"/>
              </a:spcAft>
              <a:buClr>
                <a:schemeClr val="dk1"/>
              </a:buClr>
              <a:buSzPts val="2200"/>
              <a:buChar char="●"/>
            </a:pPr>
            <a:r>
              <a:rPr b="1" lang="en-US" sz="2200">
                <a:solidFill>
                  <a:schemeClr val="dk1"/>
                </a:solidFill>
              </a:rPr>
              <a:t>PI Controller:</a:t>
            </a:r>
            <a:endParaRPr b="1" sz="2200">
              <a:solidFill>
                <a:schemeClr val="dk1"/>
              </a:solidFill>
            </a:endParaRPr>
          </a:p>
          <a:p>
            <a:pPr indent="0" lvl="0" marL="457200" rtl="0" algn="l">
              <a:lnSpc>
                <a:spcPct val="130000"/>
              </a:lnSpc>
              <a:spcBef>
                <a:spcPts val="0"/>
              </a:spcBef>
              <a:spcAft>
                <a:spcPts val="0"/>
              </a:spcAft>
              <a:buNone/>
            </a:pPr>
            <a:r>
              <a:rPr b="1" lang="en-US" sz="2200">
                <a:solidFill>
                  <a:schemeClr val="dk1"/>
                </a:solidFill>
              </a:rPr>
              <a:t>1. Outer PID (Voltage Loop)</a:t>
            </a:r>
            <a:r>
              <a:rPr lang="en-US" sz="2200">
                <a:solidFill>
                  <a:schemeClr val="dk1"/>
                </a:solidFill>
              </a:rPr>
              <a:t>: Controls the output voltage of the boost converter, keeping it stable by adjusting the reference current for the inner loop.</a:t>
            </a:r>
            <a:endParaRPr sz="2200">
              <a:solidFill>
                <a:schemeClr val="dk1"/>
              </a:solidFill>
            </a:endParaRPr>
          </a:p>
          <a:p>
            <a:pPr indent="0" lvl="0" marL="457200" rtl="0" algn="l">
              <a:lnSpc>
                <a:spcPct val="130000"/>
              </a:lnSpc>
              <a:spcBef>
                <a:spcPts val="0"/>
              </a:spcBef>
              <a:spcAft>
                <a:spcPts val="0"/>
              </a:spcAft>
              <a:buNone/>
            </a:pPr>
            <a:r>
              <a:rPr b="1" lang="en-US" sz="2200">
                <a:solidFill>
                  <a:schemeClr val="dk1"/>
                </a:solidFill>
              </a:rPr>
              <a:t>2. Inner PID (Current Loop)</a:t>
            </a:r>
            <a:r>
              <a:rPr lang="en-US" sz="2200">
                <a:solidFill>
                  <a:schemeClr val="dk1"/>
                </a:solidFill>
              </a:rPr>
              <a:t>: Regulates the input current to follow a sinusoidal reference in phase with the grid voltage, achieving power factor correction.</a:t>
            </a:r>
            <a:endParaRPr sz="2200">
              <a:solidFill>
                <a:schemeClr val="dk1"/>
              </a:solidFill>
            </a:endParaRPr>
          </a:p>
          <a:p>
            <a:pPr indent="-368300" lvl="0" marL="457200" rtl="0" algn="l">
              <a:lnSpc>
                <a:spcPct val="130000"/>
              </a:lnSpc>
              <a:spcBef>
                <a:spcPts val="0"/>
              </a:spcBef>
              <a:spcAft>
                <a:spcPts val="0"/>
              </a:spcAft>
              <a:buClr>
                <a:schemeClr val="dk1"/>
              </a:buClr>
              <a:buSzPts val="2200"/>
              <a:buChar char="●"/>
            </a:pPr>
            <a:r>
              <a:rPr lang="en-US" sz="2200">
                <a:solidFill>
                  <a:schemeClr val="dk1"/>
                </a:solidFill>
              </a:rPr>
              <a:t>The circuit improves power quality by aligning current with grid voltage (enhancing power factor), reducing harmonic distortion, and increasing efficiency for grid-connected charging.</a:t>
            </a:r>
            <a:endParaRPr sz="2200">
              <a:solidFill>
                <a:schemeClr val="dk1"/>
              </a:solidFill>
            </a:endParaRPr>
          </a:p>
          <a:p>
            <a:pPr indent="0" lvl="0" marL="0" rtl="0" algn="l">
              <a:lnSpc>
                <a:spcPct val="115000"/>
              </a:lnSpc>
              <a:spcBef>
                <a:spcPts val="0"/>
              </a:spcBef>
              <a:spcAft>
                <a:spcPts val="0"/>
              </a:spcAft>
              <a:buNone/>
            </a:pPr>
            <a:r>
              <a:t/>
            </a:r>
            <a:endParaRPr sz="2200">
              <a:solidFill>
                <a:schemeClr val="dk1"/>
              </a:solidFill>
            </a:endParaRPr>
          </a:p>
          <a:p>
            <a:pPr indent="0" lvl="0" marL="457200" rtl="0" algn="l">
              <a:lnSpc>
                <a:spcPct val="115000"/>
              </a:lnSpc>
              <a:spcBef>
                <a:spcPts val="1200"/>
              </a:spcBef>
              <a:spcAft>
                <a:spcPts val="1200"/>
              </a:spcAft>
              <a:buNone/>
            </a:pPr>
            <a:r>
              <a:t/>
            </a:r>
            <a:endParaRPr sz="2200">
              <a:solidFill>
                <a:srgbClr val="595959"/>
              </a:solidFill>
            </a:endParaRPr>
          </a:p>
        </p:txBody>
      </p:sp>
      <p:sp>
        <p:nvSpPr>
          <p:cNvPr id="154" name="Google Shape;154;p19"/>
          <p:cNvSpPr txBox="1"/>
          <p:nvPr/>
        </p:nvSpPr>
        <p:spPr>
          <a:xfrm>
            <a:off x="11357051" y="8469000"/>
            <a:ext cx="4676100" cy="52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20">
                <a:solidFill>
                  <a:schemeClr val="dk1"/>
                </a:solidFill>
              </a:rPr>
              <a:t>Fig. 6: PFC</a:t>
            </a:r>
            <a:endParaRPr b="1" sz="2220">
              <a:solidFill>
                <a:schemeClr val="dk1"/>
              </a:solidFill>
            </a:endParaRPr>
          </a:p>
        </p:txBody>
      </p:sp>
      <p:sp>
        <p:nvSpPr>
          <p:cNvPr id="155" name="Google Shape;155;p19"/>
          <p:cNvSpPr txBox="1"/>
          <p:nvPr/>
        </p:nvSpPr>
        <p:spPr>
          <a:xfrm>
            <a:off x="17598100" y="790800"/>
            <a:ext cx="716700" cy="390300"/>
          </a:xfrm>
          <a:prstGeom prst="rect">
            <a:avLst/>
          </a:prstGeom>
          <a:noFill/>
          <a:ln>
            <a:noFill/>
          </a:ln>
        </p:spPr>
        <p:txBody>
          <a:bodyPr anchorCtr="0" anchor="t" bIns="0" lIns="0" spcFirstLastPara="1" rIns="0" wrap="square" tIns="0">
            <a:spAutoFit/>
          </a:bodyPr>
          <a:lstStyle/>
          <a:p>
            <a:pPr indent="0" lvl="0" marL="457200" marR="0" rtl="0" algn="l">
              <a:lnSpc>
                <a:spcPct val="159975"/>
              </a:lnSpc>
              <a:spcBef>
                <a:spcPts val="0"/>
              </a:spcBef>
              <a:spcAft>
                <a:spcPts val="0"/>
              </a:spcAft>
              <a:buNone/>
            </a:pPr>
            <a:r>
              <a:rPr lang="en-US" sz="2536">
                <a:solidFill>
                  <a:srgbClr val="333333"/>
                </a:solidFill>
                <a:latin typeface="Poppins Medium"/>
                <a:ea typeface="Poppins Medium"/>
                <a:cs typeface="Poppins Medium"/>
                <a:sym typeface="Poppins Medium"/>
              </a:rPr>
              <a:t>6</a:t>
            </a:r>
            <a:endParaRPr sz="1500"/>
          </a:p>
        </p:txBody>
      </p:sp>
      <p:pic>
        <p:nvPicPr>
          <p:cNvPr id="156" name="Google Shape;156;p19"/>
          <p:cNvPicPr preferRelativeResize="0"/>
          <p:nvPr/>
        </p:nvPicPr>
        <p:blipFill>
          <a:blip r:embed="rId3">
            <a:alphaModFix/>
          </a:blip>
          <a:stretch>
            <a:fillRect/>
          </a:stretch>
        </p:blipFill>
        <p:spPr>
          <a:xfrm>
            <a:off x="8551552" y="2404850"/>
            <a:ext cx="9161673" cy="5827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60" name="Shape 160"/>
        <p:cNvGrpSpPr/>
        <p:nvPr/>
      </p:nvGrpSpPr>
      <p:grpSpPr>
        <a:xfrm>
          <a:off x="0" y="0"/>
          <a:ext cx="0" cy="0"/>
          <a:chOff x="0" y="0"/>
          <a:chExt cx="0" cy="0"/>
        </a:xfrm>
      </p:grpSpPr>
      <p:sp>
        <p:nvSpPr>
          <p:cNvPr id="161" name="Google Shape;161;p20"/>
          <p:cNvSpPr/>
          <p:nvPr/>
        </p:nvSpPr>
        <p:spPr>
          <a:xfrm>
            <a:off x="0" y="0"/>
            <a:ext cx="18280549" cy="450342"/>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sp>
        <p:nvSpPr>
          <p:cNvPr id="162" name="Google Shape;162;p20"/>
          <p:cNvSpPr txBox="1"/>
          <p:nvPr/>
        </p:nvSpPr>
        <p:spPr>
          <a:xfrm>
            <a:off x="962075" y="1028700"/>
            <a:ext cx="12635100" cy="49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3200">
                <a:solidFill>
                  <a:srgbClr val="333333"/>
                </a:solidFill>
              </a:rPr>
              <a:t>230V AC Input Scope </a:t>
            </a:r>
            <a:endParaRPr b="1" sz="3200">
              <a:solidFill>
                <a:srgbClr val="333333"/>
              </a:solidFill>
            </a:endParaRPr>
          </a:p>
        </p:txBody>
      </p:sp>
      <p:sp>
        <p:nvSpPr>
          <p:cNvPr id="163" name="Google Shape;163;p20"/>
          <p:cNvSpPr txBox="1"/>
          <p:nvPr/>
        </p:nvSpPr>
        <p:spPr>
          <a:xfrm>
            <a:off x="423885" y="1028700"/>
            <a:ext cx="538200" cy="2154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t/>
            </a:r>
            <a:endParaRPr/>
          </a:p>
        </p:txBody>
      </p:sp>
      <p:sp>
        <p:nvSpPr>
          <p:cNvPr id="164" name="Google Shape;164;p20"/>
          <p:cNvSpPr txBox="1"/>
          <p:nvPr/>
        </p:nvSpPr>
        <p:spPr>
          <a:xfrm>
            <a:off x="17598100" y="790800"/>
            <a:ext cx="716700" cy="390300"/>
          </a:xfrm>
          <a:prstGeom prst="rect">
            <a:avLst/>
          </a:prstGeom>
          <a:noFill/>
          <a:ln>
            <a:noFill/>
          </a:ln>
        </p:spPr>
        <p:txBody>
          <a:bodyPr anchorCtr="0" anchor="t" bIns="0" lIns="0" spcFirstLastPara="1" rIns="0" wrap="square" tIns="0">
            <a:spAutoFit/>
          </a:bodyPr>
          <a:lstStyle/>
          <a:p>
            <a:pPr indent="0" lvl="0" marL="457200" marR="0" rtl="0" algn="l">
              <a:lnSpc>
                <a:spcPct val="159975"/>
              </a:lnSpc>
              <a:spcBef>
                <a:spcPts val="0"/>
              </a:spcBef>
              <a:spcAft>
                <a:spcPts val="0"/>
              </a:spcAft>
              <a:buNone/>
            </a:pPr>
            <a:r>
              <a:rPr lang="en-US" sz="2536">
                <a:solidFill>
                  <a:srgbClr val="333333"/>
                </a:solidFill>
                <a:latin typeface="Poppins Medium"/>
                <a:ea typeface="Poppins Medium"/>
                <a:cs typeface="Poppins Medium"/>
                <a:sym typeface="Poppins Medium"/>
              </a:rPr>
              <a:t>7</a:t>
            </a:r>
            <a:endParaRPr sz="1500"/>
          </a:p>
        </p:txBody>
      </p:sp>
      <p:sp>
        <p:nvSpPr>
          <p:cNvPr id="165" name="Google Shape;165;p20"/>
          <p:cNvSpPr txBox="1"/>
          <p:nvPr/>
        </p:nvSpPr>
        <p:spPr>
          <a:xfrm>
            <a:off x="830800" y="1689877"/>
            <a:ext cx="16593900" cy="1600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300">
                <a:solidFill>
                  <a:schemeClr val="dk1"/>
                </a:solidFill>
              </a:rPr>
              <a:t>The circuit makes the input current from the grid sinusoidal by using two PI controllers that adjust the duty cycle of the boost converter. The </a:t>
            </a:r>
            <a:r>
              <a:rPr b="1" lang="en-US" sz="2300">
                <a:solidFill>
                  <a:schemeClr val="dk1"/>
                </a:solidFill>
              </a:rPr>
              <a:t>outer PI controller</a:t>
            </a:r>
            <a:r>
              <a:rPr lang="en-US" sz="2300">
                <a:solidFill>
                  <a:schemeClr val="dk1"/>
                </a:solidFill>
              </a:rPr>
              <a:t> regulates the boost converter’s output voltage by adjusting the reference current, while the </a:t>
            </a:r>
            <a:r>
              <a:rPr b="1" lang="en-US" sz="2300">
                <a:solidFill>
                  <a:schemeClr val="dk1"/>
                </a:solidFill>
              </a:rPr>
              <a:t>inner PI controller</a:t>
            </a:r>
            <a:r>
              <a:rPr lang="en-US" sz="2300">
                <a:solidFill>
                  <a:schemeClr val="dk1"/>
                </a:solidFill>
              </a:rPr>
              <a:t> controls the duty cycle to ensure the input current follows the sinusoidal reference waveform, keeping it in phase with the grid voltage. This synchronization of current and voltage results in a sinusoidal current draw.</a:t>
            </a:r>
            <a:endParaRPr sz="2300"/>
          </a:p>
        </p:txBody>
      </p:sp>
      <p:pic>
        <p:nvPicPr>
          <p:cNvPr id="166" name="Google Shape;166;p20"/>
          <p:cNvPicPr preferRelativeResize="0"/>
          <p:nvPr/>
        </p:nvPicPr>
        <p:blipFill>
          <a:blip r:embed="rId3">
            <a:alphaModFix/>
          </a:blip>
          <a:stretch>
            <a:fillRect/>
          </a:stretch>
        </p:blipFill>
        <p:spPr>
          <a:xfrm>
            <a:off x="2506275" y="3290675"/>
            <a:ext cx="13275452" cy="6206276"/>
          </a:xfrm>
          <a:prstGeom prst="rect">
            <a:avLst/>
          </a:prstGeom>
          <a:noFill/>
          <a:ln>
            <a:noFill/>
          </a:ln>
        </p:spPr>
      </p:pic>
      <p:sp>
        <p:nvSpPr>
          <p:cNvPr id="167" name="Google Shape;167;p20"/>
          <p:cNvSpPr txBox="1"/>
          <p:nvPr/>
        </p:nvSpPr>
        <p:spPr>
          <a:xfrm>
            <a:off x="6805951" y="9599925"/>
            <a:ext cx="4676100" cy="52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20">
                <a:solidFill>
                  <a:schemeClr val="dk1"/>
                </a:solidFill>
              </a:rPr>
              <a:t>Fig. 7: 230V AC Input (PFC)</a:t>
            </a:r>
            <a:endParaRPr b="1" sz="222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8F8F8"/>
        </a:solidFill>
      </p:bgPr>
    </p:bg>
    <p:spTree>
      <p:nvGrpSpPr>
        <p:cNvPr id="171" name="Shape 171"/>
        <p:cNvGrpSpPr/>
        <p:nvPr/>
      </p:nvGrpSpPr>
      <p:grpSpPr>
        <a:xfrm>
          <a:off x="0" y="0"/>
          <a:ext cx="0" cy="0"/>
          <a:chOff x="0" y="0"/>
          <a:chExt cx="0" cy="0"/>
        </a:xfrm>
      </p:grpSpPr>
      <p:sp>
        <p:nvSpPr>
          <p:cNvPr id="172" name="Google Shape;172;p21"/>
          <p:cNvSpPr/>
          <p:nvPr/>
        </p:nvSpPr>
        <p:spPr>
          <a:xfrm>
            <a:off x="0" y="0"/>
            <a:ext cx="18288000" cy="450526"/>
          </a:xfrm>
          <a:custGeom>
            <a:rect b="b" l="l" r="r" t="t"/>
            <a:pathLst>
              <a:path extrusionOk="0" h="152400" w="6186311">
                <a:moveTo>
                  <a:pt x="0" y="0"/>
                </a:moveTo>
                <a:lnTo>
                  <a:pt x="6186311" y="0"/>
                </a:lnTo>
                <a:lnTo>
                  <a:pt x="6186311" y="152400"/>
                </a:lnTo>
                <a:lnTo>
                  <a:pt x="0" y="152400"/>
                </a:lnTo>
                <a:close/>
              </a:path>
            </a:pathLst>
          </a:custGeom>
          <a:solidFill>
            <a:srgbClr val="00C49A"/>
          </a:solidFill>
          <a:ln>
            <a:noFill/>
          </a:ln>
        </p:spPr>
      </p:sp>
      <p:pic>
        <p:nvPicPr>
          <p:cNvPr id="173" name="Google Shape;173;p21"/>
          <p:cNvPicPr preferRelativeResize="0"/>
          <p:nvPr/>
        </p:nvPicPr>
        <p:blipFill rotWithShape="1">
          <a:blip r:embed="rId3">
            <a:alphaModFix/>
          </a:blip>
          <a:srcRect b="0" l="0" r="51966" t="0"/>
          <a:stretch/>
        </p:blipFill>
        <p:spPr>
          <a:xfrm>
            <a:off x="875150" y="4011025"/>
            <a:ext cx="3599104" cy="677100"/>
          </a:xfrm>
          <a:prstGeom prst="rect">
            <a:avLst/>
          </a:prstGeom>
          <a:noFill/>
          <a:ln>
            <a:noFill/>
          </a:ln>
        </p:spPr>
      </p:pic>
      <p:pic>
        <p:nvPicPr>
          <p:cNvPr id="174" name="Google Shape;174;p21"/>
          <p:cNvPicPr preferRelativeResize="0"/>
          <p:nvPr/>
        </p:nvPicPr>
        <p:blipFill>
          <a:blip r:embed="rId4">
            <a:alphaModFix/>
          </a:blip>
          <a:stretch>
            <a:fillRect/>
          </a:stretch>
        </p:blipFill>
        <p:spPr>
          <a:xfrm>
            <a:off x="8706000" y="1615900"/>
            <a:ext cx="9046925" cy="7244400"/>
          </a:xfrm>
          <a:prstGeom prst="rect">
            <a:avLst/>
          </a:prstGeom>
          <a:noFill/>
          <a:ln>
            <a:noFill/>
          </a:ln>
        </p:spPr>
      </p:pic>
      <p:sp>
        <p:nvSpPr>
          <p:cNvPr id="175" name="Google Shape;175;p21"/>
          <p:cNvSpPr txBox="1"/>
          <p:nvPr/>
        </p:nvSpPr>
        <p:spPr>
          <a:xfrm>
            <a:off x="588651" y="862925"/>
            <a:ext cx="11836500" cy="1139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b="1" lang="en-US" sz="3200">
                <a:solidFill>
                  <a:schemeClr val="dk1"/>
                </a:solidFill>
              </a:rPr>
              <a:t>Output Voltage with 1% ripple and Current of 1A </a:t>
            </a:r>
            <a:endParaRPr b="1" sz="3200">
              <a:solidFill>
                <a:schemeClr val="dk1"/>
              </a:solidFill>
            </a:endParaRPr>
          </a:p>
          <a:p>
            <a:pPr indent="0" lvl="0" marL="0" marR="0" rtl="0" algn="l">
              <a:lnSpc>
                <a:spcPct val="120000"/>
              </a:lnSpc>
              <a:spcBef>
                <a:spcPts val="0"/>
              </a:spcBef>
              <a:spcAft>
                <a:spcPts val="0"/>
              </a:spcAft>
              <a:buNone/>
            </a:pPr>
            <a:r>
              <a:t/>
            </a:r>
            <a:endParaRPr b="1" sz="4200">
              <a:solidFill>
                <a:srgbClr val="333333"/>
              </a:solidFill>
              <a:latin typeface="Poppins"/>
              <a:ea typeface="Poppins"/>
              <a:cs typeface="Poppins"/>
              <a:sym typeface="Poppins"/>
            </a:endParaRPr>
          </a:p>
        </p:txBody>
      </p:sp>
      <p:sp>
        <p:nvSpPr>
          <p:cNvPr id="176" name="Google Shape;176;p21"/>
          <p:cNvSpPr txBox="1"/>
          <p:nvPr/>
        </p:nvSpPr>
        <p:spPr>
          <a:xfrm>
            <a:off x="11183051" y="9047100"/>
            <a:ext cx="4676100" cy="86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20">
                <a:solidFill>
                  <a:schemeClr val="dk1"/>
                </a:solidFill>
              </a:rPr>
              <a:t>Fig. 8: FBR filter Capacitance Value</a:t>
            </a:r>
            <a:endParaRPr b="1" sz="2220">
              <a:solidFill>
                <a:schemeClr val="dk1"/>
              </a:solidFill>
            </a:endParaRPr>
          </a:p>
        </p:txBody>
      </p:sp>
      <p:sp>
        <p:nvSpPr>
          <p:cNvPr id="177" name="Google Shape;177;p21"/>
          <p:cNvSpPr txBox="1"/>
          <p:nvPr/>
        </p:nvSpPr>
        <p:spPr>
          <a:xfrm>
            <a:off x="423875" y="2245050"/>
            <a:ext cx="7344600" cy="1516500"/>
          </a:xfrm>
          <a:prstGeom prst="rect">
            <a:avLst/>
          </a:prstGeom>
          <a:noFill/>
          <a:ln>
            <a:noFill/>
          </a:ln>
        </p:spPr>
        <p:txBody>
          <a:bodyPr anchorCtr="0" anchor="t" bIns="91425" lIns="91425" spcFirstLastPara="1" rIns="91425" wrap="square" tIns="91425">
            <a:normAutofit/>
          </a:bodyPr>
          <a:lstStyle/>
          <a:p>
            <a:pPr indent="-393700" lvl="0" marL="457200" rtl="0" algn="l">
              <a:spcBef>
                <a:spcPts val="0"/>
              </a:spcBef>
              <a:spcAft>
                <a:spcPts val="0"/>
              </a:spcAft>
              <a:buClr>
                <a:srgbClr val="000000"/>
              </a:buClr>
              <a:buSzPts val="2600"/>
              <a:buChar char="●"/>
            </a:pPr>
            <a:r>
              <a:rPr lang="en-US" sz="2600"/>
              <a:t>Capacitor to be connected for a load (Resistive) current of 1A, ripple voltage of 1%. </a:t>
            </a:r>
            <a:endParaRPr sz="2300">
              <a:solidFill>
                <a:srgbClr val="595959"/>
              </a:solidFill>
            </a:endParaRPr>
          </a:p>
        </p:txBody>
      </p:sp>
      <p:sp>
        <p:nvSpPr>
          <p:cNvPr id="178" name="Google Shape;178;p21"/>
          <p:cNvSpPr txBox="1"/>
          <p:nvPr/>
        </p:nvSpPr>
        <p:spPr>
          <a:xfrm>
            <a:off x="17598100" y="790800"/>
            <a:ext cx="716700" cy="390300"/>
          </a:xfrm>
          <a:prstGeom prst="rect">
            <a:avLst/>
          </a:prstGeom>
          <a:noFill/>
          <a:ln>
            <a:noFill/>
          </a:ln>
        </p:spPr>
        <p:txBody>
          <a:bodyPr anchorCtr="0" anchor="t" bIns="0" lIns="0" spcFirstLastPara="1" rIns="0" wrap="square" tIns="0">
            <a:spAutoFit/>
          </a:bodyPr>
          <a:lstStyle/>
          <a:p>
            <a:pPr indent="0" lvl="0" marL="457200" marR="0" rtl="0" algn="l">
              <a:lnSpc>
                <a:spcPct val="159975"/>
              </a:lnSpc>
              <a:spcBef>
                <a:spcPts val="0"/>
              </a:spcBef>
              <a:spcAft>
                <a:spcPts val="0"/>
              </a:spcAft>
              <a:buNone/>
            </a:pPr>
            <a:r>
              <a:rPr lang="en-US" sz="2536">
                <a:solidFill>
                  <a:srgbClr val="333333"/>
                </a:solidFill>
                <a:latin typeface="Poppins Medium"/>
                <a:ea typeface="Poppins Medium"/>
                <a:cs typeface="Poppins Medium"/>
                <a:sym typeface="Poppins Medium"/>
              </a:rPr>
              <a:t>8</a:t>
            </a:r>
            <a:endParaRPr sz="1500"/>
          </a:p>
        </p:txBody>
      </p:sp>
      <p:sp>
        <p:nvSpPr>
          <p:cNvPr id="179" name="Google Shape;179;p21"/>
          <p:cNvSpPr txBox="1"/>
          <p:nvPr/>
        </p:nvSpPr>
        <p:spPr>
          <a:xfrm>
            <a:off x="588650" y="5113400"/>
            <a:ext cx="5675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 1A/(2*50*230*sqrt(2)*1%</a:t>
            </a:r>
            <a:endParaRPr sz="3200">
              <a:solidFill>
                <a:schemeClr val="dk1"/>
              </a:solidFill>
              <a:latin typeface="Calibri"/>
              <a:ea typeface="Calibri"/>
              <a:cs typeface="Calibri"/>
              <a:sym typeface="Calibri"/>
            </a:endParaRPr>
          </a:p>
        </p:txBody>
      </p:sp>
      <p:sp>
        <p:nvSpPr>
          <p:cNvPr id="180" name="Google Shape;180;p21"/>
          <p:cNvSpPr txBox="1"/>
          <p:nvPr/>
        </p:nvSpPr>
        <p:spPr>
          <a:xfrm>
            <a:off x="875150" y="6046675"/>
            <a:ext cx="56751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C= 3.074mF</a:t>
            </a:r>
            <a:endParaRPr sz="3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