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9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3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70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0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0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5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6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9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5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4FADED-78A1-4A7C-9C68-255820ADC5BF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39B7-0E93-4DA3-B71B-9C898CA19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63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700" y="1636236"/>
            <a:ext cx="10668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CIDFont+F1"/>
              </a:rPr>
              <a:t>Problem Description:</a:t>
            </a:r>
          </a:p>
          <a:p>
            <a:endParaRPr lang="en-IN" b="0" i="0" u="none" strike="noStrike" baseline="0" dirty="0" smtClean="0">
              <a:latin typeface="CIDFont+F1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A restaurant is a business which prepares and serves food and drink to customers in return for money,</a:t>
            </a:r>
          </a:p>
          <a:p>
            <a:r>
              <a:rPr lang="en-IN" b="0" i="0" u="none" strike="noStrike" baseline="0" dirty="0" smtClean="0">
                <a:latin typeface="CIDFont+F2"/>
              </a:rPr>
              <a:t>either paid before the meal, after the meal, or with an open account.</a:t>
            </a:r>
          </a:p>
          <a:p>
            <a:r>
              <a:rPr lang="en-IN" dirty="0" smtClean="0">
                <a:latin typeface="CIDFont+F2"/>
              </a:rPr>
              <a:t>The idea is to look for an ideal location to start a restaurant in the city of New York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2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701800"/>
            <a:ext cx="1069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>
                <a:latin typeface="CIDFont+F1"/>
              </a:rPr>
              <a:t>DISCUSSION:</a:t>
            </a:r>
          </a:p>
          <a:p>
            <a:endParaRPr lang="en-IN" sz="2400" b="1" i="0" u="none" strike="noStrike" baseline="0" dirty="0" smtClean="0">
              <a:latin typeface="CIDFont+F1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1. There is scope to increase Farmers markets in Bronx, Queens and Staten Island.</a:t>
            </a:r>
          </a:p>
          <a:p>
            <a:r>
              <a:rPr lang="en-IN" b="0" i="0" u="none" strike="noStrike" baseline="0" dirty="0" smtClean="0">
                <a:latin typeface="CIDFont+F2"/>
              </a:rPr>
              <a:t>2. There is scope to explore cuisines of various countries in Bronx, Queens and Staten Island.</a:t>
            </a:r>
          </a:p>
          <a:p>
            <a:r>
              <a:rPr lang="en-IN" b="0" i="0" u="none" strike="noStrike" baseline="0" dirty="0" smtClean="0">
                <a:latin typeface="CIDFont+F2"/>
              </a:rPr>
              <a:t>3. In Manhattan and Brooklyn restaurants of cuisines of many countries are available. So if risk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can be taken with great menu on board. It also shows people love eating cuisines of various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7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1930401"/>
            <a:ext cx="1066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CIDFont+F1"/>
              </a:rPr>
              <a:t>CONCLUSION:</a:t>
            </a:r>
          </a:p>
          <a:p>
            <a:endParaRPr lang="en-IN" sz="2400" b="0" i="0" u="none" strike="noStrike" baseline="0" dirty="0" smtClean="0">
              <a:latin typeface="CIDFont+F1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This analysis is performed on limited data</a:t>
            </a:r>
            <a:r>
              <a:rPr lang="en-IN" dirty="0" smtClean="0">
                <a:latin typeface="CIDFont+F2"/>
              </a:rPr>
              <a:t>. </a:t>
            </a:r>
          </a:p>
          <a:p>
            <a:r>
              <a:rPr lang="en-IN" dirty="0" smtClean="0">
                <a:latin typeface="CIDFont+F2"/>
              </a:rPr>
              <a:t>If </a:t>
            </a:r>
            <a:r>
              <a:rPr lang="en-IN" b="0" i="0" u="none" strike="noStrike" baseline="0" dirty="0" smtClean="0">
                <a:latin typeface="CIDFont+F2"/>
              </a:rPr>
              <a:t>good amount of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data is available there is scope to come up with better results.</a:t>
            </a:r>
          </a:p>
          <a:p>
            <a:r>
              <a:rPr lang="en-IN" b="0" i="0" u="none" strike="noStrike" baseline="0" dirty="0" smtClean="0">
                <a:latin typeface="CIDFont+F2"/>
              </a:rPr>
              <a:t>If there are lot of restaurants probably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there is lot of demand.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Brooklyn and Manhattan has high concentration of restaurant business.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Very</a:t>
            </a:r>
            <a:r>
              <a:rPr lang="en-IN" dirty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competitive market.</a:t>
            </a:r>
          </a:p>
          <a:p>
            <a:r>
              <a:rPr lang="en-IN" b="0" i="0" u="none" strike="noStrike" baseline="0" dirty="0" smtClean="0">
                <a:latin typeface="CIDFont+F2"/>
              </a:rPr>
              <a:t>Bronx, Queens and Staten Island also has good number of restaurants but not as</a:t>
            </a:r>
          </a:p>
          <a:p>
            <a:r>
              <a:rPr lang="en-IN" b="0" i="0" u="none" strike="noStrike" baseline="0" dirty="0" smtClean="0">
                <a:latin typeface="CIDFont+F2"/>
              </a:rPr>
              <a:t>many as required. So this can be explored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7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905000"/>
            <a:ext cx="111633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CIDFont+F1"/>
              </a:rPr>
              <a:t>Target Audience:</a:t>
            </a:r>
          </a:p>
          <a:p>
            <a:endParaRPr lang="en-IN" b="0" i="0" u="none" strike="noStrike" baseline="0" dirty="0" smtClean="0">
              <a:latin typeface="CIDFont+F1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The objective is to locate and recommend to the management which neighbourhood of </a:t>
            </a:r>
            <a:r>
              <a:rPr lang="en-IN" b="0" i="0" u="none" strike="noStrike" baseline="0" dirty="0" err="1" smtClean="0">
                <a:latin typeface="CIDFont+F2"/>
              </a:rPr>
              <a:t>Newyork</a:t>
            </a:r>
            <a:endParaRPr lang="en-IN" b="0" i="0" u="none" strike="noStrike" baseline="0" dirty="0" smtClean="0">
              <a:latin typeface="CIDFont+F2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city will be best choice to start a restaurant.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The Management also expects to understand the rationale</a:t>
            </a:r>
          </a:p>
          <a:p>
            <a:r>
              <a:rPr lang="en-IN" b="0" i="0" u="none" strike="noStrike" baseline="0" dirty="0" smtClean="0">
                <a:latin typeface="CIDFont+F2"/>
              </a:rPr>
              <a:t>of the recommendations made.</a:t>
            </a:r>
          </a:p>
          <a:p>
            <a:r>
              <a:rPr lang="en-IN" b="0" i="0" u="none" strike="noStrike" baseline="0" dirty="0" smtClean="0">
                <a:latin typeface="CIDFont+F2"/>
              </a:rPr>
              <a:t>This would interest anyone who wants to start a new restaurant in </a:t>
            </a:r>
            <a:r>
              <a:rPr lang="en-IN" b="0" i="0" u="none" strike="noStrike" baseline="0" dirty="0" err="1" smtClean="0">
                <a:latin typeface="CIDFont+F2"/>
              </a:rPr>
              <a:t>Newyork</a:t>
            </a:r>
            <a:r>
              <a:rPr lang="en-IN" b="0" i="0" u="none" strike="noStrike" baseline="0" dirty="0" smtClean="0">
                <a:latin typeface="CIDFont+F2"/>
              </a:rPr>
              <a:t>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143000"/>
            <a:ext cx="972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CIDFont+F4"/>
              </a:rPr>
              <a:t>Data</a:t>
            </a:r>
            <a:r>
              <a:rPr lang="en-IN" b="0" i="0" u="none" strike="noStrike" baseline="0" dirty="0" smtClean="0">
                <a:latin typeface="CIDFont+F4"/>
              </a:rPr>
              <a:t> : </a:t>
            </a:r>
          </a:p>
          <a:p>
            <a:endParaRPr lang="en-IN" b="0" i="0" u="none" strike="noStrike" baseline="0" dirty="0" smtClean="0">
              <a:latin typeface="CIDFont+F4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For the below analysis we will get data from </a:t>
            </a:r>
            <a:r>
              <a:rPr lang="en-IN" b="0" i="0" u="none" strike="noStrike" baseline="0" dirty="0" err="1" smtClean="0">
                <a:latin typeface="CIDFont+F2"/>
              </a:rPr>
              <a:t>wikipedia</a:t>
            </a:r>
            <a:r>
              <a:rPr lang="en-IN" b="0" i="0" u="none" strike="noStrike" baseline="0" dirty="0" smtClean="0">
                <a:latin typeface="CIDFont+F2"/>
              </a:rPr>
              <a:t> as given below :</a:t>
            </a:r>
          </a:p>
          <a:p>
            <a:r>
              <a:rPr lang="en-IN" b="0" i="0" u="none" strike="noStrike" baseline="0" dirty="0" smtClean="0">
                <a:latin typeface="CIDFont+F2"/>
              </a:rPr>
              <a:t>1. New York Population</a:t>
            </a:r>
          </a:p>
          <a:p>
            <a:r>
              <a:rPr lang="en-IN" b="0" i="0" u="none" strike="noStrike" baseline="0" dirty="0" smtClean="0">
                <a:latin typeface="CIDFont+F2"/>
              </a:rPr>
              <a:t>2. New York City Demographics</a:t>
            </a:r>
          </a:p>
          <a:p>
            <a:r>
              <a:rPr lang="en-IN" b="0" i="0" u="none" strike="noStrike" baseline="0" dirty="0" smtClean="0">
                <a:latin typeface="CIDFont+F2"/>
              </a:rPr>
              <a:t>3. Cuisine of New York city</a:t>
            </a:r>
          </a:p>
          <a:p>
            <a:r>
              <a:rPr lang="en-IN" b="0" i="0" u="none" strike="noStrike" baseline="0" dirty="0" smtClean="0">
                <a:solidFill>
                  <a:srgbClr val="0000FF"/>
                </a:solidFill>
                <a:latin typeface="CIDFont+F2"/>
              </a:rPr>
              <a:t>https://en.wikipedia.org/wiki/New_York_City</a:t>
            </a:r>
          </a:p>
          <a:p>
            <a:r>
              <a:rPr lang="en-IN" b="0" i="0" u="none" strike="noStrike" baseline="0" dirty="0" smtClean="0">
                <a:solidFill>
                  <a:srgbClr val="0000FF"/>
                </a:solidFill>
                <a:latin typeface="CIDFont+F2"/>
              </a:rPr>
              <a:t>https://en.wikipedia.org/wiki/Economy_of_New_York_City</a:t>
            </a:r>
          </a:p>
          <a:p>
            <a:r>
              <a:rPr lang="en-IN" b="0" i="0" u="none" strike="noStrike" baseline="0" dirty="0" smtClean="0">
                <a:solidFill>
                  <a:srgbClr val="0000FF"/>
                </a:solidFill>
                <a:latin typeface="CIDFont+F2"/>
              </a:rPr>
              <a:t>https://en.wikipedia.org/wiki/Portal:New_York_City</a:t>
            </a:r>
          </a:p>
          <a:p>
            <a:r>
              <a:rPr lang="en-IN" b="0" i="0" u="none" strike="noStrike" baseline="0" dirty="0" smtClean="0">
                <a:solidFill>
                  <a:srgbClr val="0000FF"/>
                </a:solidFill>
                <a:latin typeface="CIDFont+F2"/>
              </a:rPr>
              <a:t>https://en.wikipedia.org/wiki/Cuisine_of_New_York_City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460500"/>
            <a:ext cx="107569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i="0" u="none" strike="noStrike" baseline="0" dirty="0" smtClean="0">
                <a:latin typeface="CIDFont+F1"/>
              </a:rPr>
              <a:t>Analytic Approach :</a:t>
            </a:r>
          </a:p>
          <a:p>
            <a:endParaRPr lang="en-IN" sz="2000" b="0" i="0" u="none" strike="noStrike" baseline="0" dirty="0" smtClean="0">
              <a:latin typeface="CIDFont+F1"/>
            </a:endParaRPr>
          </a:p>
          <a:p>
            <a:r>
              <a:rPr lang="en-IN" b="0" i="0" u="none" strike="noStrike" baseline="0" dirty="0" smtClean="0">
                <a:latin typeface="CIDFont+F2"/>
              </a:rPr>
              <a:t>New York city neighbourhood has a total of 5 boroughs and 306 </a:t>
            </a:r>
            <a:r>
              <a:rPr lang="en-IN" b="0" i="0" u="none" strike="noStrike" baseline="0" dirty="0" err="1" smtClean="0">
                <a:latin typeface="CIDFont+F2"/>
              </a:rPr>
              <a:t>neighborhoods</a:t>
            </a:r>
            <a:r>
              <a:rPr lang="en-IN" b="0" i="0" u="none" strike="noStrike" baseline="0" dirty="0" smtClean="0">
                <a:latin typeface="CIDFont+F2"/>
              </a:rPr>
              <a:t>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In this project first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part is clustering of Manhattan and Brooklyn .</a:t>
            </a:r>
          </a:p>
          <a:p>
            <a:r>
              <a:rPr lang="en-IN" b="0" i="0" u="none" strike="noStrike" baseline="0" dirty="0" smtClean="0">
                <a:latin typeface="CIDFont+F2"/>
              </a:rPr>
              <a:t>And second part is clustering of Bronx, Queens and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Staten Island.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This is done because of the following 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74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78" t="1919" r="888" b="2323"/>
          <a:stretch/>
        </p:blipFill>
        <p:spPr>
          <a:xfrm>
            <a:off x="812800" y="2108199"/>
            <a:ext cx="9385299" cy="43528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800" y="1384300"/>
            <a:ext cx="772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/>
              <a:t>New York </a:t>
            </a:r>
            <a:r>
              <a:rPr lang="en-IN" sz="3000" b="1" dirty="0" err="1" smtClean="0"/>
              <a:t>Neighborhood</a:t>
            </a:r>
            <a:r>
              <a:rPr lang="en-IN" sz="3000" b="1" dirty="0" smtClean="0"/>
              <a:t> Visualization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76000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47" b="1"/>
          <a:stretch/>
        </p:blipFill>
        <p:spPr>
          <a:xfrm>
            <a:off x="588962" y="1993900"/>
            <a:ext cx="9355138" cy="4033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62" y="1181100"/>
            <a:ext cx="892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Farmers Market visualisation-New York City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42081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797050"/>
            <a:ext cx="3619500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797050"/>
            <a:ext cx="36480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4294187"/>
            <a:ext cx="3609975" cy="20177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7088" y="1287741"/>
            <a:ext cx="248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 smtClean="0">
                <a:latin typeface="CIDFont+F1"/>
              </a:rPr>
              <a:t>BROOKLYN CUISINE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719762" y="1287741"/>
            <a:ext cx="262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 smtClean="0">
                <a:latin typeface="CIDFont+F1"/>
              </a:rPr>
              <a:t>MANHATTAN CUISINE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736817" y="493371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 smtClean="0">
                <a:latin typeface="CIDFont+F1"/>
              </a:rPr>
              <a:t>QUEENS CUISINE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8041" y="453788"/>
            <a:ext cx="520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/>
              <a:t>Most favourite cuisines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47124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700937"/>
            <a:ext cx="8051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u="none" strike="noStrike" baseline="0" dirty="0" smtClean="0">
                <a:latin typeface="CIDFont+F1"/>
              </a:rPr>
              <a:t>Cluster0 : </a:t>
            </a:r>
          </a:p>
          <a:p>
            <a:r>
              <a:rPr lang="en-IN" b="0" i="0" u="none" strike="noStrike" baseline="0" dirty="0" smtClean="0">
                <a:latin typeface="CIDFont+F2"/>
              </a:rPr>
              <a:t>The Total and Total Sum of cluster0 has smallest value.</a:t>
            </a:r>
          </a:p>
          <a:p>
            <a:r>
              <a:rPr lang="en-IN" b="0" i="0" u="none" strike="noStrike" baseline="0" dirty="0" smtClean="0">
                <a:latin typeface="CIDFont+F2"/>
              </a:rPr>
              <a:t>It shows that the market is not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saturated.</a:t>
            </a:r>
          </a:p>
          <a:p>
            <a:r>
              <a:rPr lang="en-IN" dirty="0" smtClean="0">
                <a:latin typeface="CIDFont+F2"/>
              </a:rPr>
              <a:t>Number of restaurants are relatively low</a:t>
            </a:r>
            <a:endParaRPr lang="en-IN" b="0" i="0" u="none" strike="noStrike" baseline="0" dirty="0" smtClean="0">
              <a:latin typeface="CIDFont+F2"/>
            </a:endParaRPr>
          </a:p>
          <a:p>
            <a:endParaRPr lang="en-IN" b="0" i="0" u="none" strike="noStrike" baseline="0" dirty="0" smtClean="0">
              <a:latin typeface="CIDFont+F2"/>
            </a:endParaRPr>
          </a:p>
          <a:p>
            <a:r>
              <a:rPr lang="en-IN" b="1" i="0" u="none" strike="noStrike" baseline="0" dirty="0" smtClean="0">
                <a:latin typeface="CIDFont+F1"/>
              </a:rPr>
              <a:t>Cluster1 : </a:t>
            </a:r>
          </a:p>
          <a:p>
            <a:r>
              <a:rPr lang="en-IN" b="0" i="0" u="none" strike="noStrike" baseline="0" dirty="0" smtClean="0">
                <a:latin typeface="CIDFont+F2"/>
              </a:rPr>
              <a:t>The Total and Total Sum of cluster1 has highest value.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It shows that the markets are</a:t>
            </a:r>
            <a:r>
              <a:rPr lang="en-IN" b="0" i="0" u="none" strike="noStrike" dirty="0" smtClean="0">
                <a:latin typeface="CIDFont+F2"/>
              </a:rPr>
              <a:t> </a:t>
            </a:r>
            <a:r>
              <a:rPr lang="en-IN" b="0" i="0" u="none" strike="noStrike" baseline="0" dirty="0" smtClean="0">
                <a:latin typeface="CIDFont+F2"/>
              </a:rPr>
              <a:t>saturated. </a:t>
            </a:r>
          </a:p>
          <a:p>
            <a:r>
              <a:rPr lang="en-IN" b="0" i="0" u="none" strike="noStrike" baseline="0" dirty="0" smtClean="0">
                <a:latin typeface="CIDFont+F2"/>
              </a:rPr>
              <a:t>Number of restaurants are very high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73100" y="673100"/>
            <a:ext cx="3060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/>
              <a:t>RESULTS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46961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" y="1663700"/>
            <a:ext cx="9398318" cy="453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3800" y="723900"/>
            <a:ext cx="627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/>
              <a:t>Map of above two clusters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43191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442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CIDFont+F1</vt:lpstr>
      <vt:lpstr>CIDFont+F2</vt:lpstr>
      <vt:lpstr>CIDFont+F4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</dc:creator>
  <cp:lastModifiedBy>Srikar</cp:lastModifiedBy>
  <cp:revision>5</cp:revision>
  <dcterms:created xsi:type="dcterms:W3CDTF">2020-01-09T00:40:44Z</dcterms:created>
  <dcterms:modified xsi:type="dcterms:W3CDTF">2020-01-09T01:03:06Z</dcterms:modified>
</cp:coreProperties>
</file>