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2" r:id="rId6"/>
    <p:sldId id="264" r:id="rId7"/>
    <p:sldId id="265" r:id="rId8"/>
    <p:sldId id="266" r:id="rId9"/>
    <p:sldId id="267" r:id="rId10"/>
    <p:sldId id="271"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02B3B1-4144-47A4-A1FB-9E59EEEF007A}" type="datetimeFigureOut">
              <a:rPr lang="en-US" smtClean="0"/>
              <a:t>10/21/2022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968F7C-3087-4615-A0AB-C84D1E0A5CBF}" type="slidenum">
              <a:rPr lang="en-US" smtClean="0"/>
              <a:t>‹#›</a:t>
            </a:fld>
            <a:endParaRPr lang="en-US"/>
          </a:p>
        </p:txBody>
      </p:sp>
    </p:spTree>
    <p:extLst>
      <p:ext uri="{BB962C8B-B14F-4D97-AF65-F5344CB8AC3E}">
        <p14:creationId xmlns:p14="http://schemas.microsoft.com/office/powerpoint/2010/main" val="3708547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68F7C-3087-4615-A0AB-C84D1E0A5CBF}" type="slidenum">
              <a:rPr lang="en-US" smtClean="0"/>
              <a:t>4</a:t>
            </a:fld>
            <a:endParaRPr lang="en-US"/>
          </a:p>
        </p:txBody>
      </p:sp>
    </p:spTree>
    <p:extLst>
      <p:ext uri="{BB962C8B-B14F-4D97-AF65-F5344CB8AC3E}">
        <p14:creationId xmlns:p14="http://schemas.microsoft.com/office/powerpoint/2010/main" val="281722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B8EC56-8BE7-459A-88AF-4AFA39CE3DF7}" type="datetime1">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423010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45137-47ED-40A4-BC3E-A369C26E70B0}" type="datetime1">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52275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1905E-4B66-45CF-B558-24C1105E5F20}" type="datetime1">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416535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6D3E5C-15F4-4599-9744-88CDDA96A618}" type="datetime1">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180378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A5B2-EBC6-4346-8A33-6681367D3927}" type="datetime1">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211507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05EE44-1F81-4ABC-A78A-AE50DC74A509}" type="datetime1">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145375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6E2F8B-AB4F-490D-BE8D-94A5C7DCA6F7}" type="datetime1">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3640959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68E528-0B3E-4A90-98A6-D15A9ADA0FEC}" type="datetime1">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307134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80F3B-5489-4AC3-B971-7A43109C1033}" type="datetime1">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134505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062958-C301-467C-B0F1-A0AA47F87E32}" type="datetime1">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54581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263DC2-0046-4B62-9F2D-9ED3970CD619}" type="datetime1">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184797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8AB8D-63B3-4961-A7CD-1FC7B40193EA}" type="datetime1">
              <a:rPr lang="en-US" smtClean="0"/>
              <a:t>10/21/2022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E7E82-5ABA-407E-9B5A-5CD798DAB2D4}" type="slidenum">
              <a:rPr lang="en-US" smtClean="0"/>
              <a:pPr/>
              <a:t>‹#›</a:t>
            </a:fld>
            <a:endParaRPr lang="en-US"/>
          </a:p>
        </p:txBody>
      </p:sp>
    </p:spTree>
    <p:extLst>
      <p:ext uri="{BB962C8B-B14F-4D97-AF65-F5344CB8AC3E}">
        <p14:creationId xmlns:p14="http://schemas.microsoft.com/office/powerpoint/2010/main" val="1261425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jmlr.csail.mit.edu/papers/volume10/king09a/king09a.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143000"/>
            <a:ext cx="8610600" cy="5213350"/>
          </a:xfrm>
        </p:spPr>
        <p:txBody>
          <a:bodyPr>
            <a:normAutofit fontScale="92500"/>
          </a:bodyPr>
          <a:lstStyle/>
          <a:p>
            <a:r>
              <a:rPr lang="en-US" sz="2800" b="1" dirty="0">
                <a:solidFill>
                  <a:schemeClr val="tx1"/>
                </a:solidFill>
                <a:latin typeface="Times New Roman" pitchFamily="18" charset="0"/>
                <a:cs typeface="Times New Roman" pitchFamily="18" charset="0"/>
              </a:rPr>
              <a:t>Department of Computer Science &amp; Engineering</a:t>
            </a:r>
            <a:endParaRPr lang="en-US" sz="2800" dirty="0">
              <a:solidFill>
                <a:schemeClr val="tx1"/>
              </a:solidFill>
              <a:latin typeface="Times New Roman" pitchFamily="18" charset="0"/>
              <a:cs typeface="Times New Roman" pitchFamily="18" charset="0"/>
            </a:endParaRPr>
          </a:p>
          <a:p>
            <a:r>
              <a:rPr lang="en-US" sz="2400" b="1" dirty="0">
                <a:solidFill>
                  <a:schemeClr val="tx1"/>
                </a:solidFill>
                <a:latin typeface="Times New Roman" pitchFamily="18" charset="0"/>
                <a:cs typeface="Times New Roman" pitchFamily="18" charset="0"/>
              </a:rPr>
              <a:t>Batch Number: 27</a:t>
            </a:r>
          </a:p>
          <a:p>
            <a:r>
              <a:rPr lang="en-US" sz="2400" b="1" dirty="0">
                <a:solidFill>
                  <a:schemeClr val="tx1"/>
                </a:solidFill>
                <a:latin typeface="Times New Roman" pitchFamily="18" charset="0"/>
                <a:cs typeface="Times New Roman" pitchFamily="18" charset="0"/>
              </a:rPr>
              <a:t>Synopsis Presentation on</a:t>
            </a:r>
          </a:p>
          <a:p>
            <a:r>
              <a:rPr lang="en-US" sz="2400" b="1" dirty="0">
                <a:solidFill>
                  <a:schemeClr val="tx1"/>
                </a:solidFill>
                <a:latin typeface="Times New Roman" pitchFamily="18" charset="0"/>
                <a:cs typeface="Times New Roman" pitchFamily="18" charset="0"/>
              </a:rPr>
              <a:t>Project Title: Using facial landmarks to detect drowsiness</a:t>
            </a:r>
          </a:p>
          <a:p>
            <a:pPr algn="l"/>
            <a:r>
              <a:rPr lang="en-US" sz="2400" b="1" dirty="0">
                <a:solidFill>
                  <a:schemeClr val="tx1"/>
                </a:solidFill>
                <a:latin typeface="Times New Roman" pitchFamily="18" charset="0"/>
                <a:cs typeface="Times New Roman" pitchFamily="18" charset="0"/>
              </a:rPr>
              <a:t>		NAME			                        USN</a:t>
            </a:r>
          </a:p>
          <a:p>
            <a:r>
              <a:rPr lang="en-US" sz="2400" b="1" dirty="0">
                <a:solidFill>
                  <a:schemeClr val="tx1"/>
                </a:solidFill>
                <a:latin typeface="Times New Roman" pitchFamily="18" charset="0"/>
                <a:cs typeface="Times New Roman" pitchFamily="18" charset="0"/>
              </a:rPr>
              <a:t>Srikar Koushik Satya Viswanadha           19BTRCS103</a:t>
            </a:r>
          </a:p>
          <a:p>
            <a:r>
              <a:rPr lang="en-US" sz="2400" b="1" dirty="0">
                <a:solidFill>
                  <a:schemeClr val="tx1"/>
                </a:solidFill>
                <a:latin typeface="Times New Roman" pitchFamily="18" charset="0"/>
                <a:cs typeface="Times New Roman" pitchFamily="18" charset="0"/>
              </a:rPr>
              <a:t>Vellala Harshith                                          19BTRCS083</a:t>
            </a:r>
          </a:p>
          <a:p>
            <a:r>
              <a:rPr lang="en-US" sz="2400" b="1" dirty="0">
                <a:solidFill>
                  <a:schemeClr val="tx1"/>
                </a:solidFill>
                <a:latin typeface="Times New Roman" pitchFamily="18" charset="0"/>
                <a:cs typeface="Times New Roman" pitchFamily="18" charset="0"/>
              </a:rPr>
              <a:t>Akash P                                                        17BTRCS114</a:t>
            </a:r>
          </a:p>
          <a:p>
            <a:r>
              <a:rPr lang="en-US" sz="2400" b="1" dirty="0">
                <a:solidFill>
                  <a:schemeClr val="tx1"/>
                </a:solidFill>
                <a:latin typeface="Times New Roman" pitchFamily="18" charset="0"/>
                <a:cs typeface="Times New Roman" pitchFamily="18" charset="0"/>
              </a:rPr>
              <a:t>Kothapalli Bhargava Avinash                    19BTRCS087</a:t>
            </a:r>
          </a:p>
          <a:p>
            <a:pPr algn="l"/>
            <a:r>
              <a:rPr lang="en-US" sz="2400" b="1" dirty="0">
                <a:solidFill>
                  <a:schemeClr val="tx1"/>
                </a:solidFill>
                <a:latin typeface="Times New Roman" pitchFamily="18" charset="0"/>
                <a:cs typeface="Times New Roman" pitchFamily="18" charset="0"/>
              </a:rPr>
              <a:t>						</a:t>
            </a:r>
          </a:p>
          <a:p>
            <a:pPr algn="l"/>
            <a:r>
              <a:rPr lang="en-US" sz="2400" b="1" dirty="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rPr>
              <a:t>Guide Name: </a:t>
            </a:r>
            <a:r>
              <a:rPr lang="en-IN" sz="2100" b="1" dirty="0">
                <a:solidFill>
                  <a:schemeClr val="tx1"/>
                </a:solidFill>
                <a:latin typeface="Times New Roman" panose="02020603050405020304" pitchFamily="18" charset="0"/>
                <a:cs typeface="Times New Roman" panose="02020603050405020304" pitchFamily="18" charset="0"/>
              </a:rPr>
              <a:t>Dr. Rajesh A</a:t>
            </a:r>
            <a:endParaRPr lang="en-US" sz="2100" b="1" dirty="0">
              <a:solidFill>
                <a:schemeClr val="tx1"/>
              </a:solidFill>
              <a:latin typeface="Times New Roman" panose="02020603050405020304" pitchFamily="18" charset="0"/>
              <a:cs typeface="Times New Roman" pitchFamily="18" charset="0"/>
            </a:endParaRPr>
          </a:p>
          <a:p>
            <a:pPr algn="l"/>
            <a:r>
              <a:rPr lang="en-US" sz="2000" b="1" dirty="0">
                <a:solidFill>
                  <a:schemeClr val="tx1"/>
                </a:solidFill>
                <a:latin typeface="Times New Roman" pitchFamily="18" charset="0"/>
                <a:cs typeface="Times New Roman" pitchFamily="18" charset="0"/>
              </a:rPr>
              <a:t>					          Designation &amp; Dept: CSE</a:t>
            </a:r>
          </a:p>
          <a:p>
            <a:pPr algn="l"/>
            <a:r>
              <a:rPr lang="en-US" sz="2000" b="1" dirty="0">
                <a:solidFill>
                  <a:schemeClr val="tx1"/>
                </a:solidFill>
                <a:latin typeface="Times New Roman" pitchFamily="18" charset="0"/>
                <a:cs typeface="Times New Roman" pitchFamily="18" charset="0"/>
              </a:rPr>
              <a:t>					          College Name: Jain University</a:t>
            </a:r>
          </a:p>
        </p:txBody>
      </p:sp>
      <p:sp>
        <p:nvSpPr>
          <p:cNvPr id="4" name="Footer Placeholder 3"/>
          <p:cNvSpPr>
            <a:spLocks noGrp="1"/>
          </p:cNvSpPr>
          <p:nvPr>
            <p:ph type="ftr" sz="quarter" idx="11"/>
          </p:nvPr>
        </p:nvSpPr>
        <p:spPr/>
        <p:txBody>
          <a:bodyPr/>
          <a:lstStyle/>
          <a:p>
            <a:r>
              <a:rPr lang="en-US" dirty="0"/>
              <a:t>Department of CSE 2022-23 Batch</a:t>
            </a:r>
          </a:p>
        </p:txBody>
      </p:sp>
      <p:sp>
        <p:nvSpPr>
          <p:cNvPr id="2" name="Date Placeholder 1"/>
          <p:cNvSpPr>
            <a:spLocks noGrp="1"/>
          </p:cNvSpPr>
          <p:nvPr>
            <p:ph type="dt" sz="half" idx="10"/>
          </p:nvPr>
        </p:nvSpPr>
        <p:spPr/>
        <p:txBody>
          <a:bodyPr/>
          <a:lstStyle/>
          <a:p>
            <a:fld id="{9D465EB5-69E4-412C-9602-39D00E587622}" type="datetime1">
              <a:rPr lang="en-US" smtClean="0"/>
              <a:t>10/21/2022</a:t>
            </a:fld>
            <a:endParaRPr lang="en-US"/>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2438400" y="221672"/>
            <a:ext cx="4191000" cy="631825"/>
          </a:xfrm>
          <a:prstGeom prst="rect">
            <a:avLst/>
          </a:prstGeom>
        </p:spPr>
      </p:pic>
    </p:spTree>
    <p:extLst>
      <p:ext uri="{BB962C8B-B14F-4D97-AF65-F5344CB8AC3E}">
        <p14:creationId xmlns:p14="http://schemas.microsoft.com/office/powerpoint/2010/main" val="378830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8229-832A-849B-FC7F-D5143CF3553B}"/>
              </a:ext>
            </a:extLst>
          </p:cNvPr>
          <p:cNvSpPr>
            <a:spLocks noGrp="1"/>
          </p:cNvSpPr>
          <p:nvPr>
            <p:ph type="title"/>
          </p:nvPr>
        </p:nvSpPr>
        <p:spPr/>
        <p:txBody>
          <a:bodyPr>
            <a:normAutofit/>
          </a:bodyPr>
          <a:lstStyle/>
          <a:p>
            <a:r>
              <a:rPr lang="en-US" dirty="0"/>
              <a:t>METHODOLGY</a:t>
            </a:r>
            <a:endParaRPr lang="en-IN" dirty="0"/>
          </a:p>
        </p:txBody>
      </p:sp>
      <p:pic>
        <p:nvPicPr>
          <p:cNvPr id="7" name="Content Placeholder 6">
            <a:extLst>
              <a:ext uri="{FF2B5EF4-FFF2-40B4-BE49-F238E27FC236}">
                <a16:creationId xmlns:a16="http://schemas.microsoft.com/office/drawing/2014/main" id="{68489DAF-6613-D0A4-4D30-A1A1385228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085624"/>
            <a:ext cx="7620000" cy="5559199"/>
          </a:xfrm>
        </p:spPr>
      </p:pic>
      <p:sp>
        <p:nvSpPr>
          <p:cNvPr id="4" name="Date Placeholder 3">
            <a:extLst>
              <a:ext uri="{FF2B5EF4-FFF2-40B4-BE49-F238E27FC236}">
                <a16:creationId xmlns:a16="http://schemas.microsoft.com/office/drawing/2014/main" id="{9AB11F8F-1CB4-6C2A-D1EA-E4B9BC57D2E3}"/>
              </a:ext>
            </a:extLst>
          </p:cNvPr>
          <p:cNvSpPr>
            <a:spLocks noGrp="1"/>
          </p:cNvSpPr>
          <p:nvPr>
            <p:ph type="dt" sz="half" idx="10"/>
          </p:nvPr>
        </p:nvSpPr>
        <p:spPr/>
        <p:txBody>
          <a:bodyPr/>
          <a:lstStyle/>
          <a:p>
            <a:fld id="{886D3E5C-15F4-4599-9744-88CDDA96A618}" type="datetime1">
              <a:rPr lang="en-US" smtClean="0"/>
              <a:t>10/21/2022</a:t>
            </a:fld>
            <a:endParaRPr lang="en-US"/>
          </a:p>
        </p:txBody>
      </p:sp>
      <p:sp>
        <p:nvSpPr>
          <p:cNvPr id="5" name="Footer Placeholder 4">
            <a:extLst>
              <a:ext uri="{FF2B5EF4-FFF2-40B4-BE49-F238E27FC236}">
                <a16:creationId xmlns:a16="http://schemas.microsoft.com/office/drawing/2014/main" id="{B53EEE08-8557-7CBE-9041-C3A4CB842E40}"/>
              </a:ext>
            </a:extLst>
          </p:cNvPr>
          <p:cNvSpPr>
            <a:spLocks noGrp="1"/>
          </p:cNvSpPr>
          <p:nvPr>
            <p:ph type="ftr" sz="quarter" idx="11"/>
          </p:nvPr>
        </p:nvSpPr>
        <p:spPr/>
        <p:txBody>
          <a:bodyPr/>
          <a:lstStyle/>
          <a:p>
            <a:r>
              <a:rPr lang="en-IN" sz="1800" b="0" i="0" dirty="0">
                <a:solidFill>
                  <a:srgbClr val="404040"/>
                </a:solidFill>
                <a:effectLst/>
                <a:latin typeface="Lato" panose="020F0502020204030203" pitchFamily="34" charset="0"/>
              </a:rPr>
              <a:t>Fig. Normalized landmarks</a:t>
            </a:r>
          </a:p>
        </p:txBody>
      </p:sp>
    </p:spTree>
    <p:extLst>
      <p:ext uri="{BB962C8B-B14F-4D97-AF65-F5344CB8AC3E}">
        <p14:creationId xmlns:p14="http://schemas.microsoft.com/office/powerpoint/2010/main" val="3581644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3D71-2AC7-7DBB-FB8F-BF5340285F6F}"/>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0A57B30D-D3CD-666B-EF98-B5A5520EDE47}"/>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Drowsiness Detection and Alerting:</a:t>
            </a:r>
          </a:p>
          <a:p>
            <a:pPr lvl="1" algn="just"/>
            <a:r>
              <a:rPr lang="en-US"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aspect ratio has a ranges after which the person considered to be closing eyes. If the ratio passes the maximum threshold (Standard aspect ratio is 3) the person is considered drowsy if the aspect ratio passes the maximum.</a:t>
            </a:r>
          </a:p>
          <a:p>
            <a:pPr marL="457200" lvl="1" indent="0" algn="just">
              <a:buNone/>
            </a:pPr>
            <a:endParaRPr lang="en-US"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r>
              <a:rPr lang="en-US" sz="1800" dirty="0">
                <a:solidFill>
                  <a:srgbClr val="444444"/>
                </a:solidFill>
                <a:latin typeface="Times New Roman" panose="02020603050405020304" pitchFamily="18" charset="0"/>
                <a:ea typeface="Times New Roman" panose="02020603050405020304" pitchFamily="18" charset="0"/>
              </a:rPr>
              <a:t>The score is maintained based on the persons state which will be later  used to determine whether person is feeling drowsy or not</a:t>
            </a:r>
            <a:r>
              <a:rPr lang="en-US" sz="1800" dirty="0">
                <a:solidFill>
                  <a:srgbClr val="444444"/>
                </a:solidFill>
                <a:effectLst/>
                <a:latin typeface="Times New Roman" panose="02020603050405020304" pitchFamily="18" charset="0"/>
                <a:ea typeface="Times New Roman" panose="02020603050405020304" pitchFamily="18" charset="0"/>
              </a:rPr>
              <a:t>.</a:t>
            </a:r>
          </a:p>
          <a:p>
            <a:pPr marL="457200" lvl="1" indent="0" algn="just">
              <a:buNone/>
            </a:pPr>
            <a:endParaRPr lang="en-US" sz="1800" dirty="0">
              <a:solidFill>
                <a:srgbClr val="444444"/>
              </a:solidFill>
              <a:effectLst/>
              <a:latin typeface="Times New Roman" panose="02020603050405020304" pitchFamily="18" charset="0"/>
              <a:ea typeface="Times New Roman" panose="02020603050405020304" pitchFamily="18" charset="0"/>
            </a:endParaRPr>
          </a:p>
          <a:p>
            <a:pPr lvl="1" algn="just"/>
            <a:r>
              <a:rPr lang="en-US" sz="1800" dirty="0">
                <a:solidFill>
                  <a:srgbClr val="444444"/>
                </a:solidFill>
                <a:latin typeface="Times New Roman" panose="02020603050405020304" pitchFamily="18" charset="0"/>
                <a:ea typeface="Times New Roman" panose="02020603050405020304" pitchFamily="18" charset="0"/>
              </a:rPr>
              <a:t>If the score passes a value which is to be considered drowsy then an alert is sent to the user to make the person aware of the drowsy feeling.</a:t>
            </a:r>
            <a:endParaRPr lang="en-IN" sz="1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18093B8-E8BD-F567-259B-84D82F454FBD}"/>
              </a:ext>
            </a:extLst>
          </p:cNvPr>
          <p:cNvSpPr>
            <a:spLocks noGrp="1"/>
          </p:cNvSpPr>
          <p:nvPr>
            <p:ph type="dt" sz="half" idx="10"/>
          </p:nvPr>
        </p:nvSpPr>
        <p:spPr/>
        <p:txBody>
          <a:bodyPr/>
          <a:lstStyle/>
          <a:p>
            <a:fld id="{886D3E5C-15F4-4599-9744-88CDDA96A618}" type="datetime1">
              <a:rPr lang="en-US" smtClean="0"/>
              <a:t>10/21/2022</a:t>
            </a:fld>
            <a:endParaRPr lang="en-US"/>
          </a:p>
        </p:txBody>
      </p:sp>
      <p:sp>
        <p:nvSpPr>
          <p:cNvPr id="5" name="Footer Placeholder 4">
            <a:extLst>
              <a:ext uri="{FF2B5EF4-FFF2-40B4-BE49-F238E27FC236}">
                <a16:creationId xmlns:a16="http://schemas.microsoft.com/office/drawing/2014/main" id="{1BE563A7-C6CC-551A-1C5C-0A7FE3DE88A3}"/>
              </a:ext>
            </a:extLst>
          </p:cNvPr>
          <p:cNvSpPr>
            <a:spLocks noGrp="1"/>
          </p:cNvSpPr>
          <p:nvPr>
            <p:ph type="ftr" sz="quarter" idx="11"/>
          </p:nvPr>
        </p:nvSpPr>
        <p:spPr/>
        <p:txBody>
          <a:bodyPr/>
          <a:lstStyle/>
          <a:p>
            <a:r>
              <a:rPr lang="en-US" dirty="0"/>
              <a:t>Department of CSE 2022-23 Batch</a:t>
            </a:r>
          </a:p>
        </p:txBody>
      </p:sp>
    </p:spTree>
    <p:extLst>
      <p:ext uri="{BB962C8B-B14F-4D97-AF65-F5344CB8AC3E}">
        <p14:creationId xmlns:p14="http://schemas.microsoft.com/office/powerpoint/2010/main" val="306964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E8EF-0E8F-3DDD-2F48-966A7CD8BA57}"/>
              </a:ext>
            </a:extLst>
          </p:cNvPr>
          <p:cNvSpPr>
            <a:spLocks noGrp="1"/>
          </p:cNvSpPr>
          <p:nvPr>
            <p:ph type="title"/>
          </p:nvPr>
        </p:nvSpPr>
        <p:spPr/>
        <p:txBody>
          <a:bodyPr>
            <a:normAutofit/>
          </a:bodyPr>
          <a:lstStyle/>
          <a:p>
            <a:r>
              <a:rPr lang="en-US" sz="3600" dirty="0"/>
              <a:t>HARDWARE &amp; SOFTWARE REQUIREMENTS</a:t>
            </a:r>
            <a:endParaRPr lang="en-IN" sz="3600" dirty="0"/>
          </a:p>
        </p:txBody>
      </p:sp>
      <p:sp>
        <p:nvSpPr>
          <p:cNvPr id="3" name="Content Placeholder 2">
            <a:extLst>
              <a:ext uri="{FF2B5EF4-FFF2-40B4-BE49-F238E27FC236}">
                <a16:creationId xmlns:a16="http://schemas.microsoft.com/office/drawing/2014/main" id="{F04889DB-6CD8-44E9-BC5E-CF9272001521}"/>
              </a:ext>
            </a:extLst>
          </p:cNvPr>
          <p:cNvSpPr>
            <a:spLocks noGrp="1"/>
          </p:cNvSpPr>
          <p:nvPr>
            <p:ph idx="1"/>
          </p:nvPr>
        </p:nvSpPr>
        <p:spPr/>
        <p:txBody>
          <a:bodyPr>
            <a:normAutofit/>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System requirements:</a:t>
            </a:r>
            <a:endParaRPr lang="en-IN" sz="1800" b="1" dirty="0">
              <a:latin typeface="Garamond" panose="02020404030301010803" pitchFamily="18" charset="0"/>
              <a:ea typeface="Times New Roman" panose="02020603050405020304" pitchFamily="18" charset="0"/>
              <a:cs typeface="Times New Roman" panose="02020603050405020304" pitchFamily="18" charset="0"/>
            </a:endParaRPr>
          </a:p>
          <a:p>
            <a:pPr marR="0">
              <a:lnSpc>
                <a:spcPct val="150000"/>
              </a:lnSpc>
              <a:spcBef>
                <a:spcPts val="0"/>
              </a:spcBef>
              <a:spcAft>
                <a:spcPts val="0"/>
              </a:spcAft>
              <a:buFont typeface="+mj-lt"/>
              <a:buAutoNum type="arabicPeriod"/>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8</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GB RAM</a:t>
            </a:r>
          </a:p>
          <a:p>
            <a:pPr marR="0">
              <a:lnSpc>
                <a:spcPct val="150000"/>
              </a:lnSpc>
              <a:spcBef>
                <a:spcPts val="0"/>
              </a:spcBef>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Camera (which can process 30fps).</a:t>
            </a:r>
          </a:p>
          <a:p>
            <a:pPr marR="0">
              <a:lnSpc>
                <a:spcPct val="150000"/>
              </a:lnSpc>
              <a:spcBef>
                <a:spcPts val="0"/>
              </a:spcBef>
              <a:spcAft>
                <a:spcPts val="0"/>
              </a:spcAft>
              <a:buFont typeface="+mj-lt"/>
              <a:buAutoNum type="arabicPeriod"/>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256 GB basic storage.</a:t>
            </a:r>
          </a:p>
          <a:p>
            <a:pPr marR="0">
              <a:lnSpc>
                <a:spcPct val="150000"/>
              </a:lnSpc>
              <a:spcBef>
                <a:spcPts val="0"/>
              </a:spcBef>
              <a:spcAft>
                <a:spcPts val="0"/>
              </a:spcAft>
              <a:buFont typeface="+mj-lt"/>
              <a:buAutoNum type="arabicPeriod"/>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Intel i5 8</a:t>
            </a:r>
            <a:r>
              <a:rPr lang="en-IN" sz="1800" baseline="30000" dirty="0">
                <a:latin typeface="Times New Roman" panose="02020603050405020304" pitchFamily="18" charset="0"/>
                <a:ea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gen processor.</a:t>
            </a:r>
          </a:p>
          <a:p>
            <a:pPr marL="0" marR="0" indent="0">
              <a:spcBef>
                <a:spcPts val="0"/>
              </a:spcBef>
              <a:spcAft>
                <a:spcPts val="0"/>
              </a:spcAft>
              <a:buNone/>
            </a:pPr>
            <a:endParaRPr lang="en-IN"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IN" sz="1800" b="1" dirty="0">
              <a:effectLst/>
              <a:latin typeface="Garamond" panose="02020404030301010803"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IN"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OpenCV</a:t>
            </a:r>
            <a:endParaRPr lang="en-IN"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lib</a:t>
            </a:r>
            <a:endParaRPr lang="en-IN" sz="1800" dirty="0">
              <a:latin typeface="Garamond" panose="02020404030301010803"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1800" dirty="0" err="1">
                <a:latin typeface="Garamond" panose="02020404030301010803" pitchFamily="18" charset="0"/>
                <a:ea typeface="Times New Roman" panose="02020603050405020304" pitchFamily="18" charset="0"/>
                <a:cs typeface="Times New Roman" panose="02020603050405020304" pitchFamily="18" charset="0"/>
              </a:rPr>
              <a:t>PyGame</a:t>
            </a:r>
            <a:endParaRPr lang="en-IN" sz="1800"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0E82D06-E852-963F-C496-64EFCE7CE660}"/>
              </a:ext>
            </a:extLst>
          </p:cNvPr>
          <p:cNvSpPr>
            <a:spLocks noGrp="1"/>
          </p:cNvSpPr>
          <p:nvPr>
            <p:ph type="dt" sz="half" idx="10"/>
          </p:nvPr>
        </p:nvSpPr>
        <p:spPr/>
        <p:txBody>
          <a:bodyPr/>
          <a:lstStyle/>
          <a:p>
            <a:fld id="{886D3E5C-15F4-4599-9744-88CDDA96A618}" type="datetime1">
              <a:rPr lang="en-US" smtClean="0"/>
              <a:t>10/21/2022</a:t>
            </a:fld>
            <a:endParaRPr lang="en-US"/>
          </a:p>
        </p:txBody>
      </p:sp>
      <p:sp>
        <p:nvSpPr>
          <p:cNvPr id="5" name="Footer Placeholder 4">
            <a:extLst>
              <a:ext uri="{FF2B5EF4-FFF2-40B4-BE49-F238E27FC236}">
                <a16:creationId xmlns:a16="http://schemas.microsoft.com/office/drawing/2014/main" id="{99ABA12F-7C04-2C2B-2D45-4813DD63B784}"/>
              </a:ext>
            </a:extLst>
          </p:cNvPr>
          <p:cNvSpPr>
            <a:spLocks noGrp="1"/>
          </p:cNvSpPr>
          <p:nvPr>
            <p:ph type="ftr" sz="quarter" idx="11"/>
          </p:nvPr>
        </p:nvSpPr>
        <p:spPr/>
        <p:txBody>
          <a:bodyPr/>
          <a:lstStyle/>
          <a:p>
            <a:r>
              <a:rPr lang="en-US" dirty="0"/>
              <a:t>Department of CSE 2022-23 Batch</a:t>
            </a:r>
          </a:p>
        </p:txBody>
      </p:sp>
    </p:spTree>
    <p:extLst>
      <p:ext uri="{BB962C8B-B14F-4D97-AF65-F5344CB8AC3E}">
        <p14:creationId xmlns:p14="http://schemas.microsoft.com/office/powerpoint/2010/main" val="217008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4E6D-24CF-7B35-E711-F28DCD2ACF16}"/>
              </a:ext>
            </a:extLst>
          </p:cNvPr>
          <p:cNvSpPr>
            <a:spLocks noGrp="1"/>
          </p:cNvSpPr>
          <p:nvPr>
            <p:ph type="title"/>
          </p:nvPr>
        </p:nvSpPr>
        <p:spPr/>
        <p:txBody>
          <a:bodyPr>
            <a:normAutofit/>
          </a:bodyPr>
          <a:lstStyle/>
          <a:p>
            <a:r>
              <a:rPr lang="en-US" dirty="0"/>
              <a:t>REFERENCES</a:t>
            </a:r>
            <a:endParaRPr lang="en-IN" dirty="0"/>
          </a:p>
        </p:txBody>
      </p:sp>
      <p:sp>
        <p:nvSpPr>
          <p:cNvPr id="3" name="Content Placeholder 2">
            <a:extLst>
              <a:ext uri="{FF2B5EF4-FFF2-40B4-BE49-F238E27FC236}">
                <a16:creationId xmlns:a16="http://schemas.microsoft.com/office/drawing/2014/main" id="{96540640-022B-C874-166A-943769798F68}"/>
              </a:ext>
            </a:extLst>
          </p:cNvPr>
          <p:cNvSpPr>
            <a:spLocks noGrp="1"/>
          </p:cNvSpPr>
          <p:nvPr>
            <p:ph idx="1"/>
          </p:nvPr>
        </p:nvSpPr>
        <p:spPr/>
        <p:txBody>
          <a:bodyPr/>
          <a:lstStyle/>
          <a:p>
            <a:pPr marL="342900" marR="0" lvl="0" indent="-342900" algn="just">
              <a:lnSpc>
                <a:spcPct val="115000"/>
              </a:lnSpc>
              <a:spcBef>
                <a:spcPts val="0"/>
              </a:spcBef>
              <a:spcAft>
                <a:spcPts val="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Bradski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 (2000). The OpenCV Library. Dr. Dobb&amp;#x27;s Journal of Software Tools.</a:t>
            </a:r>
          </a:p>
          <a:p>
            <a:pPr marL="342900" marR="0" lvl="0" indent="-342900" algn="just">
              <a:lnSpc>
                <a:spcPct val="115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Anil Kumar Biswal,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Debabrata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Singh, Binod Kumar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Pattanayak</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Debabrata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Samanta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Ming-Hour Yang, "IoT-Based Smart Alert System for Drowsy Driver Detection", Wireless Communications and Mobile Computing, vol. 2021, Article ID 6627217, 13 pages, 2021.</a:t>
            </a:r>
          </a:p>
          <a:p>
            <a:pPr marL="342900" marR="0" lvl="0" indent="-342900" algn="just">
              <a:lnSpc>
                <a:spcPct val="115000"/>
              </a:lnSpc>
              <a:spcBef>
                <a:spcPts val="0"/>
              </a:spcBef>
              <a:spcAft>
                <a:spcPts val="0"/>
              </a:spcAf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Davis E. King. </a:t>
            </a:r>
            <a:r>
              <a:rPr lang="en-US" sz="1800" b="0" i="0" u="none" strike="noStrike" dirty="0">
                <a:effectLst/>
                <a:latin typeface="Times New Roman" panose="02020603050405020304" pitchFamily="18" charset="0"/>
                <a:cs typeface="Times New Roman" panose="02020603050405020304" pitchFamily="18" charset="0"/>
                <a:hlinkClick r:id="rId2"/>
              </a:rPr>
              <a:t>Dlib-ml: A Machine Learning Toolkit</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1" dirty="0">
                <a:solidFill>
                  <a:srgbClr val="000000"/>
                </a:solidFill>
                <a:effectLst/>
                <a:latin typeface="Times New Roman" panose="02020603050405020304" pitchFamily="18" charset="0"/>
                <a:cs typeface="Times New Roman" panose="02020603050405020304" pitchFamily="18" charset="0"/>
              </a:rPr>
              <a:t>Journal of Machine Learning Research</a:t>
            </a:r>
            <a:r>
              <a:rPr lang="en-US" sz="1800" b="0" i="0" dirty="0">
                <a:solidFill>
                  <a:srgbClr val="000000"/>
                </a:solidFill>
                <a:effectLst/>
                <a:latin typeface="Times New Roman" panose="02020603050405020304" pitchFamily="18" charset="0"/>
                <a:cs typeface="Times New Roman" panose="02020603050405020304" pitchFamily="18" charset="0"/>
              </a:rPr>
              <a:t> 10, pp. 1755-1758, 2009</a:t>
            </a:r>
          </a:p>
          <a:p>
            <a:pPr marL="342900" marR="0" lvl="0" indent="-342900" algn="just">
              <a:lnSpc>
                <a:spcPct val="115000"/>
              </a:lnSpc>
              <a:spcBef>
                <a:spcPts val="0"/>
              </a:spcBef>
              <a:spcAft>
                <a:spcPts val="0"/>
              </a:spcAft>
              <a:buFont typeface="+mj-lt"/>
              <a:buAutoNum type="arabicPeriod"/>
            </a:pPr>
            <a:r>
              <a:rPr lang="en-IN" sz="1800" dirty="0" err="1">
                <a:latin typeface="Times New Roman" panose="02020603050405020304" pitchFamily="18" charset="0"/>
                <a:cs typeface="Times New Roman" panose="02020603050405020304" pitchFamily="18" charset="0"/>
              </a:rPr>
              <a:t>PyGame</a:t>
            </a:r>
            <a:r>
              <a:rPr lang="en-IN" sz="1800" dirty="0">
                <a:latin typeface="Times New Roman" panose="02020603050405020304" pitchFamily="18" charset="0"/>
                <a:cs typeface="Times New Roman" panose="02020603050405020304" pitchFamily="18" charset="0"/>
              </a:rPr>
              <a:t> Documentation | Documentation from </a:t>
            </a:r>
            <a:r>
              <a:rPr lang="en-IN" sz="1800" dirty="0" err="1">
                <a:latin typeface="Times New Roman" panose="02020603050405020304" pitchFamily="18" charset="0"/>
                <a:cs typeface="Times New Roman" panose="02020603050405020304" pitchFamily="18" charset="0"/>
              </a:rPr>
              <a:t>PyGame</a:t>
            </a:r>
            <a:r>
              <a:rPr lang="en-IN" sz="1800" dirty="0">
                <a:latin typeface="Times New Roman" panose="02020603050405020304" pitchFamily="18" charset="0"/>
                <a:cs typeface="Times New Roman" panose="02020603050405020304" pitchFamily="18" charset="0"/>
              </a:rPr>
              <a:t> Developer Community | </a:t>
            </a:r>
            <a:r>
              <a:rPr lang="en-IN" sz="1800" dirty="0">
                <a:solidFill>
                  <a:srgbClr val="32363A"/>
                </a:solidFill>
                <a:effectLst/>
                <a:latin typeface="Times New Roman" panose="02020603050405020304" pitchFamily="18" charset="0"/>
                <a:ea typeface="Times New Roman" panose="02020603050405020304" pitchFamily="18" charset="0"/>
                <a:cs typeface="Times New Roman" panose="02020603050405020304" pitchFamily="18" charset="0"/>
              </a:rPr>
              <a:t>https://www.pygame.org/docs</a:t>
            </a:r>
          </a:p>
        </p:txBody>
      </p:sp>
      <p:sp>
        <p:nvSpPr>
          <p:cNvPr id="4" name="Date Placeholder 3">
            <a:extLst>
              <a:ext uri="{FF2B5EF4-FFF2-40B4-BE49-F238E27FC236}">
                <a16:creationId xmlns:a16="http://schemas.microsoft.com/office/drawing/2014/main" id="{9D8412BE-23FF-43F3-AC4A-DE790DC1AAFF}"/>
              </a:ext>
            </a:extLst>
          </p:cNvPr>
          <p:cNvSpPr>
            <a:spLocks noGrp="1"/>
          </p:cNvSpPr>
          <p:nvPr>
            <p:ph type="dt" sz="half" idx="10"/>
          </p:nvPr>
        </p:nvSpPr>
        <p:spPr/>
        <p:txBody>
          <a:bodyPr/>
          <a:lstStyle/>
          <a:p>
            <a:fld id="{886D3E5C-15F4-4599-9744-88CDDA96A618}" type="datetime1">
              <a:rPr lang="en-US" smtClean="0"/>
              <a:t>10/21/2022</a:t>
            </a:fld>
            <a:endParaRPr lang="en-US"/>
          </a:p>
        </p:txBody>
      </p:sp>
      <p:sp>
        <p:nvSpPr>
          <p:cNvPr id="5" name="Footer Placeholder 4">
            <a:extLst>
              <a:ext uri="{FF2B5EF4-FFF2-40B4-BE49-F238E27FC236}">
                <a16:creationId xmlns:a16="http://schemas.microsoft.com/office/drawing/2014/main" id="{A16F7F5B-60D1-5323-B6EA-9D4E2FAF31BE}"/>
              </a:ext>
            </a:extLst>
          </p:cNvPr>
          <p:cNvSpPr>
            <a:spLocks noGrp="1"/>
          </p:cNvSpPr>
          <p:nvPr>
            <p:ph type="ftr" sz="quarter" idx="11"/>
          </p:nvPr>
        </p:nvSpPr>
        <p:spPr/>
        <p:txBody>
          <a:bodyPr/>
          <a:lstStyle/>
          <a:p>
            <a:r>
              <a:rPr lang="en-US" dirty="0"/>
              <a:t>Department of CSE 2022-23 Batch</a:t>
            </a:r>
          </a:p>
        </p:txBody>
      </p:sp>
    </p:spTree>
    <p:extLst>
      <p:ext uri="{BB962C8B-B14F-4D97-AF65-F5344CB8AC3E}">
        <p14:creationId xmlns:p14="http://schemas.microsoft.com/office/powerpoint/2010/main" val="382572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a:bodyPr>
          <a:lstStyle/>
          <a:p>
            <a:pPr lvl="0">
              <a:lnSpc>
                <a:spcPct val="150000"/>
              </a:lnSpc>
            </a:pPr>
            <a:r>
              <a:rPr lang="en-US" sz="2400" dirty="0">
                <a:latin typeface="Times New Roman" pitchFamily="18" charset="0"/>
                <a:cs typeface="Times New Roman" pitchFamily="18" charset="0"/>
              </a:rPr>
              <a:t>Abstract</a:t>
            </a:r>
          </a:p>
          <a:p>
            <a:pPr lvl="0">
              <a:lnSpc>
                <a:spcPct val="150000"/>
              </a:lnSpc>
            </a:pPr>
            <a:r>
              <a:rPr lang="en-US" sz="2400" dirty="0">
                <a:latin typeface="Times New Roman" pitchFamily="18" charset="0"/>
                <a:cs typeface="Times New Roman" pitchFamily="18" charset="0"/>
              </a:rPr>
              <a:t>Introduction</a:t>
            </a:r>
          </a:p>
          <a:p>
            <a:pPr lvl="0">
              <a:lnSpc>
                <a:spcPct val="150000"/>
              </a:lnSpc>
            </a:pPr>
            <a:r>
              <a:rPr lang="en-US" sz="2400" dirty="0">
                <a:latin typeface="Times New Roman" pitchFamily="18" charset="0"/>
                <a:cs typeface="Times New Roman" pitchFamily="18" charset="0"/>
              </a:rPr>
              <a:t>Objectives and Scope of the project</a:t>
            </a:r>
          </a:p>
          <a:p>
            <a:pPr lvl="0">
              <a:lnSpc>
                <a:spcPct val="150000"/>
              </a:lnSpc>
            </a:pPr>
            <a:r>
              <a:rPr lang="en-US" sz="2400" dirty="0">
                <a:latin typeface="Times New Roman" pitchFamily="18" charset="0"/>
                <a:cs typeface="Times New Roman" pitchFamily="18" charset="0"/>
              </a:rPr>
              <a:t>Methodology</a:t>
            </a:r>
          </a:p>
          <a:p>
            <a:pPr lvl="0">
              <a:lnSpc>
                <a:spcPct val="150000"/>
              </a:lnSpc>
            </a:pPr>
            <a:r>
              <a:rPr lang="en-US" sz="2400" dirty="0">
                <a:latin typeface="Times New Roman" pitchFamily="18" charset="0"/>
                <a:cs typeface="Times New Roman" pitchFamily="18" charset="0"/>
              </a:rPr>
              <a:t>Hardware &amp; Software Requirements</a:t>
            </a:r>
          </a:p>
          <a:p>
            <a:pPr lvl="0">
              <a:lnSpc>
                <a:spcPct val="150000"/>
              </a:lnSpc>
            </a:pPr>
            <a:r>
              <a:rPr lang="en-US" sz="2400" dirty="0">
                <a:latin typeface="Times New Roman" pitchFamily="18" charset="0"/>
                <a:cs typeface="Times New Roman" pitchFamily="18" charset="0"/>
              </a:rPr>
              <a:t>References/</a:t>
            </a:r>
            <a:r>
              <a:rPr lang="en-US" sz="2400" dirty="0" err="1">
                <a:latin typeface="Times New Roman" pitchFamily="18" charset="0"/>
                <a:cs typeface="Times New Roman" pitchFamily="18" charset="0"/>
              </a:rPr>
              <a:t>Bibiliography</a:t>
            </a:r>
            <a:endParaRPr lang="en-US" sz="2400" dirty="0">
              <a:latin typeface="Times New Roman" pitchFamily="18" charset="0"/>
              <a:cs typeface="Times New Roman" pitchFamily="18" charset="0"/>
            </a:endParaRPr>
          </a:p>
          <a:p>
            <a:pPr lvl="0">
              <a:lnSpc>
                <a:spcPct val="150000"/>
              </a:lnSpc>
            </a:pPr>
            <a:endParaRPr lang="en-US" sz="2800" dirty="0">
              <a:latin typeface="Times New Roman" pitchFamily="18" charset="0"/>
              <a:cs typeface="Times New Roman" pitchFamily="18" charset="0"/>
            </a:endParaRPr>
          </a:p>
          <a:p>
            <a:pPr marL="0" indent="0">
              <a:lnSpc>
                <a:spcPct val="150000"/>
              </a:lnSpc>
              <a:buNone/>
            </a:pPr>
            <a:endParaRPr lang="en-US" sz="28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23EB7A85-1AC9-47EA-90E6-B992511DF055}" type="datetime1">
              <a:rPr lang="en-US" smtClean="0"/>
              <a:t>10/21/2022</a:t>
            </a:fld>
            <a:endParaRPr lang="en-US"/>
          </a:p>
        </p:txBody>
      </p:sp>
      <p:sp>
        <p:nvSpPr>
          <p:cNvPr id="6" name="Footer Placeholder 3"/>
          <p:cNvSpPr>
            <a:spLocks noGrp="1"/>
          </p:cNvSpPr>
          <p:nvPr>
            <p:ph type="ftr" sz="quarter" idx="11"/>
          </p:nvPr>
        </p:nvSpPr>
        <p:spPr/>
        <p:txBody>
          <a:bodyPr/>
          <a:lstStyle/>
          <a:p>
            <a:r>
              <a:rPr lang="en-US" dirty="0"/>
              <a:t>Department of CSE 2022-23 Batch</a:t>
            </a:r>
          </a:p>
        </p:txBody>
      </p:sp>
    </p:spTree>
    <p:extLst>
      <p:ext uri="{BB962C8B-B14F-4D97-AF65-F5344CB8AC3E}">
        <p14:creationId xmlns:p14="http://schemas.microsoft.com/office/powerpoint/2010/main" val="8587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16AF-D255-3483-1323-BC10E3BC3174}"/>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EC99631A-D049-C63D-A562-A408D8E3EB34}"/>
              </a:ext>
            </a:extLst>
          </p:cNvPr>
          <p:cNvSpPr>
            <a:spLocks noGrp="1"/>
          </p:cNvSpPr>
          <p:nvPr>
            <p:ph idx="1"/>
          </p:nvPr>
        </p:nvSpPr>
        <p:spPr/>
        <p:txBody>
          <a:bodyPr>
            <a:normAutofit/>
          </a:bodyPr>
          <a:lstStyle/>
          <a:p>
            <a:pPr algn="just"/>
            <a:r>
              <a:rPr lang="en-US" sz="2000" dirty="0">
                <a:effectLst/>
                <a:latin typeface="Times New Roman" panose="02020603050405020304" pitchFamily="18" charset="0"/>
                <a:ea typeface="Times New Roman" panose="02020603050405020304" pitchFamily="18" charset="0"/>
              </a:rPr>
              <a:t>The proposed system aims to detect the real-time drowsiness of a person which can be further used in advancements like driver drowsiness detection system and many more.</a:t>
            </a:r>
          </a:p>
          <a:p>
            <a:pPr marL="0" indent="0" algn="just">
              <a:buNone/>
            </a:pPr>
            <a:endParaRPr lang="en-US"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Based on computer vision techniques, the person’s face is located from a </a:t>
            </a:r>
            <a:r>
              <a:rPr lang="en-US" sz="2000" dirty="0">
                <a:latin typeface="Times New Roman" panose="02020603050405020304" pitchFamily="18" charset="0"/>
                <a:ea typeface="Times New Roman" panose="02020603050405020304" pitchFamily="18" charset="0"/>
              </a:rPr>
              <a:t>image</a:t>
            </a:r>
            <a:r>
              <a:rPr lang="en-US" sz="2000" dirty="0">
                <a:effectLst/>
                <a:latin typeface="Times New Roman" panose="02020603050405020304" pitchFamily="18" charset="0"/>
                <a:ea typeface="Times New Roman" panose="02020603050405020304" pitchFamily="18" charset="0"/>
              </a:rPr>
              <a:t> captured from camera using </a:t>
            </a:r>
            <a:r>
              <a:rPr lang="en-US" sz="2000" dirty="0">
                <a:latin typeface="Times New Roman" panose="02020603050405020304" pitchFamily="18" charset="0"/>
                <a:ea typeface="Times New Roman" panose="02020603050405020304" pitchFamily="18" charset="0"/>
              </a:rPr>
              <a:t>O</a:t>
            </a:r>
            <a:r>
              <a:rPr lang="en-US" sz="2000" dirty="0">
                <a:effectLst/>
                <a:latin typeface="Times New Roman" panose="02020603050405020304" pitchFamily="18" charset="0"/>
                <a:ea typeface="Times New Roman" panose="02020603050405020304" pitchFamily="18" charset="0"/>
              </a:rPr>
              <a:t>penCV and various techniques are applied on those captured images to determine whether the person is feeling drowsy. </a:t>
            </a:r>
          </a:p>
          <a:p>
            <a:pPr algn="just"/>
            <a:endParaRPr lang="en-US" sz="2000" dirty="0">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The proposed approach consists of capturing real-time images from the camera, mapping 68 facial landmarks to the captured frame using dlib module, cal</a:t>
            </a:r>
            <a:r>
              <a:rPr lang="en-US" sz="2000" dirty="0">
                <a:latin typeface="Times New Roman" panose="02020603050405020304" pitchFamily="18" charset="0"/>
                <a:ea typeface="Times New Roman" panose="02020603050405020304" pitchFamily="18" charset="0"/>
              </a:rPr>
              <a:t>culating the EAR(Eye Aspect Ratio) and comparing it to the standard EAR(0.3) to determine the drowsiness of the person.</a:t>
            </a:r>
            <a:endParaRPr lang="en-IN" sz="2000" dirty="0"/>
          </a:p>
        </p:txBody>
      </p:sp>
      <p:sp>
        <p:nvSpPr>
          <p:cNvPr id="4" name="Date Placeholder 3">
            <a:extLst>
              <a:ext uri="{FF2B5EF4-FFF2-40B4-BE49-F238E27FC236}">
                <a16:creationId xmlns:a16="http://schemas.microsoft.com/office/drawing/2014/main" id="{51E67F79-1DA9-039C-C0D8-B62050AED155}"/>
              </a:ext>
            </a:extLst>
          </p:cNvPr>
          <p:cNvSpPr>
            <a:spLocks noGrp="1"/>
          </p:cNvSpPr>
          <p:nvPr>
            <p:ph type="dt" sz="half" idx="10"/>
          </p:nvPr>
        </p:nvSpPr>
        <p:spPr/>
        <p:txBody>
          <a:bodyPr/>
          <a:lstStyle/>
          <a:p>
            <a:fld id="{886D3E5C-15F4-4599-9744-88CDDA96A618}" type="datetime1">
              <a:rPr lang="en-US" smtClean="0"/>
              <a:t>10/21/2022</a:t>
            </a:fld>
            <a:endParaRPr lang="en-US" dirty="0"/>
          </a:p>
        </p:txBody>
      </p:sp>
      <p:sp>
        <p:nvSpPr>
          <p:cNvPr id="6" name="Footer Placeholder 3">
            <a:extLst>
              <a:ext uri="{FF2B5EF4-FFF2-40B4-BE49-F238E27FC236}">
                <a16:creationId xmlns:a16="http://schemas.microsoft.com/office/drawing/2014/main" id="{535C5420-E992-A9DC-8E17-B849D19DD057}"/>
              </a:ext>
            </a:extLst>
          </p:cNvPr>
          <p:cNvSpPr>
            <a:spLocks noGrp="1"/>
          </p:cNvSpPr>
          <p:nvPr>
            <p:ph type="ftr" sz="quarter" idx="11"/>
          </p:nvPr>
        </p:nvSpPr>
        <p:spPr>
          <a:xfrm>
            <a:off x="3124200" y="6356350"/>
            <a:ext cx="2895600" cy="365125"/>
          </a:xfrm>
        </p:spPr>
        <p:txBody>
          <a:bodyPr/>
          <a:lstStyle/>
          <a:p>
            <a:r>
              <a:rPr lang="en-US" dirty="0"/>
              <a:t>Department of CSE 2022-23 Batch</a:t>
            </a:r>
          </a:p>
        </p:txBody>
      </p:sp>
    </p:spTree>
    <p:extLst>
      <p:ext uri="{BB962C8B-B14F-4D97-AF65-F5344CB8AC3E}">
        <p14:creationId xmlns:p14="http://schemas.microsoft.com/office/powerpoint/2010/main" val="259024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092E-5A34-2026-B9C6-1B493E43D56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36D374B-62CE-6CEB-B980-5B75A7DE3C94}"/>
              </a:ext>
            </a:extLst>
          </p:cNvPr>
          <p:cNvSpPr>
            <a:spLocks noGrp="1"/>
          </p:cNvSpPr>
          <p:nvPr>
            <p:ph idx="1"/>
          </p:nvPr>
        </p:nvSpPr>
        <p:spPr/>
        <p:txBody>
          <a:bodyPr>
            <a:normAutofit lnSpcReduction="10000"/>
          </a:bodyPr>
          <a:lstStyle/>
          <a:p>
            <a:r>
              <a:rPr lang="en-US" sz="2000" dirty="0">
                <a:solidFill>
                  <a:srgbClr val="000000"/>
                </a:solidFill>
                <a:effectLst/>
                <a:latin typeface="Times New Roman" panose="02020603050405020304" pitchFamily="18" charset="0"/>
                <a:ea typeface="Times New Roman" panose="02020603050405020304" pitchFamily="18" charset="0"/>
              </a:rPr>
              <a:t>A person fatigue can happens due to various reasons like tiredness, lack of sleep etc.</a:t>
            </a:r>
          </a:p>
          <a:p>
            <a:pPr marL="0" indent="0">
              <a:buNone/>
            </a:pPr>
            <a:endParaRPr lang="en-US" sz="2000" dirty="0">
              <a:solidFill>
                <a:srgbClr val="000000"/>
              </a:solidFill>
              <a:effectLst/>
              <a:latin typeface="Times New Roman" panose="02020603050405020304" pitchFamily="18" charset="0"/>
              <a:ea typeface="Times New Roman" panose="02020603050405020304" pitchFamily="18" charset="0"/>
            </a:endParaRPr>
          </a:p>
          <a:p>
            <a:r>
              <a:rPr lang="en-US" sz="2000" dirty="0">
                <a:solidFill>
                  <a:srgbClr val="000000"/>
                </a:solidFill>
                <a:latin typeface="Times New Roman" panose="02020603050405020304" pitchFamily="18" charset="0"/>
                <a:ea typeface="Times New Roman" panose="02020603050405020304" pitchFamily="18" charset="0"/>
              </a:rPr>
              <a:t>This project detects whether a person is feeling drowsy or not based on the EAR. This can lay a further platform to built various systems.</a:t>
            </a:r>
          </a:p>
          <a:p>
            <a:pPr marL="0" indent="0">
              <a:buNone/>
            </a:pPr>
            <a:endParaRPr lang="en-US" sz="2000" dirty="0">
              <a:solidFill>
                <a:srgbClr val="000000"/>
              </a:solidFill>
              <a:effectLst/>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In road transport drowsiness is the main reason to cause accidents. </a:t>
            </a:r>
            <a:r>
              <a:rPr lang="en-US" sz="2000" dirty="0">
                <a:effectLst/>
                <a:latin typeface="Times New Roman" panose="02020603050405020304" pitchFamily="18" charset="0"/>
                <a:ea typeface="Times New Roman" panose="02020603050405020304" pitchFamily="18" charset="0"/>
              </a:rPr>
              <a:t>One of the recent study shows that one out of five road accidents are caused by drowsy driving which is roughly around 21% of road accidents, and this percentage is increasing every year as per global status report on road safety 2015, based on the data from 180 different countries. </a:t>
            </a:r>
          </a:p>
          <a:p>
            <a:pPr marL="0" indent="0">
              <a:buNone/>
            </a:pPr>
            <a:endParaRPr lang="en-IN" sz="2000" dirty="0">
              <a:effectLst/>
              <a:latin typeface="Times New Roman" panose="02020603050405020304" pitchFamily="18" charset="0"/>
              <a:ea typeface="Times New Roman" panose="02020603050405020304" pitchFamily="18" charset="0"/>
            </a:endParaRPr>
          </a:p>
          <a:p>
            <a:r>
              <a:rPr lang="en-IN" sz="2000" dirty="0">
                <a:latin typeface="Times New Roman" panose="02020603050405020304" pitchFamily="18" charset="0"/>
                <a:ea typeface="Times New Roman" panose="02020603050405020304" pitchFamily="18" charset="0"/>
              </a:rPr>
              <a:t>Apart from transport there are many services that gets effected due to person feeling drowsy.</a:t>
            </a:r>
            <a:endParaRPr lang="en-US" sz="20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B0258AEE-0A21-ED69-9C09-BFB4D0350757}"/>
              </a:ext>
            </a:extLst>
          </p:cNvPr>
          <p:cNvSpPr>
            <a:spLocks noGrp="1"/>
          </p:cNvSpPr>
          <p:nvPr>
            <p:ph type="dt" sz="half" idx="10"/>
          </p:nvPr>
        </p:nvSpPr>
        <p:spPr/>
        <p:txBody>
          <a:bodyPr/>
          <a:lstStyle/>
          <a:p>
            <a:fld id="{886D3E5C-15F4-4599-9744-88CDDA96A618}" type="datetime1">
              <a:rPr lang="en-US" smtClean="0"/>
              <a:t>10/21/2022</a:t>
            </a:fld>
            <a:endParaRPr lang="en-US"/>
          </a:p>
        </p:txBody>
      </p:sp>
      <p:sp>
        <p:nvSpPr>
          <p:cNvPr id="6" name="Footer Placeholder 3">
            <a:extLst>
              <a:ext uri="{FF2B5EF4-FFF2-40B4-BE49-F238E27FC236}">
                <a16:creationId xmlns:a16="http://schemas.microsoft.com/office/drawing/2014/main" id="{BD74E635-3773-1CBB-FD73-4D11ECEEE45B}"/>
              </a:ext>
            </a:extLst>
          </p:cNvPr>
          <p:cNvSpPr>
            <a:spLocks noGrp="1"/>
          </p:cNvSpPr>
          <p:nvPr>
            <p:ph type="ftr" sz="quarter" idx="11"/>
          </p:nvPr>
        </p:nvSpPr>
        <p:spPr>
          <a:xfrm>
            <a:off x="3124200" y="6356350"/>
            <a:ext cx="2895600" cy="365125"/>
          </a:xfrm>
        </p:spPr>
        <p:txBody>
          <a:bodyPr/>
          <a:lstStyle/>
          <a:p>
            <a:r>
              <a:rPr lang="en-US" dirty="0"/>
              <a:t>Department of CSE 2022-23 Batch</a:t>
            </a:r>
          </a:p>
        </p:txBody>
      </p:sp>
    </p:spTree>
    <p:extLst>
      <p:ext uri="{BB962C8B-B14F-4D97-AF65-F5344CB8AC3E}">
        <p14:creationId xmlns:p14="http://schemas.microsoft.com/office/powerpoint/2010/main" val="112789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E5CC-FFDB-C2B4-7116-0A003D163286}"/>
              </a:ext>
            </a:extLst>
          </p:cNvPr>
          <p:cNvSpPr>
            <a:spLocks noGrp="1"/>
          </p:cNvSpPr>
          <p:nvPr>
            <p:ph type="title"/>
          </p:nvPr>
        </p:nvSpPr>
        <p:spPr>
          <a:xfrm>
            <a:off x="457200" y="265307"/>
            <a:ext cx="8229600" cy="114300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ACA53AE-7082-19EB-DD1B-0E4B14A46AEF}"/>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rPr>
              <a:t>Real time drowsy driving detection is one of the best possible solution that can be implemented to assist people to make them aware of drowsiness at work.</a:t>
            </a:r>
          </a:p>
          <a:p>
            <a:pPr marL="0" indent="0">
              <a:buNone/>
            </a:pPr>
            <a:endParaRPr lang="en-US" sz="2000" dirty="0">
              <a:effectLst/>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There are several techniques mentioned in several studies to detect a person drowsiness.</a:t>
            </a:r>
          </a:p>
          <a:p>
            <a:pPr marL="0" indent="0">
              <a:buNone/>
            </a:pPr>
            <a:endParaRPr lang="en-US" sz="2000"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The technique used in the project to detect drowsiness is EAR(Eye Aspect Ratio) technique and if it detects drowsiness it alerts the person using an alarm sound.</a:t>
            </a:r>
          </a:p>
          <a:p>
            <a:endParaRPr lang="en-US" sz="2000" dirty="0">
              <a:latin typeface="Times New Roman" panose="02020603050405020304" pitchFamily="18" charset="0"/>
            </a:endParaRPr>
          </a:p>
          <a:p>
            <a:r>
              <a:rPr lang="en-US" sz="2000" dirty="0">
                <a:latin typeface="Times New Roman" panose="02020603050405020304" pitchFamily="18" charset="0"/>
              </a:rPr>
              <a:t>As mentioned earlier a mapping is done to the image and ratio calculations are performed to detect drowsiness.</a:t>
            </a:r>
            <a:endParaRPr lang="en-IN" sz="2000" dirty="0"/>
          </a:p>
        </p:txBody>
      </p:sp>
      <p:sp>
        <p:nvSpPr>
          <p:cNvPr id="4" name="Date Placeholder 3">
            <a:extLst>
              <a:ext uri="{FF2B5EF4-FFF2-40B4-BE49-F238E27FC236}">
                <a16:creationId xmlns:a16="http://schemas.microsoft.com/office/drawing/2014/main" id="{C9E0B299-F07E-D9BE-5CF0-AF3A88D8142B}"/>
              </a:ext>
            </a:extLst>
          </p:cNvPr>
          <p:cNvSpPr>
            <a:spLocks noGrp="1"/>
          </p:cNvSpPr>
          <p:nvPr>
            <p:ph type="dt" sz="half" idx="10"/>
          </p:nvPr>
        </p:nvSpPr>
        <p:spPr/>
        <p:txBody>
          <a:bodyPr/>
          <a:lstStyle/>
          <a:p>
            <a:fld id="{886D3E5C-15F4-4599-9744-88CDDA96A618}" type="datetime1">
              <a:rPr lang="en-US" smtClean="0"/>
              <a:t>10/21/2022</a:t>
            </a:fld>
            <a:endParaRPr lang="en-US"/>
          </a:p>
        </p:txBody>
      </p:sp>
      <p:sp>
        <p:nvSpPr>
          <p:cNvPr id="5" name="Footer Placeholder 4">
            <a:extLst>
              <a:ext uri="{FF2B5EF4-FFF2-40B4-BE49-F238E27FC236}">
                <a16:creationId xmlns:a16="http://schemas.microsoft.com/office/drawing/2014/main" id="{A001FBEB-7E38-1901-3FCE-6F16BC1D2EF0}"/>
              </a:ext>
            </a:extLst>
          </p:cNvPr>
          <p:cNvSpPr>
            <a:spLocks noGrp="1"/>
          </p:cNvSpPr>
          <p:nvPr>
            <p:ph type="ftr" sz="quarter" idx="11"/>
          </p:nvPr>
        </p:nvSpPr>
        <p:spPr/>
        <p:txBody>
          <a:bodyPr/>
          <a:lstStyle/>
          <a:p>
            <a:r>
              <a:rPr lang="en-US" dirty="0"/>
              <a:t>Department of CSE 2022-23 Batch</a:t>
            </a:r>
          </a:p>
        </p:txBody>
      </p:sp>
    </p:spTree>
    <p:extLst>
      <p:ext uri="{BB962C8B-B14F-4D97-AF65-F5344CB8AC3E}">
        <p14:creationId xmlns:p14="http://schemas.microsoft.com/office/powerpoint/2010/main" val="351566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A777-06AE-F041-994C-35F445EE0638}"/>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A0E71C50-3D45-CE03-080F-E49EC582C7C6}"/>
              </a:ext>
            </a:extLst>
          </p:cNvPr>
          <p:cNvSpPr>
            <a:spLocks noGrp="1"/>
          </p:cNvSpPr>
          <p:nvPr>
            <p:ph idx="1"/>
          </p:nvPr>
        </p:nvSpPr>
        <p:spPr/>
        <p:txBody>
          <a:bodyPr>
            <a:normAutofit/>
          </a:bodyPr>
          <a:lstStyle/>
          <a:p>
            <a:pPr marR="0" lvl="0" algn="just">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Design a real-time system using image processing to capture person’s eye state.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Develop an algorithm to analyze the interval of eye closure and detect the drowsiness in advance.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Warn the person using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sound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alerts and increase the intensity as time passes.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Design the system in a non-intrusive way so that the person doesn’t feel uncomfortable.</a:t>
            </a:r>
          </a:p>
          <a:p>
            <a:pPr marR="0" lvl="0" algn="just">
              <a:lnSpc>
                <a:spcPct val="150000"/>
              </a:lnSpc>
              <a:spcBef>
                <a:spcPts val="0"/>
              </a:spcBef>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increase the accuracy of the model to develop it further so that it can be used in real-time scenarios.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D2C55F3-7AD0-9A58-72E0-A6C7EBBED8CB}"/>
              </a:ext>
            </a:extLst>
          </p:cNvPr>
          <p:cNvSpPr>
            <a:spLocks noGrp="1"/>
          </p:cNvSpPr>
          <p:nvPr>
            <p:ph type="dt" sz="half" idx="10"/>
          </p:nvPr>
        </p:nvSpPr>
        <p:spPr/>
        <p:txBody>
          <a:bodyPr/>
          <a:lstStyle/>
          <a:p>
            <a:fld id="{886D3E5C-15F4-4599-9744-88CDDA96A618}" type="datetime1">
              <a:rPr lang="en-US" smtClean="0"/>
              <a:t>10/21/2022</a:t>
            </a:fld>
            <a:endParaRPr lang="en-US"/>
          </a:p>
        </p:txBody>
      </p:sp>
      <p:sp>
        <p:nvSpPr>
          <p:cNvPr id="5" name="Footer Placeholder 4">
            <a:extLst>
              <a:ext uri="{FF2B5EF4-FFF2-40B4-BE49-F238E27FC236}">
                <a16:creationId xmlns:a16="http://schemas.microsoft.com/office/drawing/2014/main" id="{1AE03617-4E71-4F5A-3FED-673907644D01}"/>
              </a:ext>
            </a:extLst>
          </p:cNvPr>
          <p:cNvSpPr>
            <a:spLocks noGrp="1"/>
          </p:cNvSpPr>
          <p:nvPr>
            <p:ph type="ftr" sz="quarter" idx="11"/>
          </p:nvPr>
        </p:nvSpPr>
        <p:spPr/>
        <p:txBody>
          <a:bodyPr/>
          <a:lstStyle/>
          <a:p>
            <a:r>
              <a:rPr lang="en-US" dirty="0"/>
              <a:t>Department of CSE 2022-23 Batch</a:t>
            </a:r>
          </a:p>
        </p:txBody>
      </p:sp>
    </p:spTree>
    <p:extLst>
      <p:ext uri="{BB962C8B-B14F-4D97-AF65-F5344CB8AC3E}">
        <p14:creationId xmlns:p14="http://schemas.microsoft.com/office/powerpoint/2010/main" val="379096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509F-0F44-6474-9263-A0E999450BA6}"/>
              </a:ext>
            </a:extLst>
          </p:cNvPr>
          <p:cNvSpPr>
            <a:spLocks noGrp="1"/>
          </p:cNvSpPr>
          <p:nvPr>
            <p:ph type="title"/>
          </p:nvPr>
        </p:nvSpPr>
        <p:spPr/>
        <p:txBody>
          <a:bodyPr/>
          <a:lstStyle/>
          <a:p>
            <a:r>
              <a:rPr lang="en-US" dirty="0"/>
              <a:t>SCOPE OF THE PROJECT</a:t>
            </a:r>
            <a:endParaRPr lang="en-IN" dirty="0"/>
          </a:p>
        </p:txBody>
      </p:sp>
      <p:sp>
        <p:nvSpPr>
          <p:cNvPr id="3" name="Content Placeholder 2">
            <a:extLst>
              <a:ext uri="{FF2B5EF4-FFF2-40B4-BE49-F238E27FC236}">
                <a16:creationId xmlns:a16="http://schemas.microsoft.com/office/drawing/2014/main" id="{82BE5D27-B7C1-AB2E-F1A2-E3A6664A4ECC}"/>
              </a:ext>
            </a:extLst>
          </p:cNvPr>
          <p:cNvSpPr>
            <a:spLocks noGrp="1"/>
          </p:cNvSpPr>
          <p:nvPr>
            <p:ph idx="1"/>
          </p:nvPr>
        </p:nvSpPr>
        <p:spPr/>
        <p:txBody>
          <a:bodyPr/>
          <a:lstStyle/>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Fatigue is a safety problem that has not yet been deeply tackled by many countries in the world mainly because of its nature. And due this the percentage of road accidents ,decrease in work efficienc</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and mental health problems arises.</a:t>
            </a:r>
          </a:p>
          <a:p>
            <a:pPr marL="0" indent="0">
              <a:buNone/>
            </a:pP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future scope of the project is to implement it in use</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ful cases such as to detect driver  drowsiness in automobile  sector, to make securities to alert them in their work and many more.</a:t>
            </a:r>
            <a:endParaRPr lang="en-IN" sz="2000" dirty="0">
              <a:effectLst/>
              <a:latin typeface="Garamond" panose="02020404030301010803" pitchFamily="18" charset="0"/>
              <a:ea typeface="Times New Roman" panose="02020603050405020304" pitchFamily="18" charset="0"/>
              <a:cs typeface="Times New Roman" panose="02020603050405020304" pitchFamily="18" charset="0"/>
            </a:endParaRPr>
          </a:p>
          <a:p>
            <a:endParaRPr lang="en-IN" sz="2000" dirty="0">
              <a:solidFill>
                <a:srgbClr val="000000"/>
              </a:solidFill>
              <a:latin typeface="Times New Roman" panose="02020603050405020304" pitchFamily="18" charset="0"/>
            </a:endParaRPr>
          </a:p>
          <a:p>
            <a:r>
              <a:rPr lang="en-IN" sz="2000" dirty="0">
                <a:solidFill>
                  <a:srgbClr val="000000"/>
                </a:solidFill>
                <a:latin typeface="Times New Roman" panose="02020603050405020304" pitchFamily="18" charset="0"/>
              </a:rPr>
              <a:t>Further scope of the project is to develop it into more accurate model and make more advancements.</a:t>
            </a:r>
          </a:p>
          <a:p>
            <a:endParaRPr lang="en-IN" dirty="0"/>
          </a:p>
        </p:txBody>
      </p:sp>
      <p:sp>
        <p:nvSpPr>
          <p:cNvPr id="4" name="Date Placeholder 3">
            <a:extLst>
              <a:ext uri="{FF2B5EF4-FFF2-40B4-BE49-F238E27FC236}">
                <a16:creationId xmlns:a16="http://schemas.microsoft.com/office/drawing/2014/main" id="{1217739F-45B1-3EC1-2A64-34531B59F921}"/>
              </a:ext>
            </a:extLst>
          </p:cNvPr>
          <p:cNvSpPr>
            <a:spLocks noGrp="1"/>
          </p:cNvSpPr>
          <p:nvPr>
            <p:ph type="dt" sz="half" idx="10"/>
          </p:nvPr>
        </p:nvSpPr>
        <p:spPr/>
        <p:txBody>
          <a:bodyPr/>
          <a:lstStyle/>
          <a:p>
            <a:fld id="{886D3E5C-15F4-4599-9744-88CDDA96A618}" type="datetime1">
              <a:rPr lang="en-US" smtClean="0"/>
              <a:t>10/21/2022</a:t>
            </a:fld>
            <a:endParaRPr lang="en-US"/>
          </a:p>
        </p:txBody>
      </p:sp>
      <p:sp>
        <p:nvSpPr>
          <p:cNvPr id="5" name="Footer Placeholder 4">
            <a:extLst>
              <a:ext uri="{FF2B5EF4-FFF2-40B4-BE49-F238E27FC236}">
                <a16:creationId xmlns:a16="http://schemas.microsoft.com/office/drawing/2014/main" id="{A28D424A-E222-9B14-2063-0BB97B786A5F}"/>
              </a:ext>
            </a:extLst>
          </p:cNvPr>
          <p:cNvSpPr>
            <a:spLocks noGrp="1"/>
          </p:cNvSpPr>
          <p:nvPr>
            <p:ph type="ftr" sz="quarter" idx="11"/>
          </p:nvPr>
        </p:nvSpPr>
        <p:spPr/>
        <p:txBody>
          <a:bodyPr/>
          <a:lstStyle/>
          <a:p>
            <a:r>
              <a:rPr lang="en-US" dirty="0"/>
              <a:t>Department of CSE 2022-23 Batch</a:t>
            </a:r>
          </a:p>
        </p:txBody>
      </p:sp>
    </p:spTree>
    <p:extLst>
      <p:ext uri="{BB962C8B-B14F-4D97-AF65-F5344CB8AC3E}">
        <p14:creationId xmlns:p14="http://schemas.microsoft.com/office/powerpoint/2010/main" val="345086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F3B-DD53-B0AC-5B62-6E86A1CC22A4}"/>
              </a:ext>
            </a:extLst>
          </p:cNvPr>
          <p:cNvSpPr>
            <a:spLocks noGrp="1"/>
          </p:cNvSpPr>
          <p:nvPr>
            <p:ph type="title"/>
          </p:nvPr>
        </p:nvSpPr>
        <p:spPr/>
        <p:txBody>
          <a:bodyPr/>
          <a:lstStyle/>
          <a:p>
            <a:r>
              <a:rPr lang="en-US" dirty="0"/>
              <a:t>METHODOLOGY</a:t>
            </a:r>
            <a:endParaRPr lang="en-IN" dirty="0"/>
          </a:p>
        </p:txBody>
      </p:sp>
      <p:pic>
        <p:nvPicPr>
          <p:cNvPr id="7" name="Content Placeholder 6">
            <a:extLst>
              <a:ext uri="{FF2B5EF4-FFF2-40B4-BE49-F238E27FC236}">
                <a16:creationId xmlns:a16="http://schemas.microsoft.com/office/drawing/2014/main" id="{76277538-22E2-643D-ED45-8578398510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3358" y="1600200"/>
            <a:ext cx="3857284" cy="4525963"/>
          </a:xfrm>
        </p:spPr>
      </p:pic>
      <p:sp>
        <p:nvSpPr>
          <p:cNvPr id="4" name="Date Placeholder 3">
            <a:extLst>
              <a:ext uri="{FF2B5EF4-FFF2-40B4-BE49-F238E27FC236}">
                <a16:creationId xmlns:a16="http://schemas.microsoft.com/office/drawing/2014/main" id="{B3774045-73F4-F698-20A3-7EE0CB76DCAA}"/>
              </a:ext>
            </a:extLst>
          </p:cNvPr>
          <p:cNvSpPr>
            <a:spLocks noGrp="1"/>
          </p:cNvSpPr>
          <p:nvPr>
            <p:ph type="dt" sz="half" idx="10"/>
          </p:nvPr>
        </p:nvSpPr>
        <p:spPr/>
        <p:txBody>
          <a:bodyPr/>
          <a:lstStyle/>
          <a:p>
            <a:fld id="{886D3E5C-15F4-4599-9744-88CDDA96A618}" type="datetime1">
              <a:rPr lang="en-US" smtClean="0"/>
              <a:t>10/21/2022</a:t>
            </a:fld>
            <a:endParaRPr lang="en-US"/>
          </a:p>
        </p:txBody>
      </p:sp>
      <p:sp>
        <p:nvSpPr>
          <p:cNvPr id="5" name="Footer Placeholder 4">
            <a:extLst>
              <a:ext uri="{FF2B5EF4-FFF2-40B4-BE49-F238E27FC236}">
                <a16:creationId xmlns:a16="http://schemas.microsoft.com/office/drawing/2014/main" id="{73EB410A-F92A-65D9-4580-1B3951C5877A}"/>
              </a:ext>
            </a:extLst>
          </p:cNvPr>
          <p:cNvSpPr>
            <a:spLocks noGrp="1"/>
          </p:cNvSpPr>
          <p:nvPr>
            <p:ph type="ftr" sz="quarter" idx="11"/>
          </p:nvPr>
        </p:nvSpPr>
        <p:spPr/>
        <p:txBody>
          <a:bodyPr/>
          <a:lstStyle/>
          <a:p>
            <a:r>
              <a:rPr lang="en-US" dirty="0"/>
              <a:t>Department of CSE 2022-23 Batch</a:t>
            </a:r>
          </a:p>
        </p:txBody>
      </p:sp>
    </p:spTree>
    <p:extLst>
      <p:ext uri="{BB962C8B-B14F-4D97-AF65-F5344CB8AC3E}">
        <p14:creationId xmlns:p14="http://schemas.microsoft.com/office/powerpoint/2010/main" val="180557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B4C9-3969-EBA6-7FBC-9CDA9ACC8B09}"/>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F1689EA1-C0B5-EE4A-6C41-6A208484A39D}"/>
              </a:ext>
            </a:extLst>
          </p:cNvPr>
          <p:cNvSpPr>
            <a:spLocks noGrp="1"/>
          </p:cNvSpPr>
          <p:nvPr>
            <p:ph idx="1"/>
          </p:nvPr>
        </p:nvSpPr>
        <p:spPr/>
        <p:txBody>
          <a:bodyPr>
            <a:normAutofit/>
          </a:bodyPr>
          <a:lstStyle/>
          <a:p>
            <a:pPr algn="just"/>
            <a:r>
              <a:rPr lang="en-US" sz="2000" dirty="0">
                <a:effectLst/>
                <a:latin typeface="Times New Roman" panose="02020603050405020304" pitchFamily="18" charset="0"/>
                <a:ea typeface="Times New Roman" panose="02020603050405020304" pitchFamily="18" charset="0"/>
              </a:rPr>
              <a:t>The proposed system comprises of three phases.</a:t>
            </a:r>
          </a:p>
          <a:p>
            <a:pPr algn="just"/>
            <a:endParaRPr lang="en-US" sz="2000" dirty="0">
              <a:effectLst/>
              <a:latin typeface="Times New Roman" panose="02020603050405020304" pitchFamily="18" charset="0"/>
              <a:ea typeface="Times New Roman" panose="02020603050405020304" pitchFamily="18" charset="0"/>
            </a:endParaRPr>
          </a:p>
          <a:p>
            <a:pPr algn="just"/>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Face Detection: </a:t>
            </a:r>
          </a:p>
          <a:p>
            <a:pPr lvl="1" algn="just"/>
            <a:r>
              <a:rPr lang="en-US" sz="1800" dirty="0">
                <a:effectLst/>
                <a:latin typeface="Times New Roman" panose="02020603050405020304" pitchFamily="18" charset="0"/>
                <a:ea typeface="Times New Roman" panose="02020603050405020304" pitchFamily="18" charset="0"/>
              </a:rPr>
              <a:t>The proposed system will start by capturing the video frames one by one. The system will detect the face in the frame using dlib library</a:t>
            </a:r>
            <a:r>
              <a:rPr lang="en-US" sz="1800" dirty="0">
                <a:latin typeface="Times New Roman" panose="02020603050405020304" pitchFamily="18" charset="0"/>
                <a:ea typeface="Times New Roman" panose="02020603050405020304" pitchFamily="18" charset="0"/>
              </a:rPr>
              <a:t>. Then the system maps the 68 standard facial landmarks from the shape predicator of dlib module.</a:t>
            </a:r>
            <a:endParaRPr lang="en-US"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r>
              <a:rPr lang="en-IN" sz="2000" b="1" dirty="0">
                <a:latin typeface="Times New Roman" panose="02020603050405020304" pitchFamily="18" charset="0"/>
                <a:ea typeface="Times New Roman" panose="02020603050405020304" pitchFamily="18" charset="0"/>
                <a:cs typeface="Times New Roman" panose="02020603050405020304" pitchFamily="18" charset="0"/>
              </a:rPr>
              <a:t>EAR Detection:</a:t>
            </a:r>
          </a:p>
          <a:p>
            <a:pPr marL="800100" lvl="1" algn="just"/>
            <a:r>
              <a:rPr lang="en-US" sz="1800" dirty="0">
                <a:effectLst/>
                <a:latin typeface="Times New Roman" panose="02020603050405020304" pitchFamily="18" charset="0"/>
                <a:ea typeface="Times New Roman" panose="02020603050405020304" pitchFamily="18" charset="0"/>
              </a:rPr>
              <a:t>In this stage, the landmarks of the right eye and left eye are extracted.</a:t>
            </a:r>
          </a:p>
          <a:p>
            <a:pPr marL="800100" lvl="1" algn="just"/>
            <a:r>
              <a:rPr lang="en-US" sz="1800" dirty="0">
                <a:effectLst/>
                <a:latin typeface="Times New Roman" panose="02020603050405020304" pitchFamily="18" charset="0"/>
                <a:ea typeface="Times New Roman" panose="02020603050405020304" pitchFamily="18" charset="0"/>
              </a:rPr>
              <a:t>Each eye has 6 landmarks 2 bottom and top and also one left and right. These landmarks has particular number from the standard 68 landmarks.</a:t>
            </a:r>
          </a:p>
          <a:p>
            <a:pPr marL="800100" lvl="1" algn="just"/>
            <a:r>
              <a:rPr lang="en-US" sz="1800" dirty="0">
                <a:latin typeface="Times New Roman" panose="02020603050405020304" pitchFamily="18" charset="0"/>
                <a:ea typeface="Times New Roman" panose="02020603050405020304" pitchFamily="18" charset="0"/>
              </a:rPr>
              <a:t>Left eye in the range of  36 to 41 and right eye ranging from 42 to 47 which returns an </a:t>
            </a:r>
            <a:r>
              <a:rPr lang="en-US" sz="1800" dirty="0" err="1">
                <a:latin typeface="Times New Roman" panose="02020603050405020304" pitchFamily="18" charset="0"/>
                <a:ea typeface="Times New Roman" panose="02020603050405020304" pitchFamily="18" charset="0"/>
              </a:rPr>
              <a:t>x,y</a:t>
            </a:r>
            <a:r>
              <a:rPr lang="en-US" sz="1800" dirty="0">
                <a:latin typeface="Times New Roman" panose="02020603050405020304" pitchFamily="18" charset="0"/>
                <a:ea typeface="Times New Roman" panose="02020603050405020304" pitchFamily="18" charset="0"/>
              </a:rPr>
              <a:t> co-ordinates that will be used to calculate Eye aspect Ratio.</a:t>
            </a:r>
            <a:endParaRPr lang="en-US"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2CD0A3AF-B5E8-1E1B-7D8C-513BA5161C50}"/>
              </a:ext>
            </a:extLst>
          </p:cNvPr>
          <p:cNvSpPr>
            <a:spLocks noGrp="1"/>
          </p:cNvSpPr>
          <p:nvPr>
            <p:ph type="dt" sz="half" idx="10"/>
          </p:nvPr>
        </p:nvSpPr>
        <p:spPr/>
        <p:txBody>
          <a:bodyPr/>
          <a:lstStyle/>
          <a:p>
            <a:fld id="{886D3E5C-15F4-4599-9744-88CDDA96A618}" type="datetime1">
              <a:rPr lang="en-US" smtClean="0"/>
              <a:t>10/21/2022</a:t>
            </a:fld>
            <a:endParaRPr lang="en-US"/>
          </a:p>
        </p:txBody>
      </p:sp>
      <p:sp>
        <p:nvSpPr>
          <p:cNvPr id="5" name="Footer Placeholder 4">
            <a:extLst>
              <a:ext uri="{FF2B5EF4-FFF2-40B4-BE49-F238E27FC236}">
                <a16:creationId xmlns:a16="http://schemas.microsoft.com/office/drawing/2014/main" id="{E8232D3D-F695-BCED-AC0C-69226C3F02BA}"/>
              </a:ext>
            </a:extLst>
          </p:cNvPr>
          <p:cNvSpPr>
            <a:spLocks noGrp="1"/>
          </p:cNvSpPr>
          <p:nvPr>
            <p:ph type="ftr" sz="quarter" idx="11"/>
          </p:nvPr>
        </p:nvSpPr>
        <p:spPr/>
        <p:txBody>
          <a:bodyPr/>
          <a:lstStyle/>
          <a:p>
            <a:r>
              <a:rPr lang="en-US" dirty="0"/>
              <a:t>Department of CSE 2022-23 Batch</a:t>
            </a:r>
          </a:p>
        </p:txBody>
      </p:sp>
    </p:spTree>
    <p:extLst>
      <p:ext uri="{BB962C8B-B14F-4D97-AF65-F5344CB8AC3E}">
        <p14:creationId xmlns:p14="http://schemas.microsoft.com/office/powerpoint/2010/main" val="3111571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1087</Words>
  <Application>Microsoft Office PowerPoint</Application>
  <PresentationFormat>On-screen Show (4:3)</PresentationFormat>
  <Paragraphs>117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Garamond</vt:lpstr>
      <vt:lpstr>Lato</vt:lpstr>
      <vt:lpstr>Times New Roman</vt:lpstr>
      <vt:lpstr>Office Theme</vt:lpstr>
      <vt:lpstr>PowerPoint Presentation</vt:lpstr>
      <vt:lpstr>Contents</vt:lpstr>
      <vt:lpstr>ABSTRACT</vt:lpstr>
      <vt:lpstr>INTRODUCTION</vt:lpstr>
      <vt:lpstr>INTRODUCTION</vt:lpstr>
      <vt:lpstr>OBJECTIVES</vt:lpstr>
      <vt:lpstr>SCOPE OF THE PROJECT</vt:lpstr>
      <vt:lpstr>METHODOLOGY</vt:lpstr>
      <vt:lpstr>METHODOLOGY</vt:lpstr>
      <vt:lpstr>METHODOLGY</vt:lpstr>
      <vt:lpstr>METHODOLOGY</vt:lpstr>
      <vt:lpstr>HARDWARE &amp; SOFTWARE REQUIREMENTS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srikar v k s</cp:lastModifiedBy>
  <cp:revision>50</cp:revision>
  <dcterms:created xsi:type="dcterms:W3CDTF">2020-08-21T09:12:09Z</dcterms:created>
  <dcterms:modified xsi:type="dcterms:W3CDTF">2022-10-21T10:44:37Z</dcterms:modified>
</cp:coreProperties>
</file>