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2"/>
    <p:sldId id="259" r:id="rId3"/>
    <p:sldId id="264" r:id="rId4"/>
    <p:sldId id="294" r:id="rId5"/>
    <p:sldId id="297" r:id="rId6"/>
    <p:sldId id="346" r:id="rId7"/>
    <p:sldId id="302" r:id="rId8"/>
    <p:sldId id="301" r:id="rId9"/>
    <p:sldId id="304" r:id="rId10"/>
    <p:sldId id="344" r:id="rId11"/>
    <p:sldId id="347" r:id="rId12"/>
    <p:sldId id="348" r:id="rId13"/>
    <p:sldId id="349" r:id="rId14"/>
    <p:sldId id="350" r:id="rId15"/>
    <p:sldId id="351" r:id="rId16"/>
    <p:sldId id="352" r:id="rId17"/>
    <p:sldId id="353" r:id="rId18"/>
    <p:sldId id="354" r:id="rId19"/>
    <p:sldId id="357" r:id="rId20"/>
    <p:sldId id="356" r:id="rId21"/>
    <p:sldId id="355" r:id="rId22"/>
    <p:sldId id="358" r:id="rId23"/>
    <p:sldId id="359" r:id="rId24"/>
    <p:sldId id="360" r:id="rId25"/>
    <p:sldId id="361" r:id="rId26"/>
    <p:sldId id="362" r:id="rId27"/>
    <p:sldId id="278" r:id="rId28"/>
    <p:sldId id="33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7A052F-8072-4921-9FF4-4D18E5126C5D}">
          <p14:sldIdLst>
            <p14:sldId id="257"/>
            <p14:sldId id="259"/>
            <p14:sldId id="264"/>
            <p14:sldId id="294"/>
            <p14:sldId id="297"/>
            <p14:sldId id="346"/>
            <p14:sldId id="302"/>
            <p14:sldId id="301"/>
            <p14:sldId id="304"/>
            <p14:sldId id="344"/>
            <p14:sldId id="347"/>
            <p14:sldId id="348"/>
            <p14:sldId id="349"/>
            <p14:sldId id="350"/>
            <p14:sldId id="351"/>
            <p14:sldId id="352"/>
            <p14:sldId id="353"/>
            <p14:sldId id="354"/>
            <p14:sldId id="357"/>
            <p14:sldId id="356"/>
            <p14:sldId id="355"/>
            <p14:sldId id="358"/>
            <p14:sldId id="359"/>
            <p14:sldId id="360"/>
            <p14:sldId id="361"/>
            <p14:sldId id="362"/>
          </p14:sldIdLst>
        </p14:section>
        <p14:section name="Untitled Section" id="{EFFB261C-BABE-4B33-A441-78D7103EC5A8}">
          <p14:sldIdLst>
            <p14:sldId id="278"/>
            <p14:sldId id="337"/>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874" y="-2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6E5578-BC8A-4CFD-91FF-53AAE437E94B}" type="datetimeFigureOut">
              <a:rPr lang="en-US" smtClean="0"/>
              <a:t>6/20/2017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118FCB-40CA-4E5B-AA46-DBD4A6FD4BF9}" type="slidenum">
              <a:rPr lang="en-US" smtClean="0"/>
              <a:t>‹#›</a:t>
            </a:fld>
            <a:endParaRPr lang="en-US"/>
          </a:p>
        </p:txBody>
      </p:sp>
    </p:spTree>
    <p:extLst>
      <p:ext uri="{BB962C8B-B14F-4D97-AF65-F5344CB8AC3E}">
        <p14:creationId xmlns:p14="http://schemas.microsoft.com/office/powerpoint/2010/main" val="403398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50D64-90B8-4F3A-9949-21199EB58035}" type="slidenum">
              <a:rPr lang="en-US" smtClean="0"/>
              <a:t>3</a:t>
            </a:fld>
            <a:endParaRPr lang="en-US"/>
          </a:p>
        </p:txBody>
      </p:sp>
    </p:spTree>
    <p:extLst>
      <p:ext uri="{BB962C8B-B14F-4D97-AF65-F5344CB8AC3E}">
        <p14:creationId xmlns:p14="http://schemas.microsoft.com/office/powerpoint/2010/main" val="2017650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118FCB-40CA-4E5B-AA46-DBD4A6FD4BF9}" type="slidenum">
              <a:rPr lang="en-US" smtClean="0"/>
              <a:t>16</a:t>
            </a:fld>
            <a:endParaRPr lang="en-US"/>
          </a:p>
        </p:txBody>
      </p:sp>
    </p:spTree>
    <p:extLst>
      <p:ext uri="{BB962C8B-B14F-4D97-AF65-F5344CB8AC3E}">
        <p14:creationId xmlns:p14="http://schemas.microsoft.com/office/powerpoint/2010/main" val="2581371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39C798-9DF5-4966-965F-3DF16F0A484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9C798-9DF5-4966-965F-3DF16F0A484F}"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9C798-9DF5-4966-965F-3DF16F0A484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9C798-9DF5-4966-965F-3DF16F0A484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BB8-1513-49FB-8265-E8DA4C79542A}"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9C798-9DF5-4966-965F-3DF16F0A484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39C798-9DF5-4966-965F-3DF16F0A484F}" type="datetimeFigureOut">
              <a:rPr lang="en-US" smtClean="0"/>
              <a:t>6/20/2017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39C798-9DF5-4966-965F-3DF16F0A484F}" type="datetimeFigureOut">
              <a:rPr lang="en-US" smtClean="0"/>
              <a:t>6/20/2017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9C798-9DF5-4966-965F-3DF16F0A484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9C798-9DF5-4966-965F-3DF16F0A484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639C798-9DF5-4966-965F-3DF16F0A484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9C798-9DF5-4966-965F-3DF16F0A484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39C798-9DF5-4966-965F-3DF16F0A484F}"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39C798-9DF5-4966-965F-3DF16F0A484F}" type="datetimeFigureOut">
              <a:rPr lang="en-US" smtClean="0"/>
              <a:t>6/20/2017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639C798-9DF5-4966-965F-3DF16F0A484F}" type="datetimeFigureOut">
              <a:rPr lang="en-US" smtClean="0"/>
              <a:t>6/20/2017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639C798-9DF5-4966-965F-3DF16F0A484F}" type="datetimeFigureOut">
              <a:rPr lang="en-US" smtClean="0"/>
              <a:t>6/20/2017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639C798-9DF5-4966-965F-3DF16F0A484F}" type="datetimeFigureOut">
              <a:rPr lang="en-US" smtClean="0"/>
              <a:t>6/20/2017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9C798-9DF5-4966-965F-3DF16F0A484F}"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6CBB8-1513-49FB-8265-E8DA4C79542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39C798-9DF5-4966-965F-3DF16F0A484F}" type="datetimeFigureOut">
              <a:rPr lang="en-US" smtClean="0"/>
              <a:t>6/20/2017</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26CBB8-1513-49FB-8265-E8DA4C79542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phpmyadmin.net/"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iosrjournal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osrjournal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6620968" cy="190499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HOSPITAL MANAGEMENT SYSTEM</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 y="4419600"/>
            <a:ext cx="8686800" cy="1981200"/>
          </a:xfrm>
        </p:spPr>
        <p:txBody>
          <a:bodyPr>
            <a:normAutofit lnSpcReduction="10000"/>
          </a:bodyPr>
          <a:lstStyle/>
          <a:p>
            <a:r>
              <a:rPr lang="en-US" sz="1800" b="1" dirty="0" smtClean="0">
                <a:solidFill>
                  <a:schemeClr val="tx1"/>
                </a:solidFill>
                <a:latin typeface="Times New Roman" panose="02020603050405020304" pitchFamily="18" charset="0"/>
                <a:cs typeface="Times New Roman" panose="02020603050405020304" pitchFamily="18" charset="0"/>
              </a:rPr>
              <a:t>    										</a:t>
            </a:r>
            <a:endParaRPr lang="en-US" sz="1800" b="1" dirty="0" smtClean="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PREPARED</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BY:</a:t>
            </a:r>
          </a:p>
          <a:p>
            <a:r>
              <a:rPr lang="en-US" sz="2800" b="1" dirty="0" smtClean="0">
                <a:solidFill>
                  <a:schemeClr val="tx1"/>
                </a:solidFill>
                <a:latin typeface="Times New Roman" panose="02020603050405020304" pitchFamily="18" charset="0"/>
                <a:cs typeface="Times New Roman" panose="02020603050405020304" pitchFamily="18" charset="0"/>
              </a:rPr>
              <a:t>   										</a:t>
            </a:r>
            <a:r>
              <a:rPr lang="en-US" sz="1400" b="1" i="1" dirty="0" err="1" smtClean="0">
                <a:solidFill>
                  <a:schemeClr val="tx1"/>
                </a:solidFill>
                <a:sym typeface="+mn-ea"/>
              </a:rPr>
              <a:t>SIva</a:t>
            </a:r>
            <a:r>
              <a:rPr lang="en-US" sz="1400" b="1" i="1" dirty="0" smtClean="0">
                <a:solidFill>
                  <a:schemeClr val="tx1"/>
                </a:solidFill>
                <a:sym typeface="+mn-ea"/>
              </a:rPr>
              <a:t> </a:t>
            </a:r>
            <a:r>
              <a:rPr lang="en-US" sz="1400" b="1" i="1" dirty="0" err="1" smtClean="0">
                <a:solidFill>
                  <a:schemeClr val="tx1"/>
                </a:solidFill>
                <a:sym typeface="+mn-ea"/>
              </a:rPr>
              <a:t>bushan</a:t>
            </a:r>
            <a:r>
              <a:rPr lang="en-US" sz="1400" b="1" i="1" dirty="0" smtClean="0">
                <a:solidFill>
                  <a:schemeClr val="tx1"/>
                </a:solidFill>
                <a:sym typeface="+mn-ea"/>
              </a:rPr>
              <a:t> </a:t>
            </a:r>
            <a:r>
              <a:rPr lang="en-US" sz="1400" b="1" i="1" dirty="0" err="1" smtClean="0">
                <a:solidFill>
                  <a:schemeClr val="tx1"/>
                </a:solidFill>
                <a:sym typeface="+mn-ea"/>
              </a:rPr>
              <a:t>Boini</a:t>
            </a:r>
            <a:r>
              <a:rPr lang="en-US" sz="1400" b="1" i="1" dirty="0" smtClean="0">
                <a:solidFill>
                  <a:schemeClr val="tx1"/>
                </a:solidFill>
                <a:sym typeface="+mn-ea"/>
              </a:rPr>
              <a:t> 		    700663090</a:t>
            </a:r>
            <a:endParaRPr lang="en-US" sz="1400" b="1" i="1" dirty="0" smtClean="0">
              <a:solidFill>
                <a:schemeClr val="tx1"/>
              </a:solidFill>
            </a:endParaRPr>
          </a:p>
          <a:p>
            <a:r>
              <a:rPr lang="en-US" sz="1400" b="1" i="1" dirty="0" smtClean="0">
                <a:solidFill>
                  <a:schemeClr val="tx1"/>
                </a:solidFill>
                <a:sym typeface="+mn-ea"/>
              </a:rPr>
              <a:t>										Naga</a:t>
            </a:r>
            <a:r>
              <a:rPr lang="en-US" sz="1400" b="1" i="1" dirty="0">
                <a:solidFill>
                  <a:schemeClr val="tx1"/>
                </a:solidFill>
                <a:sym typeface="+mn-ea"/>
              </a:rPr>
              <a:t> </a:t>
            </a:r>
            <a:r>
              <a:rPr lang="en-US" sz="1400" b="1" i="1" dirty="0" err="1" smtClean="0">
                <a:solidFill>
                  <a:schemeClr val="tx1"/>
                </a:solidFill>
                <a:sym typeface="+mn-ea"/>
              </a:rPr>
              <a:t>Praneeth</a:t>
            </a:r>
            <a:r>
              <a:rPr lang="en-US" sz="1400" b="1" i="1" dirty="0" smtClean="0">
                <a:solidFill>
                  <a:schemeClr val="tx1"/>
                </a:solidFill>
                <a:sym typeface="+mn-ea"/>
              </a:rPr>
              <a:t> </a:t>
            </a:r>
            <a:r>
              <a:rPr lang="en-US" sz="1400" b="1" i="1" dirty="0" err="1" smtClean="0">
                <a:solidFill>
                  <a:schemeClr val="tx1"/>
                </a:solidFill>
                <a:sym typeface="+mn-ea"/>
              </a:rPr>
              <a:t>DuNNALA</a:t>
            </a:r>
            <a:r>
              <a:rPr lang="en-US" sz="1400" b="1" i="1" dirty="0" smtClean="0">
                <a:solidFill>
                  <a:schemeClr val="tx1"/>
                </a:solidFill>
                <a:sym typeface="+mn-ea"/>
              </a:rPr>
              <a:t>   700656346</a:t>
            </a:r>
            <a:endParaRPr lang="en-US" sz="1400" b="1" i="1" dirty="0">
              <a:solidFill>
                <a:schemeClr val="tx1"/>
              </a:solidFill>
            </a:endParaRPr>
          </a:p>
          <a:p>
            <a:r>
              <a:rPr lang="en-US" sz="1400" b="1" i="1" dirty="0" smtClean="0">
                <a:solidFill>
                  <a:schemeClr val="tx1"/>
                </a:solidFill>
                <a:sym typeface="+mn-ea"/>
              </a:rPr>
              <a:t>										</a:t>
            </a:r>
            <a:r>
              <a:rPr lang="en-US" sz="1400" b="1" i="1" dirty="0" err="1" smtClean="0">
                <a:solidFill>
                  <a:schemeClr val="tx1"/>
                </a:solidFill>
                <a:sym typeface="+mn-ea"/>
              </a:rPr>
              <a:t>Srikar</a:t>
            </a:r>
            <a:r>
              <a:rPr lang="en-US" sz="1400" b="1" i="1" dirty="0" smtClean="0">
                <a:solidFill>
                  <a:schemeClr val="tx1"/>
                </a:solidFill>
                <a:sym typeface="+mn-ea"/>
              </a:rPr>
              <a:t> </a:t>
            </a:r>
            <a:r>
              <a:rPr lang="en-US" sz="1400" b="1" i="1" dirty="0" err="1" smtClean="0">
                <a:solidFill>
                  <a:schemeClr val="tx1"/>
                </a:solidFill>
                <a:sym typeface="+mn-ea"/>
              </a:rPr>
              <a:t>Katta</a:t>
            </a:r>
            <a:r>
              <a:rPr lang="en-US" sz="1400" b="1" i="1" dirty="0" smtClean="0">
                <a:solidFill>
                  <a:schemeClr val="tx1"/>
                </a:solidFill>
                <a:sym typeface="+mn-ea"/>
              </a:rPr>
              <a:t>        		    700652735</a:t>
            </a:r>
            <a:endParaRPr lang="en-US" sz="1400" b="1" i="1" dirty="0" smtClean="0">
              <a:solidFill>
                <a:schemeClr val="tx1"/>
              </a:solidFill>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2895600" y="2438400"/>
            <a:ext cx="3962400" cy="1447800"/>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panose="05040102010807070707" charset="2"/>
              <a:buNone/>
              <a:defRPr sz="1400" b="0" i="0" kern="1200">
                <a:solidFill>
                  <a:schemeClr val="tx1">
                    <a:tint val="75000"/>
                  </a:schemeClr>
                </a:solidFill>
                <a:latin typeface="+mj-lt"/>
                <a:ea typeface="+mj-ea"/>
                <a:cs typeface="+mj-cs"/>
              </a:defRPr>
            </a:lvl9pPr>
          </a:lstStyle>
          <a:p>
            <a:r>
              <a:rPr lang="en-US" sz="2800" b="1" dirty="0" smtClean="0">
                <a:solidFill>
                  <a:schemeClr val="tx1"/>
                </a:solidFill>
                <a:latin typeface="Times New Roman" panose="02020603050405020304" pitchFamily="18" charset="0"/>
                <a:cs typeface="Times New Roman" panose="02020603050405020304" pitchFamily="18" charset="0"/>
              </a:rPr>
              <a:t>                     </a:t>
            </a:r>
          </a:p>
          <a:p>
            <a:r>
              <a:rPr lang="en-US" dirty="0" smtClean="0">
                <a:solidFill>
                  <a:schemeClr val="tx1"/>
                </a:solidFill>
                <a:latin typeface="Times New Roman" panose="02020603050405020304" pitchFamily="18" charset="0"/>
                <a:cs typeface="Times New Roman" panose="02020603050405020304" pitchFamily="18" charset="0"/>
              </a:rPr>
              <a:t>	</a:t>
            </a:r>
          </a:p>
          <a:p>
            <a:r>
              <a:rPr lang="en-US" dirty="0" smtClean="0">
                <a:solidFill>
                  <a:schemeClr val="tx1"/>
                </a:solidFill>
                <a:latin typeface="Times New Roman" panose="02020603050405020304" pitchFamily="18" charset="0"/>
                <a:cs typeface="Times New Roman" panose="02020603050405020304" pitchFamily="18" charset="0"/>
              </a:rPr>
              <a:t>	Course #cs5600</a:t>
            </a:r>
          </a:p>
          <a:p>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CRn</a:t>
            </a:r>
            <a:r>
              <a:rPr lang="en-US" dirty="0" smtClean="0">
                <a:solidFill>
                  <a:schemeClr val="tx1"/>
                </a:solidFill>
                <a:latin typeface="Times New Roman" panose="02020603050405020304" pitchFamily="18" charset="0"/>
                <a:cs typeface="Times New Roman" panose="02020603050405020304" pitchFamily="18" charset="0"/>
              </a:rPr>
              <a:t> #31465</a:t>
            </a:r>
          </a:p>
          <a:p>
            <a:endParaRPr lang="en-US" sz="2800" u="sng" dirty="0" smtClean="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2400" y="4953000"/>
            <a:ext cx="4131755" cy="92333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en-US" b="1" dirty="0"/>
              <a:t>Submitted to :</a:t>
            </a:r>
          </a:p>
          <a:p>
            <a:pPr algn="ctr"/>
            <a:r>
              <a:rPr lang="en-US" altLang="en-US" b="1" dirty="0"/>
              <a:t>Prof. Sunae (Sunny) Shin</a:t>
            </a:r>
          </a:p>
          <a:p>
            <a:pPr algn="ctr"/>
            <a:r>
              <a:rPr lang="en-US" altLang="en-US" b="1" dirty="0"/>
              <a:t>University of Central Missouri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anose="02020603050405020304" pitchFamily="18" charset="0"/>
                <a:cs typeface="Times New Roman" panose="02020603050405020304" pitchFamily="18" charset="0"/>
              </a:rPr>
              <a:t>5.Data Dictionary</a:t>
            </a:r>
            <a:endParaRPr lang="en-US" sz="3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00200"/>
            <a:ext cx="6172200" cy="4876800"/>
          </a:xfrm>
          <a:prstGeom prst="rect">
            <a:avLst/>
          </a:prstGeom>
        </p:spPr>
      </p:pic>
    </p:spTree>
    <p:extLst>
      <p:ext uri="{BB962C8B-B14F-4D97-AF65-F5344CB8AC3E}">
        <p14:creationId xmlns:p14="http://schemas.microsoft.com/office/powerpoint/2010/main" val="1603015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6. Script</a:t>
            </a:r>
            <a:endParaRPr lang="en-US" sz="3600" b="1" dirty="0"/>
          </a:p>
        </p:txBody>
      </p:sp>
      <p:sp>
        <p:nvSpPr>
          <p:cNvPr id="3" name="Content Placeholder 2"/>
          <p:cNvSpPr>
            <a:spLocks noGrp="1"/>
          </p:cNvSpPr>
          <p:nvPr>
            <p:ph sz="half" idx="1"/>
          </p:nvPr>
        </p:nvSpPr>
        <p:spPr>
          <a:xfrm>
            <a:off x="762000" y="1676400"/>
            <a:ext cx="7010400" cy="4579939"/>
          </a:xfrm>
        </p:spPr>
        <p:txBody>
          <a:bodyPr>
            <a:normAutofit lnSpcReduction="10000"/>
          </a:bodyPr>
          <a:lstStyle/>
          <a:p>
            <a:pPr marL="0" indent="0">
              <a:buNone/>
            </a:pPr>
            <a:r>
              <a:rPr lang="en-US" sz="2000" b="1" dirty="0" smtClean="0"/>
              <a:t>DDL Statements:</a:t>
            </a:r>
          </a:p>
          <a:p>
            <a:pPr marL="0" indent="0">
              <a:buNone/>
            </a:pP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phpMyAdmin</a:t>
            </a:r>
            <a:r>
              <a:rPr lang="en-US" sz="1100" dirty="0">
                <a:latin typeface="Times New Roman" panose="02020603050405020304" pitchFamily="18" charset="0"/>
                <a:cs typeface="Times New Roman" panose="02020603050405020304" pitchFamily="18" charset="0"/>
              </a:rPr>
              <a:t> SQL </a:t>
            </a:r>
            <a:r>
              <a:rPr lang="en-US" sz="1100" dirty="0" smtClean="0">
                <a:latin typeface="Times New Roman" panose="02020603050405020304" pitchFamily="18" charset="0"/>
                <a:cs typeface="Times New Roman" panose="02020603050405020304" pitchFamily="18" charset="0"/>
              </a:rPr>
              <a:t>Dump</a:t>
            </a:r>
          </a:p>
          <a:p>
            <a:pPr marL="0" indent="0">
              <a:buNone/>
            </a:pPr>
            <a:r>
              <a:rPr lang="en-US" sz="1100" dirty="0" smtClean="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version </a:t>
            </a:r>
            <a:r>
              <a:rPr lang="en-US" sz="1100" dirty="0" smtClean="0">
                <a:latin typeface="Times New Roman" panose="02020603050405020304" pitchFamily="18" charset="0"/>
                <a:cs typeface="Times New Roman" panose="02020603050405020304" pitchFamily="18" charset="0"/>
              </a:rPr>
              <a:t>4.6.5.2</a:t>
            </a:r>
          </a:p>
          <a:p>
            <a:pPr marL="0" indent="0">
              <a:buNone/>
            </a:pPr>
            <a:r>
              <a:rPr lang="en-US" sz="1100" dirty="0" smtClean="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2"/>
              </a:rPr>
              <a:t>https://</a:t>
            </a:r>
            <a:r>
              <a:rPr lang="en-US" sz="1100" dirty="0" smtClean="0">
                <a:latin typeface="Times New Roman" panose="02020603050405020304" pitchFamily="18" charset="0"/>
                <a:cs typeface="Times New Roman" panose="02020603050405020304" pitchFamily="18" charset="0"/>
                <a:hlinkClick r:id="rId2"/>
              </a:rPr>
              <a:t>www.phpmyadmin.net</a:t>
            </a:r>
            <a:endParaRPr lang="en-US" sz="1100" dirty="0" smtClean="0">
              <a:latin typeface="Times New Roman" panose="02020603050405020304" pitchFamily="18" charset="0"/>
              <a:cs typeface="Times New Roman" panose="02020603050405020304" pitchFamily="18" charset="0"/>
            </a:endParaRPr>
          </a:p>
          <a:p>
            <a:pPr marL="0" indent="0">
              <a:buNone/>
            </a:pPr>
            <a:r>
              <a:rPr lang="en-US" sz="1100" dirty="0" smtClean="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Host: 127.0.0.1-- Generation Time: Jun 20, 2017 at 04:20 </a:t>
            </a:r>
            <a:r>
              <a:rPr lang="en-US" sz="1100" dirty="0" smtClean="0">
                <a:latin typeface="Times New Roman" panose="02020603050405020304" pitchFamily="18" charset="0"/>
                <a:cs typeface="Times New Roman" panose="02020603050405020304" pitchFamily="18" charset="0"/>
              </a:rPr>
              <a:t>PM</a:t>
            </a:r>
          </a:p>
          <a:p>
            <a:pPr marL="0" indent="0">
              <a:buNone/>
            </a:pPr>
            <a:r>
              <a:rPr lang="en-US" sz="1100" dirty="0" smtClean="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Server version: </a:t>
            </a:r>
            <a:r>
              <a:rPr lang="en-US" sz="1100" dirty="0" smtClean="0">
                <a:latin typeface="Times New Roman" panose="02020603050405020304" pitchFamily="18" charset="0"/>
                <a:cs typeface="Times New Roman" panose="02020603050405020304" pitchFamily="18" charset="0"/>
              </a:rPr>
              <a:t>10.1.21</a:t>
            </a:r>
          </a:p>
          <a:p>
            <a:pPr marL="0" indent="0">
              <a:buNone/>
            </a:pPr>
            <a:r>
              <a:rPr lang="en-US" sz="1100" dirty="0" smtClean="0">
                <a:latin typeface="Times New Roman" panose="02020603050405020304" pitchFamily="18" charset="0"/>
                <a:cs typeface="Times New Roman" panose="02020603050405020304" pitchFamily="18" charset="0"/>
              </a:rPr>
              <a:t>-</a:t>
            </a:r>
            <a:r>
              <a:rPr lang="en-US" sz="1100" dirty="0" err="1" smtClean="0">
                <a:latin typeface="Times New Roman" panose="02020603050405020304" pitchFamily="18" charset="0"/>
                <a:cs typeface="Times New Roman" panose="02020603050405020304" pitchFamily="18" charset="0"/>
              </a:rPr>
              <a:t>MariaDB</a:t>
            </a:r>
            <a:endParaRPr lang="en-US" sz="1100" dirty="0" smtClean="0">
              <a:latin typeface="Times New Roman" panose="02020603050405020304" pitchFamily="18" charset="0"/>
              <a:cs typeface="Times New Roman" panose="02020603050405020304" pitchFamily="18" charset="0"/>
            </a:endParaRPr>
          </a:p>
          <a:p>
            <a:pPr marL="0" indent="0">
              <a:buNone/>
            </a:pPr>
            <a:r>
              <a:rPr lang="en-US" sz="1100" dirty="0" smtClean="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PHP Version: 7.1.1SET SQL_MODE = "NO_AUTO_VALUE_ON_ZERO";SET </a:t>
            </a:r>
            <a:r>
              <a:rPr lang="en-US" sz="1100" dirty="0" err="1">
                <a:latin typeface="Times New Roman" panose="02020603050405020304" pitchFamily="18" charset="0"/>
                <a:cs typeface="Times New Roman" panose="02020603050405020304" pitchFamily="18" charset="0"/>
              </a:rPr>
              <a:t>time_zone</a:t>
            </a:r>
            <a:r>
              <a:rPr lang="en-US" sz="1100" dirty="0">
                <a:latin typeface="Times New Roman" panose="02020603050405020304" pitchFamily="18" charset="0"/>
                <a:cs typeface="Times New Roman" panose="02020603050405020304" pitchFamily="18" charset="0"/>
              </a:rPr>
              <a:t> = "+00:00";/*!40101 SET @OLD_CHARACTER_SET_CLIENT=@@CHARACTER_SET_CLIENT */;/*!40101 SET @OLD_CHARACTER_SET_RESULTS=@@CHARACTER_SET_RESULTS */;/*!40101 SET @OLD_COLLATION_CONNECTION=@@COLLATION_CONNECTION */;/*!40101 SET NAMES utf8mb4 </a:t>
            </a:r>
            <a:r>
              <a:rPr lang="en-US" sz="1100" dirty="0" smtClean="0">
                <a:latin typeface="Times New Roman" panose="02020603050405020304" pitchFamily="18" charset="0"/>
                <a:cs typeface="Times New Roman" panose="02020603050405020304" pitchFamily="18" charset="0"/>
              </a:rPr>
              <a:t>*/;</a:t>
            </a:r>
          </a:p>
          <a:p>
            <a:pPr marL="0" indent="0">
              <a:buNone/>
            </a:pPr>
            <a:r>
              <a:rPr lang="en-US" sz="1100" dirty="0" smtClean="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Database: `</a:t>
            </a:r>
            <a:r>
              <a:rPr lang="en-US" sz="1100" dirty="0" err="1">
                <a:latin typeface="Times New Roman" panose="02020603050405020304" pitchFamily="18" charset="0"/>
                <a:cs typeface="Times New Roman" panose="02020603050405020304" pitchFamily="18" charset="0"/>
              </a:rPr>
              <a:t>hospitaldatabase</a:t>
            </a:r>
            <a:r>
              <a:rPr lang="en-US" sz="1100" dirty="0">
                <a:latin typeface="Times New Roman" panose="02020603050405020304" pitchFamily="18" charset="0"/>
                <a:cs typeface="Times New Roman" panose="02020603050405020304" pitchFamily="18" charset="0"/>
              </a:rPr>
              <a:t>`---- </a:t>
            </a:r>
            <a:endParaRPr lang="en-US" sz="1100" dirty="0" smtClean="0">
              <a:latin typeface="Times New Roman" panose="02020603050405020304" pitchFamily="18" charset="0"/>
              <a:cs typeface="Times New Roman" panose="02020603050405020304" pitchFamily="18" charset="0"/>
            </a:endParaRPr>
          </a:p>
          <a:p>
            <a:pPr marL="0" indent="0">
              <a:buNone/>
            </a:pPr>
            <a:r>
              <a:rPr lang="en-US" sz="1100" dirty="0" smtClean="0">
                <a:latin typeface="Times New Roman" panose="02020603050405020304" pitchFamily="18" charset="0"/>
                <a:cs typeface="Times New Roman" panose="02020603050405020304" pitchFamily="18" charset="0"/>
              </a:rPr>
              <a:t>---------------------------------------------------------</a:t>
            </a:r>
          </a:p>
          <a:p>
            <a:pPr marL="0" indent="0">
              <a:buNone/>
            </a:pPr>
            <a:r>
              <a:rPr lang="en-US" sz="1100" dirty="0" smtClean="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Table structure for table `</a:t>
            </a:r>
            <a:r>
              <a:rPr lang="en-US" sz="1100" dirty="0" err="1">
                <a:latin typeface="Times New Roman" panose="02020603050405020304" pitchFamily="18" charset="0"/>
                <a:cs typeface="Times New Roman" panose="02020603050405020304" pitchFamily="18" charset="0"/>
              </a:rPr>
              <a:t>appointmenttable</a:t>
            </a:r>
            <a:r>
              <a:rPr lang="en-US" sz="1100" dirty="0" smtClean="0">
                <a:latin typeface="Times New Roman" panose="02020603050405020304" pitchFamily="18" charset="0"/>
                <a:cs typeface="Times New Roman" panose="02020603050405020304" pitchFamily="18" charset="0"/>
              </a:rPr>
              <a:t>`</a:t>
            </a:r>
          </a:p>
          <a:p>
            <a:pPr marL="0" indent="0">
              <a:buNone/>
            </a:pPr>
            <a:r>
              <a:rPr lang="en-US" sz="1100" dirty="0" smtClean="0">
                <a:latin typeface="Times New Roman" panose="02020603050405020304" pitchFamily="18" charset="0"/>
                <a:cs typeface="Times New Roman" panose="02020603050405020304" pitchFamily="18" charset="0"/>
              </a:rPr>
              <a:t>--</a:t>
            </a:r>
          </a:p>
          <a:p>
            <a:pPr marL="0" indent="0">
              <a:buNone/>
            </a:pPr>
            <a:r>
              <a:rPr lang="en-US" sz="1100" dirty="0" smtClean="0">
                <a:latin typeface="Times New Roman" panose="02020603050405020304" pitchFamily="18" charset="0"/>
                <a:cs typeface="Times New Roman" panose="02020603050405020304" pitchFamily="18" charset="0"/>
              </a:rPr>
              <a:t>CREATE </a:t>
            </a:r>
            <a:r>
              <a:rPr lang="en-US" sz="1100" dirty="0">
                <a:latin typeface="Times New Roman" panose="02020603050405020304" pitchFamily="18" charset="0"/>
                <a:cs typeface="Times New Roman" panose="02020603050405020304" pitchFamily="18" charset="0"/>
              </a:rPr>
              <a:t>TABLE `</a:t>
            </a:r>
            <a:r>
              <a:rPr lang="en-US" sz="1100" dirty="0" err="1">
                <a:latin typeface="Times New Roman" panose="02020603050405020304" pitchFamily="18" charset="0"/>
                <a:cs typeface="Times New Roman" panose="02020603050405020304" pitchFamily="18" charset="0"/>
              </a:rPr>
              <a:t>appointmenttable</a:t>
            </a:r>
            <a:r>
              <a:rPr lang="en-US" sz="1100" dirty="0">
                <a:latin typeface="Times New Roman" panose="02020603050405020304" pitchFamily="18" charset="0"/>
                <a:cs typeface="Times New Roman" panose="02020603050405020304" pitchFamily="18" charset="0"/>
              </a:rPr>
              <a:t>` (  `</a:t>
            </a:r>
            <a:r>
              <a:rPr lang="en-US" sz="1100" dirty="0" err="1">
                <a:latin typeface="Times New Roman" panose="02020603050405020304" pitchFamily="18" charset="0"/>
                <a:cs typeface="Times New Roman" panose="02020603050405020304" pitchFamily="18" charset="0"/>
              </a:rPr>
              <a:t>appointmentid</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int</a:t>
            </a:r>
            <a:r>
              <a:rPr lang="en-US" sz="1100" dirty="0">
                <a:latin typeface="Times New Roman" panose="02020603050405020304" pitchFamily="18" charset="0"/>
                <a:cs typeface="Times New Roman" panose="02020603050405020304" pitchFamily="18" charset="0"/>
              </a:rPr>
              <a:t>(5) NOT NULL,  `</a:t>
            </a:r>
            <a:r>
              <a:rPr lang="en-US" sz="1100" dirty="0" err="1">
                <a:latin typeface="Times New Roman" panose="02020603050405020304" pitchFamily="18" charset="0"/>
                <a:cs typeface="Times New Roman" panose="02020603050405020304" pitchFamily="18" charset="0"/>
              </a:rPr>
              <a:t>appointmentdate</a:t>
            </a:r>
            <a:r>
              <a:rPr lang="en-US" sz="1100" dirty="0">
                <a:latin typeface="Times New Roman" panose="02020603050405020304" pitchFamily="18" charset="0"/>
                <a:cs typeface="Times New Roman" panose="02020603050405020304" pitchFamily="18" charset="0"/>
              </a:rPr>
              <a:t>` date NOT NULL,  `</a:t>
            </a:r>
            <a:r>
              <a:rPr lang="en-US" sz="1100" dirty="0" err="1">
                <a:latin typeface="Times New Roman" panose="02020603050405020304" pitchFamily="18" charset="0"/>
                <a:cs typeface="Times New Roman" panose="02020603050405020304" pitchFamily="18" charset="0"/>
              </a:rPr>
              <a:t>doctorid</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int</a:t>
            </a:r>
            <a:r>
              <a:rPr lang="en-US" sz="1100" dirty="0">
                <a:latin typeface="Times New Roman" panose="02020603050405020304" pitchFamily="18" charset="0"/>
                <a:cs typeface="Times New Roman" panose="02020603050405020304" pitchFamily="18" charset="0"/>
              </a:rPr>
              <a:t>(5) NOT NULL,  `</a:t>
            </a:r>
            <a:r>
              <a:rPr lang="en-US" sz="1100" dirty="0" err="1">
                <a:latin typeface="Times New Roman" panose="02020603050405020304" pitchFamily="18" charset="0"/>
                <a:cs typeface="Times New Roman" panose="02020603050405020304" pitchFamily="18" charset="0"/>
              </a:rPr>
              <a:t>patientid</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int</a:t>
            </a:r>
            <a:r>
              <a:rPr lang="en-US" sz="1100" dirty="0">
                <a:latin typeface="Times New Roman" panose="02020603050405020304" pitchFamily="18" charset="0"/>
                <a:cs typeface="Times New Roman" panose="02020603050405020304" pitchFamily="18" charset="0"/>
              </a:rPr>
              <a:t>(5) NOT NULL) ENGINE=</a:t>
            </a:r>
            <a:r>
              <a:rPr lang="en-US" sz="1100" dirty="0" err="1">
                <a:latin typeface="Times New Roman" panose="02020603050405020304" pitchFamily="18" charset="0"/>
                <a:cs typeface="Times New Roman" panose="02020603050405020304" pitchFamily="18" charset="0"/>
              </a:rPr>
              <a:t>InnoDB</a:t>
            </a:r>
            <a:r>
              <a:rPr lang="en-US" sz="1100" dirty="0">
                <a:latin typeface="Times New Roman" panose="02020603050405020304" pitchFamily="18" charset="0"/>
                <a:cs typeface="Times New Roman" panose="02020603050405020304" pitchFamily="18" charset="0"/>
              </a:rPr>
              <a:t> DEFAULT CHARSET=latin1</a:t>
            </a:r>
            <a:r>
              <a:rPr lang="en-US" sz="1100" dirty="0" smtClean="0">
                <a:latin typeface="Times New Roman" panose="02020603050405020304" pitchFamily="18" charset="0"/>
                <a:cs typeface="Times New Roman" panose="02020603050405020304" pitchFamily="18" charset="0"/>
              </a:rPr>
              <a:t>;----</a:t>
            </a:r>
            <a:endParaRPr lang="en-US" sz="2000" b="1" dirty="0"/>
          </a:p>
        </p:txBody>
      </p:sp>
    </p:spTree>
    <p:extLst>
      <p:ext uri="{BB962C8B-B14F-4D97-AF65-F5344CB8AC3E}">
        <p14:creationId xmlns:p14="http://schemas.microsoft.com/office/powerpoint/2010/main" val="164927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6. Script</a:t>
            </a:r>
            <a:endParaRPr lang="en-US" sz="3600" dirty="0"/>
          </a:p>
        </p:txBody>
      </p:sp>
      <p:sp>
        <p:nvSpPr>
          <p:cNvPr id="3" name="Content Placeholder 2"/>
          <p:cNvSpPr>
            <a:spLocks noGrp="1"/>
          </p:cNvSpPr>
          <p:nvPr>
            <p:ph sz="half" idx="1"/>
          </p:nvPr>
        </p:nvSpPr>
        <p:spPr>
          <a:xfrm>
            <a:off x="827700" y="1828800"/>
            <a:ext cx="7325700" cy="4648200"/>
          </a:xfrm>
        </p:spPr>
        <p:txBody>
          <a:bodyPr>
            <a:normAutofit/>
          </a:bodyPr>
          <a:lstStyle/>
          <a:p>
            <a:pPr marL="0" indent="0">
              <a:buNone/>
            </a:pPr>
            <a:r>
              <a:rPr lang="en-US" sz="1100" dirty="0"/>
              <a:t>---- Table structure for table `bill</a:t>
            </a:r>
            <a:r>
              <a:rPr lang="en-US" sz="1100" dirty="0" smtClean="0"/>
              <a:t>`--</a:t>
            </a:r>
          </a:p>
          <a:p>
            <a:pPr marL="0" indent="0">
              <a:buNone/>
            </a:pPr>
            <a:r>
              <a:rPr lang="en-US" sz="1100" dirty="0" smtClean="0"/>
              <a:t>CREATE </a:t>
            </a:r>
            <a:r>
              <a:rPr lang="en-US" sz="1100" dirty="0"/>
              <a:t>TABLE `bill` (  `</a:t>
            </a:r>
            <a:r>
              <a:rPr lang="en-US" sz="1100" dirty="0" err="1"/>
              <a:t>billno</a:t>
            </a:r>
            <a:r>
              <a:rPr lang="en-US" sz="1100" dirty="0"/>
              <a:t>` </a:t>
            </a:r>
            <a:r>
              <a:rPr lang="en-US" sz="1100" dirty="0" err="1"/>
              <a:t>int</a:t>
            </a:r>
            <a:r>
              <a:rPr lang="en-US" sz="1100" dirty="0"/>
              <a:t>(5) NOT NULL, </a:t>
            </a:r>
            <a:r>
              <a:rPr lang="en-US" sz="1100" dirty="0" smtClean="0"/>
              <a:t> </a:t>
            </a:r>
            <a:r>
              <a:rPr lang="en-US" sz="1100" dirty="0"/>
              <a:t>`</a:t>
            </a:r>
            <a:r>
              <a:rPr lang="en-US" sz="1100" dirty="0" err="1"/>
              <a:t>patientid</a:t>
            </a:r>
            <a:r>
              <a:rPr lang="en-US" sz="1100" dirty="0"/>
              <a:t>` </a:t>
            </a:r>
            <a:r>
              <a:rPr lang="en-US" sz="1100" dirty="0" err="1"/>
              <a:t>int</a:t>
            </a:r>
            <a:r>
              <a:rPr lang="en-US" sz="1100" dirty="0"/>
              <a:t>(5) NOT NULL,  `bill` </a:t>
            </a:r>
            <a:r>
              <a:rPr lang="en-US" sz="1100" dirty="0" err="1"/>
              <a:t>int</a:t>
            </a:r>
            <a:r>
              <a:rPr lang="en-US" sz="1100" dirty="0"/>
              <a:t>(10) </a:t>
            </a:r>
            <a:endParaRPr lang="en-US" sz="1100" dirty="0" smtClean="0"/>
          </a:p>
          <a:p>
            <a:pPr marL="0" indent="0">
              <a:buNone/>
            </a:pPr>
            <a:r>
              <a:rPr lang="en-US" sz="1100" dirty="0" smtClean="0"/>
              <a:t>NOT </a:t>
            </a:r>
            <a:r>
              <a:rPr lang="en-US" sz="1100" dirty="0"/>
              <a:t>NULL) ENGINE=</a:t>
            </a:r>
            <a:r>
              <a:rPr lang="en-US" sz="1100" dirty="0" err="1"/>
              <a:t>InnoDB</a:t>
            </a:r>
            <a:r>
              <a:rPr lang="en-US" sz="1100" dirty="0"/>
              <a:t> DEFAULT CHARSET=latin1</a:t>
            </a:r>
            <a:r>
              <a:rPr lang="en-US" sz="1100" dirty="0" smtClean="0"/>
              <a:t>;--</a:t>
            </a:r>
          </a:p>
          <a:p>
            <a:pPr marL="0" indent="0">
              <a:buNone/>
            </a:pPr>
            <a:endParaRPr lang="en-US" sz="1100" dirty="0"/>
          </a:p>
          <a:p>
            <a:pPr marL="0" indent="0">
              <a:buNone/>
            </a:pPr>
            <a:r>
              <a:rPr lang="en-US" sz="1100" dirty="0"/>
              <a:t>---- Table structure for table `doctor</a:t>
            </a:r>
            <a:r>
              <a:rPr lang="en-US" sz="1100" dirty="0" smtClean="0"/>
              <a:t>`--</a:t>
            </a:r>
          </a:p>
          <a:p>
            <a:pPr marL="0" indent="0">
              <a:buNone/>
            </a:pPr>
            <a:r>
              <a:rPr lang="en-US" sz="1100" dirty="0" smtClean="0"/>
              <a:t>CREATE </a:t>
            </a:r>
            <a:r>
              <a:rPr lang="en-US" sz="1100" dirty="0"/>
              <a:t>TABLE `doctor` (  `</a:t>
            </a:r>
            <a:r>
              <a:rPr lang="en-US" sz="1100" dirty="0" err="1"/>
              <a:t>doctorid</a:t>
            </a:r>
            <a:r>
              <a:rPr lang="en-US" sz="1100" dirty="0"/>
              <a:t>` </a:t>
            </a:r>
            <a:r>
              <a:rPr lang="en-US" sz="1100" dirty="0" err="1"/>
              <a:t>int</a:t>
            </a:r>
            <a:r>
              <a:rPr lang="en-US" sz="1100" dirty="0"/>
              <a:t>(5) NOT NULL</a:t>
            </a:r>
            <a:r>
              <a:rPr lang="en-US" sz="1100" dirty="0" smtClean="0"/>
              <a:t>,  </a:t>
            </a:r>
            <a:r>
              <a:rPr lang="en-US" sz="1100" dirty="0"/>
              <a:t>`name` varchar(25) NOT NULL,  `department` </a:t>
            </a:r>
            <a:endParaRPr lang="en-US" sz="1100" dirty="0" smtClean="0"/>
          </a:p>
          <a:p>
            <a:pPr marL="0" indent="0">
              <a:buNone/>
            </a:pPr>
            <a:r>
              <a:rPr lang="en-US" sz="1100" dirty="0" smtClean="0"/>
              <a:t>varchar(20</a:t>
            </a:r>
            <a:r>
              <a:rPr lang="en-US" sz="1100" dirty="0"/>
              <a:t>) NOT NULL,  `email` varchar(35) NOT NULL, </a:t>
            </a:r>
            <a:r>
              <a:rPr lang="en-US" sz="1100" dirty="0" smtClean="0"/>
              <a:t> </a:t>
            </a:r>
            <a:r>
              <a:rPr lang="en-US" sz="1100" dirty="0"/>
              <a:t>`gender` varchar(6) NOT NULL) </a:t>
            </a:r>
            <a:r>
              <a:rPr lang="en-US" sz="1100" dirty="0" smtClean="0"/>
              <a:t>ENGINE=</a:t>
            </a:r>
            <a:r>
              <a:rPr lang="en-US" sz="1100" dirty="0" err="1" smtClean="0"/>
              <a:t>InnoDB</a:t>
            </a:r>
            <a:endParaRPr lang="en-US" sz="1100" dirty="0" smtClean="0"/>
          </a:p>
          <a:p>
            <a:pPr marL="0" indent="0">
              <a:buNone/>
            </a:pPr>
            <a:r>
              <a:rPr lang="en-US" sz="1100" dirty="0" smtClean="0"/>
              <a:t> </a:t>
            </a:r>
            <a:r>
              <a:rPr lang="en-US" sz="1100" dirty="0"/>
              <a:t>DEFAULT CHARSET=latin1</a:t>
            </a:r>
            <a:r>
              <a:rPr lang="en-US" sz="1100" dirty="0" smtClean="0"/>
              <a:t>;</a:t>
            </a:r>
          </a:p>
          <a:p>
            <a:pPr marL="0" indent="0">
              <a:buNone/>
            </a:pPr>
            <a:endParaRPr lang="en-US" sz="1100" dirty="0"/>
          </a:p>
          <a:p>
            <a:pPr marL="0" indent="0">
              <a:buNone/>
            </a:pPr>
            <a:r>
              <a:rPr lang="en-US" sz="1100" dirty="0"/>
              <a:t>---- Table structure for table `lab</a:t>
            </a:r>
            <a:r>
              <a:rPr lang="en-US" sz="1100" dirty="0" smtClean="0"/>
              <a:t>`--</a:t>
            </a:r>
          </a:p>
          <a:p>
            <a:pPr marL="0" indent="0">
              <a:buNone/>
            </a:pPr>
            <a:r>
              <a:rPr lang="en-US" sz="1100" dirty="0" smtClean="0"/>
              <a:t>CREATE </a:t>
            </a:r>
            <a:r>
              <a:rPr lang="en-US" sz="1100" dirty="0"/>
              <a:t>TABLE `lab` (  `</a:t>
            </a:r>
            <a:r>
              <a:rPr lang="en-US" sz="1100" dirty="0" err="1"/>
              <a:t>labno</a:t>
            </a:r>
            <a:r>
              <a:rPr lang="en-US" sz="1100" dirty="0"/>
              <a:t>` </a:t>
            </a:r>
            <a:r>
              <a:rPr lang="en-US" sz="1100" dirty="0" err="1"/>
              <a:t>int</a:t>
            </a:r>
            <a:r>
              <a:rPr lang="en-US" sz="1100" dirty="0"/>
              <a:t>(5) NOT NULL, </a:t>
            </a:r>
            <a:r>
              <a:rPr lang="en-US" sz="1100" dirty="0" smtClean="0"/>
              <a:t> </a:t>
            </a:r>
            <a:r>
              <a:rPr lang="en-US" sz="1100" dirty="0"/>
              <a:t>`</a:t>
            </a:r>
            <a:r>
              <a:rPr lang="en-US" sz="1100" dirty="0" err="1"/>
              <a:t>patient_id</a:t>
            </a:r>
            <a:r>
              <a:rPr lang="en-US" sz="1100" dirty="0"/>
              <a:t>` </a:t>
            </a:r>
            <a:r>
              <a:rPr lang="en-US" sz="1100" dirty="0" err="1"/>
              <a:t>int</a:t>
            </a:r>
            <a:r>
              <a:rPr lang="en-US" sz="1100" dirty="0"/>
              <a:t>(5) NOT NULL, </a:t>
            </a:r>
            <a:r>
              <a:rPr lang="en-US" sz="1100" dirty="0" smtClean="0"/>
              <a:t> </a:t>
            </a:r>
            <a:r>
              <a:rPr lang="en-US" sz="1100" dirty="0"/>
              <a:t>`</a:t>
            </a:r>
            <a:r>
              <a:rPr lang="en-US" sz="1100" dirty="0" err="1"/>
              <a:t>doctorid</a:t>
            </a:r>
            <a:r>
              <a:rPr lang="en-US" sz="1100" dirty="0"/>
              <a:t>` </a:t>
            </a:r>
            <a:r>
              <a:rPr lang="en-US" sz="1100" dirty="0" err="1"/>
              <a:t>int</a:t>
            </a:r>
            <a:r>
              <a:rPr lang="en-US" sz="1100" dirty="0"/>
              <a:t>(5) NOT NULL,  `amount` </a:t>
            </a:r>
            <a:r>
              <a:rPr lang="en-US" sz="1100" dirty="0" err="1"/>
              <a:t>int</a:t>
            </a:r>
            <a:r>
              <a:rPr lang="en-US" sz="1100" dirty="0"/>
              <a:t>(5) NOT NULL</a:t>
            </a:r>
            <a:r>
              <a:rPr lang="en-US" sz="1100" dirty="0" smtClean="0"/>
              <a:t>) </a:t>
            </a:r>
            <a:r>
              <a:rPr lang="en-US" sz="1100" dirty="0"/>
              <a:t>ENGINE=</a:t>
            </a:r>
            <a:r>
              <a:rPr lang="en-US" sz="1100" dirty="0" err="1"/>
              <a:t>InnoDB</a:t>
            </a:r>
            <a:r>
              <a:rPr lang="en-US" sz="1100" dirty="0"/>
              <a:t> DEFAULT CHARSET=latin1</a:t>
            </a:r>
            <a:r>
              <a:rPr lang="en-US" sz="1100" dirty="0" smtClean="0"/>
              <a:t>;</a:t>
            </a:r>
          </a:p>
          <a:p>
            <a:pPr marL="0" indent="0">
              <a:buNone/>
            </a:pPr>
            <a:endParaRPr lang="en-US" sz="1100" dirty="0" smtClean="0"/>
          </a:p>
          <a:p>
            <a:pPr marL="0" indent="0">
              <a:buNone/>
            </a:pPr>
            <a:r>
              <a:rPr lang="en-US" sz="1100" dirty="0"/>
              <a:t>---- Table structure for table `patient`--</a:t>
            </a:r>
          </a:p>
          <a:p>
            <a:pPr marL="0" indent="0">
              <a:buNone/>
            </a:pPr>
            <a:r>
              <a:rPr lang="en-US" sz="1100" dirty="0"/>
              <a:t>CREATE TABLE `patient` (  `</a:t>
            </a:r>
            <a:r>
              <a:rPr lang="en-US" sz="1100" dirty="0" err="1"/>
              <a:t>patientid</a:t>
            </a:r>
            <a:r>
              <a:rPr lang="en-US" sz="1100" dirty="0"/>
              <a:t>` </a:t>
            </a:r>
            <a:r>
              <a:rPr lang="en-US" sz="1100" dirty="0" err="1"/>
              <a:t>int</a:t>
            </a:r>
            <a:r>
              <a:rPr lang="en-US" sz="1100" dirty="0"/>
              <a:t>(5) NOT NULL</a:t>
            </a:r>
            <a:r>
              <a:rPr lang="en-US" sz="1100" dirty="0" smtClean="0"/>
              <a:t>,  </a:t>
            </a:r>
            <a:r>
              <a:rPr lang="en-US" sz="1100" dirty="0"/>
              <a:t>`name` varchar(30) NOT NULL, </a:t>
            </a:r>
            <a:r>
              <a:rPr lang="en-US" sz="1100" dirty="0" smtClean="0"/>
              <a:t> </a:t>
            </a:r>
            <a:r>
              <a:rPr lang="en-US" sz="1100" dirty="0"/>
              <a:t>`age` </a:t>
            </a:r>
            <a:r>
              <a:rPr lang="en-US" sz="1100" dirty="0" err="1"/>
              <a:t>int</a:t>
            </a:r>
            <a:r>
              <a:rPr lang="en-US" sz="1100" dirty="0"/>
              <a:t>(3) NOT NULL,  `weight` </a:t>
            </a:r>
            <a:r>
              <a:rPr lang="en-US" sz="1100" dirty="0" err="1"/>
              <a:t>int</a:t>
            </a:r>
            <a:r>
              <a:rPr lang="en-US" sz="1100" dirty="0"/>
              <a:t>(3) NOT NULL, </a:t>
            </a:r>
            <a:r>
              <a:rPr lang="en-US" sz="1100" dirty="0" smtClean="0"/>
              <a:t> </a:t>
            </a:r>
            <a:r>
              <a:rPr lang="en-US" sz="1100" dirty="0"/>
              <a:t>`gender` varchar(6) NOT NULL) </a:t>
            </a:r>
            <a:r>
              <a:rPr lang="en-US" sz="1100" dirty="0" smtClean="0"/>
              <a:t>ENGINE=</a:t>
            </a:r>
            <a:r>
              <a:rPr lang="en-US" sz="1100" dirty="0" err="1" smtClean="0"/>
              <a:t>InnoDB</a:t>
            </a:r>
            <a:r>
              <a:rPr lang="en-US" sz="1100" dirty="0" smtClean="0"/>
              <a:t> </a:t>
            </a:r>
            <a:r>
              <a:rPr lang="en-US" sz="1100" dirty="0"/>
              <a:t>DEFAULT CHARSET=latin1;</a:t>
            </a:r>
          </a:p>
          <a:p>
            <a:pPr marL="0" indent="0">
              <a:buNone/>
            </a:pPr>
            <a:endParaRPr lang="en-US" sz="1100" dirty="0"/>
          </a:p>
        </p:txBody>
      </p:sp>
    </p:spTree>
    <p:extLst>
      <p:ext uri="{BB962C8B-B14F-4D97-AF65-F5344CB8AC3E}">
        <p14:creationId xmlns:p14="http://schemas.microsoft.com/office/powerpoint/2010/main" val="278670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6. Script</a:t>
            </a:r>
            <a:endParaRPr lang="en-US" sz="3600" dirty="0"/>
          </a:p>
        </p:txBody>
      </p:sp>
      <p:sp>
        <p:nvSpPr>
          <p:cNvPr id="3" name="Content Placeholder 2"/>
          <p:cNvSpPr>
            <a:spLocks noGrp="1"/>
          </p:cNvSpPr>
          <p:nvPr>
            <p:ph sz="half" idx="1"/>
          </p:nvPr>
        </p:nvSpPr>
        <p:spPr>
          <a:xfrm>
            <a:off x="827700" y="1752600"/>
            <a:ext cx="7478100" cy="4800600"/>
          </a:xfrm>
        </p:spPr>
        <p:txBody>
          <a:bodyPr>
            <a:normAutofit/>
          </a:bodyPr>
          <a:lstStyle/>
          <a:p>
            <a:pPr marL="0" indent="0">
              <a:buNone/>
            </a:pPr>
            <a:r>
              <a:rPr lang="en-US" sz="1100" dirty="0"/>
              <a:t>---- Indexes for dumped tables-</a:t>
            </a:r>
            <a:r>
              <a:rPr lang="en-US" sz="1100" dirty="0" smtClean="0"/>
              <a:t>--</a:t>
            </a:r>
          </a:p>
          <a:p>
            <a:pPr marL="0" indent="0">
              <a:buNone/>
            </a:pPr>
            <a:r>
              <a:rPr lang="en-US" sz="1100" dirty="0" smtClean="0"/>
              <a:t>--- </a:t>
            </a:r>
            <a:r>
              <a:rPr lang="en-US" sz="1100" dirty="0"/>
              <a:t>Indexes for table `</a:t>
            </a:r>
            <a:r>
              <a:rPr lang="en-US" sz="1100" dirty="0" err="1"/>
              <a:t>appointmenttable</a:t>
            </a:r>
            <a:r>
              <a:rPr lang="en-US" sz="1100" dirty="0" smtClean="0"/>
              <a:t>`--</a:t>
            </a:r>
          </a:p>
          <a:p>
            <a:pPr marL="0" indent="0">
              <a:buNone/>
            </a:pPr>
            <a:r>
              <a:rPr lang="en-US" sz="1100" dirty="0" smtClean="0"/>
              <a:t>ALTER </a:t>
            </a:r>
            <a:r>
              <a:rPr lang="en-US" sz="1100" dirty="0"/>
              <a:t>TABLE `</a:t>
            </a:r>
            <a:r>
              <a:rPr lang="en-US" sz="1100" dirty="0" err="1"/>
              <a:t>appointmenttable</a:t>
            </a:r>
            <a:r>
              <a:rPr lang="en-US" sz="1100" dirty="0"/>
              <a:t>`  ADD PRIMARY KEY (`</a:t>
            </a:r>
            <a:r>
              <a:rPr lang="en-US" sz="1100" dirty="0" err="1"/>
              <a:t>appointmentid</a:t>
            </a:r>
            <a:r>
              <a:rPr lang="en-US" sz="1100" dirty="0"/>
              <a:t>`),  </a:t>
            </a:r>
            <a:endParaRPr lang="en-US" sz="1100" dirty="0" smtClean="0"/>
          </a:p>
          <a:p>
            <a:pPr marL="0" indent="0">
              <a:buNone/>
            </a:pPr>
            <a:r>
              <a:rPr lang="en-US" sz="1100" dirty="0" smtClean="0"/>
              <a:t>ADD </a:t>
            </a:r>
            <a:r>
              <a:rPr lang="en-US" sz="1100" dirty="0"/>
              <a:t>KEY `</a:t>
            </a:r>
            <a:r>
              <a:rPr lang="en-US" sz="1100" dirty="0" err="1"/>
              <a:t>doctorid</a:t>
            </a:r>
            <a:r>
              <a:rPr lang="en-US" sz="1100" dirty="0"/>
              <a:t>` (`</a:t>
            </a:r>
            <a:r>
              <a:rPr lang="en-US" sz="1100" dirty="0" err="1"/>
              <a:t>doctorid</a:t>
            </a:r>
            <a:r>
              <a:rPr lang="en-US" sz="1100" dirty="0"/>
              <a:t>`),  ADD KEY `</a:t>
            </a:r>
            <a:r>
              <a:rPr lang="en-US" sz="1100" dirty="0" err="1"/>
              <a:t>patientid</a:t>
            </a:r>
            <a:r>
              <a:rPr lang="en-US" sz="1100" dirty="0"/>
              <a:t>` (`</a:t>
            </a:r>
            <a:r>
              <a:rPr lang="en-US" sz="1100" dirty="0" err="1"/>
              <a:t>patientid</a:t>
            </a:r>
            <a:r>
              <a:rPr lang="en-US" sz="1100" dirty="0" smtClean="0"/>
              <a:t>`);--</a:t>
            </a:r>
          </a:p>
          <a:p>
            <a:pPr marL="0" indent="0">
              <a:buNone/>
            </a:pPr>
            <a:r>
              <a:rPr lang="en-US" sz="1100" dirty="0" smtClean="0"/>
              <a:t>-- </a:t>
            </a:r>
            <a:r>
              <a:rPr lang="en-US" sz="1100" dirty="0"/>
              <a:t>Indexes for table `bill`--ALTER TABLE `bill`  ADD PRIMARY KEY (`</a:t>
            </a:r>
            <a:r>
              <a:rPr lang="en-US" sz="1100" dirty="0" err="1"/>
              <a:t>billno</a:t>
            </a:r>
            <a:r>
              <a:rPr lang="en-US" sz="1100" dirty="0"/>
              <a:t>`),  </a:t>
            </a:r>
            <a:endParaRPr lang="en-US" sz="1100" dirty="0" smtClean="0"/>
          </a:p>
          <a:p>
            <a:pPr marL="0" indent="0">
              <a:buNone/>
            </a:pPr>
            <a:r>
              <a:rPr lang="en-US" sz="1100" dirty="0" smtClean="0"/>
              <a:t>ADD </a:t>
            </a:r>
            <a:r>
              <a:rPr lang="en-US" sz="1100" dirty="0"/>
              <a:t>KEY `</a:t>
            </a:r>
            <a:r>
              <a:rPr lang="en-US" sz="1100" dirty="0" err="1"/>
              <a:t>patientid</a:t>
            </a:r>
            <a:r>
              <a:rPr lang="en-US" sz="1100" dirty="0"/>
              <a:t>` (`</a:t>
            </a:r>
            <a:r>
              <a:rPr lang="en-US" sz="1100" dirty="0" err="1"/>
              <a:t>patientid</a:t>
            </a:r>
            <a:r>
              <a:rPr lang="en-US" sz="1100" dirty="0" smtClean="0"/>
              <a:t>`);</a:t>
            </a:r>
          </a:p>
          <a:p>
            <a:pPr marL="0" indent="0">
              <a:buNone/>
            </a:pPr>
            <a:r>
              <a:rPr lang="en-US" sz="1100" dirty="0" smtClean="0"/>
              <a:t>---- </a:t>
            </a:r>
            <a:r>
              <a:rPr lang="en-US" sz="1100" dirty="0"/>
              <a:t>Indexes for table `doctor`--ALTER TABLE `doctor`  ADD PRIMARY KEY (`</a:t>
            </a:r>
            <a:r>
              <a:rPr lang="en-US" sz="1100" dirty="0" err="1"/>
              <a:t>doctorid</a:t>
            </a:r>
            <a:r>
              <a:rPr lang="en-US" sz="1100" dirty="0" smtClean="0"/>
              <a:t>`);</a:t>
            </a:r>
          </a:p>
          <a:p>
            <a:pPr marL="0" indent="0">
              <a:buNone/>
            </a:pPr>
            <a:r>
              <a:rPr lang="en-US" sz="1100" dirty="0" smtClean="0"/>
              <a:t>---- </a:t>
            </a:r>
            <a:r>
              <a:rPr lang="en-US" sz="1100" dirty="0"/>
              <a:t>Indexes for table `lab`--ALTER TABLE `lab`  ADD PRIMARY KEY (`</a:t>
            </a:r>
            <a:r>
              <a:rPr lang="en-US" sz="1100" dirty="0" err="1"/>
              <a:t>labno</a:t>
            </a:r>
            <a:r>
              <a:rPr lang="en-US" sz="1100" dirty="0"/>
              <a:t>`),  </a:t>
            </a:r>
            <a:endParaRPr lang="en-US" sz="1100" dirty="0" smtClean="0"/>
          </a:p>
          <a:p>
            <a:pPr marL="0" indent="0">
              <a:buNone/>
            </a:pPr>
            <a:r>
              <a:rPr lang="en-US" sz="1100" dirty="0" smtClean="0"/>
              <a:t>ADD </a:t>
            </a:r>
            <a:r>
              <a:rPr lang="en-US" sz="1100" dirty="0"/>
              <a:t>KEY `</a:t>
            </a:r>
            <a:r>
              <a:rPr lang="en-US" sz="1100" dirty="0" err="1"/>
              <a:t>patient_id</a:t>
            </a:r>
            <a:r>
              <a:rPr lang="en-US" sz="1100" dirty="0"/>
              <a:t>` (`</a:t>
            </a:r>
            <a:r>
              <a:rPr lang="en-US" sz="1100" dirty="0" err="1"/>
              <a:t>patient_id</a:t>
            </a:r>
            <a:r>
              <a:rPr lang="en-US" sz="1100" dirty="0"/>
              <a:t>`),  ADD KEY `</a:t>
            </a:r>
            <a:r>
              <a:rPr lang="en-US" sz="1100" dirty="0" err="1"/>
              <a:t>doctor_id</a:t>
            </a:r>
            <a:r>
              <a:rPr lang="en-US" sz="1100" dirty="0"/>
              <a:t>` (`</a:t>
            </a:r>
            <a:r>
              <a:rPr lang="en-US" sz="1100" dirty="0" err="1"/>
              <a:t>doctorid</a:t>
            </a:r>
            <a:r>
              <a:rPr lang="en-US" sz="1100" dirty="0" smtClean="0"/>
              <a:t>`);-</a:t>
            </a:r>
          </a:p>
          <a:p>
            <a:pPr marL="0" indent="0">
              <a:buNone/>
            </a:pPr>
            <a:r>
              <a:rPr lang="en-US" sz="1100" dirty="0" smtClean="0"/>
              <a:t>--- </a:t>
            </a:r>
            <a:r>
              <a:rPr lang="en-US" sz="1100" dirty="0"/>
              <a:t>Indexes for table `patient</a:t>
            </a:r>
            <a:r>
              <a:rPr lang="en-US" sz="1100" dirty="0" smtClean="0"/>
              <a:t>`--</a:t>
            </a:r>
          </a:p>
          <a:p>
            <a:pPr marL="0" indent="0">
              <a:buNone/>
            </a:pPr>
            <a:r>
              <a:rPr lang="en-US" sz="1100" dirty="0" smtClean="0"/>
              <a:t>ALTER </a:t>
            </a:r>
            <a:r>
              <a:rPr lang="en-US" sz="1100" dirty="0"/>
              <a:t>TABLE `patient`  ADD PRIMARY KEY (`</a:t>
            </a:r>
            <a:r>
              <a:rPr lang="en-US" sz="1100" dirty="0" err="1"/>
              <a:t>patientid</a:t>
            </a:r>
            <a:r>
              <a:rPr lang="en-US" sz="1100" dirty="0" smtClean="0"/>
              <a:t>`);-</a:t>
            </a:r>
          </a:p>
          <a:p>
            <a:pPr marL="0" indent="0">
              <a:buNone/>
            </a:pPr>
            <a:r>
              <a:rPr lang="en-US" sz="1100" dirty="0" smtClean="0"/>
              <a:t>--- </a:t>
            </a:r>
            <a:r>
              <a:rPr lang="en-US" sz="1100" dirty="0"/>
              <a:t>Constraints for dumped </a:t>
            </a:r>
            <a:r>
              <a:rPr lang="en-US" sz="1100" dirty="0" smtClean="0"/>
              <a:t>tables-</a:t>
            </a:r>
          </a:p>
          <a:p>
            <a:pPr marL="0" indent="0">
              <a:buNone/>
            </a:pPr>
            <a:r>
              <a:rPr lang="en-US" sz="1100" dirty="0"/>
              <a:t>----- Constraints for table `</a:t>
            </a:r>
            <a:r>
              <a:rPr lang="en-US" sz="1100" dirty="0" err="1"/>
              <a:t>appointmenttable</a:t>
            </a:r>
            <a:r>
              <a:rPr lang="en-US" sz="1100" dirty="0" smtClean="0"/>
              <a:t>`</a:t>
            </a:r>
          </a:p>
          <a:p>
            <a:pPr marL="0" indent="0">
              <a:buNone/>
            </a:pPr>
            <a:r>
              <a:rPr lang="en-US" sz="1100" dirty="0" smtClean="0"/>
              <a:t>--</a:t>
            </a:r>
            <a:r>
              <a:rPr lang="en-US" sz="1100" dirty="0"/>
              <a:t>ALTER TABLE `</a:t>
            </a:r>
            <a:r>
              <a:rPr lang="en-US" sz="1100" dirty="0" err="1"/>
              <a:t>appointmenttable</a:t>
            </a:r>
            <a:r>
              <a:rPr lang="en-US" sz="1100" dirty="0"/>
              <a:t>`  ADD CONSTRAINT `appointmenttable_ibfk_1` FOREIGN KEY (`</a:t>
            </a:r>
            <a:r>
              <a:rPr lang="en-US" sz="1100" dirty="0" err="1"/>
              <a:t>doctorid</a:t>
            </a:r>
            <a:r>
              <a:rPr lang="en-US" sz="1100" dirty="0"/>
              <a:t>`) REFERENCES `doctor` (`</a:t>
            </a:r>
            <a:r>
              <a:rPr lang="en-US" sz="1100" dirty="0" err="1"/>
              <a:t>doctorid</a:t>
            </a:r>
            <a:r>
              <a:rPr lang="en-US" sz="1100" dirty="0"/>
              <a:t>`),  ADD CONSTRAINT `appointmenttable_ibfk_2` FOREIGN KEY (`</a:t>
            </a:r>
            <a:r>
              <a:rPr lang="en-US" sz="1100" dirty="0" err="1"/>
              <a:t>patientid</a:t>
            </a:r>
            <a:r>
              <a:rPr lang="en-US" sz="1100" dirty="0"/>
              <a:t>`) REFERENCES `patient` (`</a:t>
            </a:r>
            <a:r>
              <a:rPr lang="en-US" sz="1100" dirty="0" err="1"/>
              <a:t>patientid</a:t>
            </a:r>
            <a:r>
              <a:rPr lang="en-US" sz="1100" dirty="0"/>
              <a:t>`);----</a:t>
            </a:r>
          </a:p>
        </p:txBody>
      </p:sp>
    </p:spTree>
    <p:extLst>
      <p:ext uri="{BB962C8B-B14F-4D97-AF65-F5344CB8AC3E}">
        <p14:creationId xmlns:p14="http://schemas.microsoft.com/office/powerpoint/2010/main" val="171846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6. Script</a:t>
            </a:r>
            <a:endParaRPr lang="en-US" sz="3600" dirty="0"/>
          </a:p>
        </p:txBody>
      </p:sp>
      <p:sp>
        <p:nvSpPr>
          <p:cNvPr id="3" name="Content Placeholder 2"/>
          <p:cNvSpPr>
            <a:spLocks noGrp="1"/>
          </p:cNvSpPr>
          <p:nvPr>
            <p:ph sz="half" idx="1"/>
          </p:nvPr>
        </p:nvSpPr>
        <p:spPr>
          <a:xfrm>
            <a:off x="827700" y="2060576"/>
            <a:ext cx="7554300" cy="4195763"/>
          </a:xfrm>
        </p:spPr>
        <p:txBody>
          <a:bodyPr>
            <a:normAutofit/>
          </a:bodyPr>
          <a:lstStyle/>
          <a:p>
            <a:pPr marL="0" indent="0">
              <a:buNone/>
            </a:pPr>
            <a:r>
              <a:rPr lang="en-US" sz="1100" dirty="0" smtClean="0">
                <a:latin typeface="Times New Roman" panose="02020603050405020304" pitchFamily="18" charset="0"/>
                <a:cs typeface="Times New Roman" panose="02020603050405020304" pitchFamily="18" charset="0"/>
              </a:rPr>
              <a:t>Constraints </a:t>
            </a:r>
            <a:r>
              <a:rPr lang="en-US" sz="1100" dirty="0">
                <a:latin typeface="Times New Roman" panose="02020603050405020304" pitchFamily="18" charset="0"/>
                <a:cs typeface="Times New Roman" panose="02020603050405020304" pitchFamily="18" charset="0"/>
              </a:rPr>
              <a:t>for table `bill</a:t>
            </a:r>
            <a:r>
              <a:rPr lang="en-US" sz="1100" dirty="0" smtClean="0">
                <a:latin typeface="Times New Roman" panose="02020603050405020304" pitchFamily="18" charset="0"/>
                <a:cs typeface="Times New Roman" panose="02020603050405020304" pitchFamily="18" charset="0"/>
              </a:rPr>
              <a:t>`--</a:t>
            </a:r>
          </a:p>
          <a:p>
            <a:pPr marL="0" indent="0">
              <a:buNone/>
            </a:pPr>
            <a:r>
              <a:rPr lang="en-US" sz="1100" dirty="0" smtClean="0">
                <a:latin typeface="Times New Roman" panose="02020603050405020304" pitchFamily="18" charset="0"/>
                <a:cs typeface="Times New Roman" panose="02020603050405020304" pitchFamily="18" charset="0"/>
              </a:rPr>
              <a:t>ALTER </a:t>
            </a:r>
            <a:r>
              <a:rPr lang="en-US" sz="1100" dirty="0">
                <a:latin typeface="Times New Roman" panose="02020603050405020304" pitchFamily="18" charset="0"/>
                <a:cs typeface="Times New Roman" panose="02020603050405020304" pitchFamily="18" charset="0"/>
              </a:rPr>
              <a:t>TABLE `bill`  ADD CONSTRAINT `</a:t>
            </a:r>
            <a:r>
              <a:rPr lang="en-US" sz="1100" dirty="0" err="1">
                <a:latin typeface="Times New Roman" panose="02020603050405020304" pitchFamily="18" charset="0"/>
                <a:cs typeface="Times New Roman" panose="02020603050405020304" pitchFamily="18" charset="0"/>
              </a:rPr>
              <a:t>patientid</a:t>
            </a:r>
            <a:r>
              <a:rPr lang="en-US" sz="1100" dirty="0">
                <a:latin typeface="Times New Roman" panose="02020603050405020304" pitchFamily="18" charset="0"/>
                <a:cs typeface="Times New Roman" panose="02020603050405020304" pitchFamily="18" charset="0"/>
              </a:rPr>
              <a:t>` FOREIGN KEY (`</a:t>
            </a:r>
            <a:r>
              <a:rPr lang="en-US" sz="1100" dirty="0" err="1">
                <a:latin typeface="Times New Roman" panose="02020603050405020304" pitchFamily="18" charset="0"/>
                <a:cs typeface="Times New Roman" panose="02020603050405020304" pitchFamily="18" charset="0"/>
              </a:rPr>
              <a:t>patientid</a:t>
            </a:r>
            <a:r>
              <a:rPr lang="en-US" sz="1100" dirty="0">
                <a:latin typeface="Times New Roman" panose="02020603050405020304" pitchFamily="18" charset="0"/>
                <a:cs typeface="Times New Roman" panose="02020603050405020304" pitchFamily="18" charset="0"/>
              </a:rPr>
              <a:t>`) REFERENCES `patient` (`</a:t>
            </a:r>
            <a:r>
              <a:rPr lang="en-US" sz="1100" dirty="0" err="1">
                <a:latin typeface="Times New Roman" panose="02020603050405020304" pitchFamily="18" charset="0"/>
                <a:cs typeface="Times New Roman" panose="02020603050405020304" pitchFamily="18" charset="0"/>
              </a:rPr>
              <a:t>patientid</a:t>
            </a:r>
            <a:r>
              <a:rPr lang="en-US" sz="1100" dirty="0">
                <a:latin typeface="Times New Roman" panose="02020603050405020304" pitchFamily="18" charset="0"/>
                <a:cs typeface="Times New Roman" panose="02020603050405020304" pitchFamily="18" charset="0"/>
              </a:rPr>
              <a:t>`) ON DELETE CASCADE ON UPDATE CASCADE</a:t>
            </a:r>
            <a:r>
              <a:rPr lang="en-US" sz="1100" dirty="0" smtClean="0">
                <a:latin typeface="Times New Roman" panose="02020603050405020304" pitchFamily="18" charset="0"/>
                <a:cs typeface="Times New Roman" panose="02020603050405020304" pitchFamily="18" charset="0"/>
              </a:rPr>
              <a:t>;</a:t>
            </a:r>
          </a:p>
          <a:p>
            <a:pPr marL="0" indent="0">
              <a:buNone/>
            </a:pPr>
            <a:r>
              <a:rPr lang="en-US" sz="1100" dirty="0" smtClean="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Constraints for table `lab</a:t>
            </a:r>
            <a:r>
              <a:rPr lang="en-US" sz="1100" dirty="0" smtClean="0">
                <a:latin typeface="Times New Roman" panose="02020603050405020304" pitchFamily="18" charset="0"/>
                <a:cs typeface="Times New Roman" panose="02020603050405020304" pitchFamily="18" charset="0"/>
              </a:rPr>
              <a:t>`--</a:t>
            </a:r>
          </a:p>
          <a:p>
            <a:pPr marL="0" indent="0">
              <a:buNone/>
            </a:pPr>
            <a:r>
              <a:rPr lang="en-US" sz="1100" dirty="0" smtClean="0">
                <a:latin typeface="Times New Roman" panose="02020603050405020304" pitchFamily="18" charset="0"/>
                <a:cs typeface="Times New Roman" panose="02020603050405020304" pitchFamily="18" charset="0"/>
              </a:rPr>
              <a:t>ALTER </a:t>
            </a:r>
            <a:r>
              <a:rPr lang="en-US" sz="1100" dirty="0">
                <a:latin typeface="Times New Roman" panose="02020603050405020304" pitchFamily="18" charset="0"/>
                <a:cs typeface="Times New Roman" panose="02020603050405020304" pitchFamily="18" charset="0"/>
              </a:rPr>
              <a:t>TABLE `lab`  ADD CONSTRAINT `</a:t>
            </a:r>
            <a:r>
              <a:rPr lang="en-US" sz="1100" dirty="0" err="1">
                <a:latin typeface="Times New Roman" panose="02020603050405020304" pitchFamily="18" charset="0"/>
                <a:cs typeface="Times New Roman" panose="02020603050405020304" pitchFamily="18" charset="0"/>
              </a:rPr>
              <a:t>doctor_id</a:t>
            </a:r>
            <a:r>
              <a:rPr lang="en-US" sz="1100" dirty="0">
                <a:latin typeface="Times New Roman" panose="02020603050405020304" pitchFamily="18" charset="0"/>
                <a:cs typeface="Times New Roman" panose="02020603050405020304" pitchFamily="18" charset="0"/>
              </a:rPr>
              <a:t>` FOREIGN KEY (`</a:t>
            </a:r>
            <a:r>
              <a:rPr lang="en-US" sz="1100" dirty="0" err="1">
                <a:latin typeface="Times New Roman" panose="02020603050405020304" pitchFamily="18" charset="0"/>
                <a:cs typeface="Times New Roman" panose="02020603050405020304" pitchFamily="18" charset="0"/>
              </a:rPr>
              <a:t>doctorid</a:t>
            </a:r>
            <a:r>
              <a:rPr lang="en-US" sz="1100" dirty="0">
                <a:latin typeface="Times New Roman" panose="02020603050405020304" pitchFamily="18" charset="0"/>
                <a:cs typeface="Times New Roman" panose="02020603050405020304" pitchFamily="18" charset="0"/>
              </a:rPr>
              <a:t>`) REFERENCES `doctor` (`</a:t>
            </a:r>
            <a:r>
              <a:rPr lang="en-US" sz="1100" dirty="0" err="1">
                <a:latin typeface="Times New Roman" panose="02020603050405020304" pitchFamily="18" charset="0"/>
                <a:cs typeface="Times New Roman" panose="02020603050405020304" pitchFamily="18" charset="0"/>
              </a:rPr>
              <a:t>doctorid</a:t>
            </a:r>
            <a:r>
              <a:rPr lang="en-US" sz="1100" dirty="0">
                <a:latin typeface="Times New Roman" panose="02020603050405020304" pitchFamily="18" charset="0"/>
                <a:cs typeface="Times New Roman" panose="02020603050405020304" pitchFamily="18" charset="0"/>
              </a:rPr>
              <a:t>`) ON DELETE CASCADE ON UPDATE CASCADE,  ADD CONSTRAINT `</a:t>
            </a:r>
            <a:r>
              <a:rPr lang="en-US" sz="1100" dirty="0" err="1">
                <a:latin typeface="Times New Roman" panose="02020603050405020304" pitchFamily="18" charset="0"/>
                <a:cs typeface="Times New Roman" panose="02020603050405020304" pitchFamily="18" charset="0"/>
              </a:rPr>
              <a:t>patient_id</a:t>
            </a:r>
            <a:r>
              <a:rPr lang="en-US" sz="1100" dirty="0">
                <a:latin typeface="Times New Roman" panose="02020603050405020304" pitchFamily="18" charset="0"/>
                <a:cs typeface="Times New Roman" panose="02020603050405020304" pitchFamily="18" charset="0"/>
              </a:rPr>
              <a:t>` FOREIGN KEY (`</a:t>
            </a:r>
            <a:r>
              <a:rPr lang="en-US" sz="1100" dirty="0" err="1">
                <a:latin typeface="Times New Roman" panose="02020603050405020304" pitchFamily="18" charset="0"/>
                <a:cs typeface="Times New Roman" panose="02020603050405020304" pitchFamily="18" charset="0"/>
              </a:rPr>
              <a:t>patient_id</a:t>
            </a:r>
            <a:r>
              <a:rPr lang="en-US" sz="1100" dirty="0">
                <a:latin typeface="Times New Roman" panose="02020603050405020304" pitchFamily="18" charset="0"/>
                <a:cs typeface="Times New Roman" panose="02020603050405020304" pitchFamily="18" charset="0"/>
              </a:rPr>
              <a:t>`) REFERENCES `patient` (`</a:t>
            </a:r>
            <a:r>
              <a:rPr lang="en-US" sz="1100" dirty="0" err="1">
                <a:latin typeface="Times New Roman" panose="02020603050405020304" pitchFamily="18" charset="0"/>
                <a:cs typeface="Times New Roman" panose="02020603050405020304" pitchFamily="18" charset="0"/>
              </a:rPr>
              <a:t>patientid</a:t>
            </a:r>
            <a:r>
              <a:rPr lang="en-US" sz="1100" dirty="0">
                <a:latin typeface="Times New Roman" panose="02020603050405020304" pitchFamily="18" charset="0"/>
                <a:cs typeface="Times New Roman" panose="02020603050405020304" pitchFamily="18" charset="0"/>
              </a:rPr>
              <a:t>`) ON DELETE CASCADE ON UPDATE CASCADE</a:t>
            </a:r>
            <a:r>
              <a:rPr lang="en-US" sz="1100" dirty="0" smtClean="0">
                <a:latin typeface="Times New Roman" panose="02020603050405020304" pitchFamily="18" charset="0"/>
                <a:cs typeface="Times New Roman" panose="02020603050405020304" pitchFamily="18" charset="0"/>
              </a:rPr>
              <a:t>;</a:t>
            </a:r>
          </a:p>
          <a:p>
            <a:pPr marL="0" indent="0">
              <a:buNone/>
            </a:pPr>
            <a:r>
              <a:rPr lang="en-US" sz="1100" dirty="0" smtClean="0">
                <a:latin typeface="Times New Roman" panose="02020603050405020304" pitchFamily="18" charset="0"/>
                <a:cs typeface="Times New Roman" panose="02020603050405020304" pitchFamily="18" charset="0"/>
              </a:rPr>
              <a:t>/*!</a:t>
            </a:r>
            <a:r>
              <a:rPr lang="en-US" sz="1100" dirty="0">
                <a:latin typeface="Times New Roman" panose="02020603050405020304" pitchFamily="18" charset="0"/>
                <a:cs typeface="Times New Roman" panose="02020603050405020304" pitchFamily="18" charset="0"/>
              </a:rPr>
              <a:t>40101 SET CHARACTER_SET_CLIENT=@OLD_CHARACTER_SET_CLIENT */;/*!40101 SET CHARACTER_SET_RESULTS=@OLD_CHARACTER_SET_RESULTS */;/*!40101 SET COLLATION_CONNECTION=@OLD_COLLATION_CONNECTION */;</a:t>
            </a:r>
          </a:p>
          <a:p>
            <a:pPr marL="0" indent="0">
              <a:buNone/>
            </a:pPr>
            <a:endParaRPr lang="en-US" dirty="0" smtClean="0"/>
          </a:p>
          <a:p>
            <a:pPr marL="0" indent="0">
              <a:buNone/>
            </a:pPr>
            <a:r>
              <a:rPr lang="en-US" b="1" dirty="0" smtClean="0"/>
              <a:t>Insert Into Tables</a:t>
            </a:r>
          </a:p>
          <a:p>
            <a:pPr marL="0" indent="0">
              <a:buNone/>
            </a:pPr>
            <a:r>
              <a:rPr lang="en-US" sz="1100" dirty="0"/>
              <a:t>-- Dumping data for table `</a:t>
            </a:r>
            <a:r>
              <a:rPr lang="en-US" sz="1100" dirty="0" err="1"/>
              <a:t>appointmenttable</a:t>
            </a:r>
            <a:r>
              <a:rPr lang="en-US" sz="1100" dirty="0" smtClean="0"/>
              <a:t>`</a:t>
            </a:r>
          </a:p>
          <a:p>
            <a:pPr marL="0" indent="0">
              <a:buNone/>
            </a:pPr>
            <a:r>
              <a:rPr lang="en-US" sz="1100" dirty="0" smtClean="0"/>
              <a:t>--</a:t>
            </a:r>
            <a:r>
              <a:rPr lang="en-US" sz="1100" dirty="0"/>
              <a:t>INSERT INTO `</a:t>
            </a:r>
            <a:r>
              <a:rPr lang="en-US" sz="1100" dirty="0" err="1"/>
              <a:t>appointmenttable</a:t>
            </a:r>
            <a:r>
              <a:rPr lang="en-US" sz="1100" dirty="0"/>
              <a:t>` (`</a:t>
            </a:r>
            <a:r>
              <a:rPr lang="en-US" sz="1100" dirty="0" err="1"/>
              <a:t>appointmentid</a:t>
            </a:r>
            <a:r>
              <a:rPr lang="en-US" sz="1100" dirty="0"/>
              <a:t>`, `</a:t>
            </a:r>
            <a:r>
              <a:rPr lang="en-US" sz="1100" dirty="0" err="1"/>
              <a:t>appointmentdate</a:t>
            </a:r>
            <a:r>
              <a:rPr lang="en-US" sz="1100" dirty="0"/>
              <a:t>`, `</a:t>
            </a:r>
            <a:r>
              <a:rPr lang="en-US" sz="1100" dirty="0" err="1"/>
              <a:t>doctorid</a:t>
            </a:r>
            <a:r>
              <a:rPr lang="en-US" sz="1100" dirty="0"/>
              <a:t>`, `</a:t>
            </a:r>
            <a:r>
              <a:rPr lang="en-US" sz="1100" dirty="0" err="1"/>
              <a:t>patientid</a:t>
            </a:r>
            <a:r>
              <a:rPr lang="en-US" sz="1100" dirty="0"/>
              <a:t>`) VALUES(401, '2017-06-11', 201, 101),(403, '2017-06-22', 201, 103),(404, '2017-06-24', 203, 101),(405, '2017-06-16', 203, 102</a:t>
            </a:r>
            <a:r>
              <a:rPr lang="en-US" sz="1100" dirty="0" smtClean="0"/>
              <a:t>);</a:t>
            </a:r>
          </a:p>
          <a:p>
            <a:pPr marL="0" indent="0">
              <a:buNone/>
            </a:pPr>
            <a:r>
              <a:rPr lang="en-US" sz="1100" dirty="0" smtClean="0"/>
              <a:t>-- </a:t>
            </a:r>
            <a:r>
              <a:rPr lang="en-US" sz="1100" dirty="0"/>
              <a:t>--------------------------------------------------------</a:t>
            </a:r>
          </a:p>
        </p:txBody>
      </p:sp>
    </p:spTree>
    <p:extLst>
      <p:ext uri="{BB962C8B-B14F-4D97-AF65-F5344CB8AC3E}">
        <p14:creationId xmlns:p14="http://schemas.microsoft.com/office/powerpoint/2010/main" val="238170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6. Script</a:t>
            </a:r>
            <a:endParaRPr lang="en-US" sz="3600" dirty="0"/>
          </a:p>
        </p:txBody>
      </p:sp>
      <p:sp>
        <p:nvSpPr>
          <p:cNvPr id="3" name="Content Placeholder 2"/>
          <p:cNvSpPr>
            <a:spLocks noGrp="1"/>
          </p:cNvSpPr>
          <p:nvPr>
            <p:ph sz="half" idx="1"/>
          </p:nvPr>
        </p:nvSpPr>
        <p:spPr>
          <a:xfrm>
            <a:off x="827700" y="2060576"/>
            <a:ext cx="7097100" cy="4195763"/>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 Dumping data for table `bill</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INSERT </a:t>
            </a:r>
            <a:r>
              <a:rPr lang="en-US" sz="1200" dirty="0">
                <a:latin typeface="Times New Roman" panose="02020603050405020304" pitchFamily="18" charset="0"/>
                <a:cs typeface="Times New Roman" panose="02020603050405020304" pitchFamily="18" charset="0"/>
              </a:rPr>
              <a:t>INTO `bill` (`</a:t>
            </a:r>
            <a:r>
              <a:rPr lang="en-US" sz="1200" dirty="0" err="1">
                <a:latin typeface="Times New Roman" panose="02020603050405020304" pitchFamily="18" charset="0"/>
                <a:cs typeface="Times New Roman" panose="02020603050405020304" pitchFamily="18" charset="0"/>
              </a:rPr>
              <a:t>billno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patientid</a:t>
            </a:r>
            <a:r>
              <a:rPr lang="en-US" sz="1200" dirty="0">
                <a:latin typeface="Times New Roman" panose="02020603050405020304" pitchFamily="18" charset="0"/>
                <a:cs typeface="Times New Roman" panose="02020603050405020304" pitchFamily="18" charset="0"/>
              </a:rPr>
              <a:t>`, `bill`) VALUES(501, 101, 100),(502, 102, 200),(503, 102, 200),(504, 104, 100),(505, 104, 100</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Dumping data for table `doctor</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INSERT </a:t>
            </a:r>
            <a:r>
              <a:rPr lang="en-US" sz="1200" dirty="0">
                <a:latin typeface="Times New Roman" panose="02020603050405020304" pitchFamily="18" charset="0"/>
                <a:cs typeface="Times New Roman" panose="02020603050405020304" pitchFamily="18" charset="0"/>
              </a:rPr>
              <a:t>INTO `doctor` (`</a:t>
            </a:r>
            <a:r>
              <a:rPr lang="en-US" sz="1200" dirty="0" err="1">
                <a:latin typeface="Times New Roman" panose="02020603050405020304" pitchFamily="18" charset="0"/>
                <a:cs typeface="Times New Roman" panose="02020603050405020304" pitchFamily="18" charset="0"/>
              </a:rPr>
              <a:t>doctorid</a:t>
            </a:r>
            <a:r>
              <a:rPr lang="en-US" sz="1200" dirty="0">
                <a:latin typeface="Times New Roman" panose="02020603050405020304" pitchFamily="18" charset="0"/>
                <a:cs typeface="Times New Roman" panose="02020603050405020304" pitchFamily="18" charset="0"/>
              </a:rPr>
              <a:t>`, `name`, `department`, `email`, `gender`) </a:t>
            </a:r>
            <a:r>
              <a:rPr lang="en-US" sz="1200" dirty="0" smtClean="0">
                <a:latin typeface="Times New Roman" panose="02020603050405020304" pitchFamily="18" charset="0"/>
                <a:cs typeface="Times New Roman" panose="02020603050405020304" pitchFamily="18" charset="0"/>
              </a:rPr>
              <a:t>VALUES</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201, '</a:t>
            </a:r>
            <a:r>
              <a:rPr lang="en-US" sz="1200" dirty="0" err="1">
                <a:latin typeface="Times New Roman" panose="02020603050405020304" pitchFamily="18" charset="0"/>
                <a:cs typeface="Times New Roman" panose="02020603050405020304" pitchFamily="18" charset="0"/>
              </a:rPr>
              <a:t>naga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praneeth</a:t>
            </a:r>
            <a:r>
              <a:rPr lang="en-US" sz="1200" dirty="0">
                <a:latin typeface="Times New Roman" panose="02020603050405020304" pitchFamily="18" charset="0"/>
                <a:cs typeface="Times New Roman" panose="02020603050405020304" pitchFamily="18" charset="0"/>
              </a:rPr>
              <a:t>', 'eye', 'praneeth@gmail.com', 'male</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202, '</a:t>
            </a:r>
            <a:r>
              <a:rPr lang="en-US" sz="1200" dirty="0" err="1">
                <a:latin typeface="Times New Roman" panose="02020603050405020304" pitchFamily="18" charset="0"/>
                <a:cs typeface="Times New Roman" panose="02020603050405020304" pitchFamily="18" charset="0"/>
              </a:rPr>
              <a:t>bushan</a:t>
            </a:r>
            <a:r>
              <a:rPr lang="en-US" sz="1200" dirty="0">
                <a:latin typeface="Times New Roman" panose="02020603050405020304" pitchFamily="18" charset="0"/>
                <a:cs typeface="Times New Roman" panose="02020603050405020304" pitchFamily="18" charset="0"/>
              </a:rPr>
              <a:t>', 'skin', 'bushan@gmail.com', 'male</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203, '</a:t>
            </a:r>
            <a:r>
              <a:rPr lang="en-US" sz="1200" dirty="0" err="1">
                <a:latin typeface="Times New Roman" panose="02020603050405020304" pitchFamily="18" charset="0"/>
                <a:cs typeface="Times New Roman" panose="02020603050405020304" pitchFamily="18" charset="0"/>
              </a:rPr>
              <a:t>srikar</a:t>
            </a:r>
            <a:r>
              <a:rPr lang="en-US" sz="1200" dirty="0">
                <a:latin typeface="Times New Roman" panose="02020603050405020304" pitchFamily="18" charset="0"/>
                <a:cs typeface="Times New Roman" panose="02020603050405020304" pitchFamily="18" charset="0"/>
              </a:rPr>
              <a:t>', 'cardiologist', 'srikar@gmail.com', 'male</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204, '</a:t>
            </a:r>
            <a:r>
              <a:rPr lang="en-US" sz="1200" dirty="0" err="1">
                <a:latin typeface="Times New Roman" panose="02020603050405020304" pitchFamily="18" charset="0"/>
                <a:cs typeface="Times New Roman" panose="02020603050405020304" pitchFamily="18" charset="0"/>
              </a:rPr>
              <a:t>naga</a:t>
            </a:r>
            <a:r>
              <a:rPr lang="en-US" sz="1200" dirty="0">
                <a:latin typeface="Times New Roman" panose="02020603050405020304" pitchFamily="18" charset="0"/>
                <a:cs typeface="Times New Roman" panose="02020603050405020304" pitchFamily="18" charset="0"/>
              </a:rPr>
              <a:t>', 'Anesthesiologist', 'naga@gmail.com', 'male</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205, '</a:t>
            </a:r>
            <a:r>
              <a:rPr lang="en-US" sz="1200" dirty="0" err="1">
                <a:latin typeface="Times New Roman" panose="02020603050405020304" pitchFamily="18" charset="0"/>
                <a:cs typeface="Times New Roman" panose="02020603050405020304" pitchFamily="18" charset="0"/>
              </a:rPr>
              <a:t>siva</a:t>
            </a:r>
            <a:r>
              <a:rPr lang="en-US" sz="1200" dirty="0">
                <a:latin typeface="Times New Roman" panose="02020603050405020304" pitchFamily="18" charset="0"/>
                <a:cs typeface="Times New Roman" panose="02020603050405020304" pitchFamily="18" charset="0"/>
              </a:rPr>
              <a:t>', 'psychiatrist', 'siva@gmail.com', 'male</a:t>
            </a:r>
            <a:r>
              <a:rPr lang="en-US" sz="1200" dirty="0" smtClean="0">
                <a:latin typeface="Times New Roman" panose="02020603050405020304" pitchFamily="18" charset="0"/>
                <a:cs typeface="Times New Roman" panose="02020603050405020304" pitchFamily="18" charset="0"/>
              </a:rPr>
              <a:t>');</a:t>
            </a:r>
          </a:p>
          <a:p>
            <a:pPr marL="0" indent="0">
              <a:buNone/>
            </a:pPr>
            <a:endParaRPr lang="en-US" sz="1100" dirty="0"/>
          </a:p>
        </p:txBody>
      </p:sp>
    </p:spTree>
    <p:extLst>
      <p:ext uri="{BB962C8B-B14F-4D97-AF65-F5344CB8AC3E}">
        <p14:creationId xmlns:p14="http://schemas.microsoft.com/office/powerpoint/2010/main" val="283468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6. Script</a:t>
            </a:r>
            <a:endParaRPr lang="en-US" sz="3600" dirty="0"/>
          </a:p>
        </p:txBody>
      </p:sp>
      <p:sp>
        <p:nvSpPr>
          <p:cNvPr id="3" name="Content Placeholder 2"/>
          <p:cNvSpPr>
            <a:spLocks noGrp="1"/>
          </p:cNvSpPr>
          <p:nvPr>
            <p:ph sz="half" idx="1"/>
          </p:nvPr>
        </p:nvSpPr>
        <p:spPr>
          <a:xfrm>
            <a:off x="827700" y="1447800"/>
            <a:ext cx="7782900" cy="4808539"/>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 Dumping data for table `lab`--INSERT INTO `lab` </a:t>
            </a:r>
          </a:p>
          <a:p>
            <a:pPr marL="0" indent="0">
              <a:buNone/>
            </a:pP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labno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patient_id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doctorid</a:t>
            </a:r>
            <a:r>
              <a:rPr lang="en-US" sz="1200" dirty="0">
                <a:latin typeface="Times New Roman" panose="02020603050405020304" pitchFamily="18" charset="0"/>
                <a:cs typeface="Times New Roman" panose="02020603050405020304" pitchFamily="18" charset="0"/>
              </a:rPr>
              <a:t>`, `amount`) VALUES</a:t>
            </a:r>
          </a:p>
          <a:p>
            <a:pPr marL="0" indent="0">
              <a:buNone/>
            </a:pPr>
            <a:r>
              <a:rPr lang="en-US" sz="1200" dirty="0">
                <a:latin typeface="Times New Roman" panose="02020603050405020304" pitchFamily="18" charset="0"/>
                <a:cs typeface="Times New Roman" panose="02020603050405020304" pitchFamily="18" charset="0"/>
              </a:rPr>
              <a:t>(301, 101, 201, 100</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302, 102, 202, 200</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303, 103, 203, 50</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304, 102, 202, 30</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305, 101, 204, 50</a:t>
            </a:r>
            <a:r>
              <a:rPr lang="en-US" sz="1200" dirty="0" smtClean="0">
                <a:latin typeface="Times New Roman" panose="02020603050405020304" pitchFamily="18" charset="0"/>
                <a:cs typeface="Times New Roman" panose="02020603050405020304" pitchFamily="18" charset="0"/>
              </a:rPr>
              <a:t>);</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Dumping data for table `patient`--</a:t>
            </a:r>
          </a:p>
          <a:p>
            <a:pPr marL="0" indent="0">
              <a:buNone/>
            </a:pPr>
            <a:r>
              <a:rPr lang="en-US" sz="1200" dirty="0" smtClean="0">
                <a:latin typeface="Times New Roman" panose="02020603050405020304" pitchFamily="18" charset="0"/>
                <a:cs typeface="Times New Roman" panose="02020603050405020304" pitchFamily="18" charset="0"/>
              </a:rPr>
              <a:t>INSERT </a:t>
            </a:r>
            <a:r>
              <a:rPr lang="en-US" sz="1200" dirty="0">
                <a:latin typeface="Times New Roman" panose="02020603050405020304" pitchFamily="18" charset="0"/>
                <a:cs typeface="Times New Roman" panose="02020603050405020304" pitchFamily="18" charset="0"/>
              </a:rPr>
              <a:t>INTO `patient` (`</a:t>
            </a:r>
            <a:r>
              <a:rPr lang="en-US" sz="1200" dirty="0" err="1">
                <a:latin typeface="Times New Roman" panose="02020603050405020304" pitchFamily="18" charset="0"/>
                <a:cs typeface="Times New Roman" panose="02020603050405020304" pitchFamily="18" charset="0"/>
              </a:rPr>
              <a:t>patientid</a:t>
            </a:r>
            <a:r>
              <a:rPr lang="en-US" sz="1200" dirty="0">
                <a:latin typeface="Times New Roman" panose="02020603050405020304" pitchFamily="18" charset="0"/>
                <a:cs typeface="Times New Roman" panose="02020603050405020304" pitchFamily="18" charset="0"/>
              </a:rPr>
              <a:t>`, `name`, `age`, `weight`, `gender`) </a:t>
            </a:r>
            <a:r>
              <a:rPr lang="en-US" sz="1200" dirty="0" smtClean="0">
                <a:latin typeface="Times New Roman" panose="02020603050405020304" pitchFamily="18" charset="0"/>
                <a:cs typeface="Times New Roman" panose="02020603050405020304" pitchFamily="18" charset="0"/>
              </a:rPr>
              <a:t>VALUES</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101, '</a:t>
            </a:r>
            <a:r>
              <a:rPr lang="en-US" sz="1200" dirty="0" err="1">
                <a:latin typeface="Times New Roman" panose="02020603050405020304" pitchFamily="18" charset="0"/>
                <a:cs typeface="Times New Roman" panose="02020603050405020304" pitchFamily="18" charset="0"/>
              </a:rPr>
              <a:t>naga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praneeth</a:t>
            </a:r>
            <a:r>
              <a:rPr lang="en-US" sz="1200" dirty="0">
                <a:latin typeface="Times New Roman" panose="02020603050405020304" pitchFamily="18" charset="0"/>
                <a:cs typeface="Times New Roman" panose="02020603050405020304" pitchFamily="18" charset="0"/>
              </a:rPr>
              <a:t>', 22, 170, 'male</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102, '</a:t>
            </a:r>
            <a:r>
              <a:rPr lang="en-US" sz="1200" dirty="0" err="1">
                <a:latin typeface="Times New Roman" panose="02020603050405020304" pitchFamily="18" charset="0"/>
                <a:cs typeface="Times New Roman" panose="02020603050405020304" pitchFamily="18" charset="0"/>
              </a:rPr>
              <a:t>bushan</a:t>
            </a:r>
            <a:r>
              <a:rPr lang="en-US" sz="1200" dirty="0">
                <a:latin typeface="Times New Roman" panose="02020603050405020304" pitchFamily="18" charset="0"/>
                <a:cs typeface="Times New Roman" panose="02020603050405020304" pitchFamily="18" charset="0"/>
              </a:rPr>
              <a:t>', 28, 170, 'male</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103, '</a:t>
            </a:r>
            <a:r>
              <a:rPr lang="en-US" sz="1200" dirty="0" err="1">
                <a:latin typeface="Times New Roman" panose="02020603050405020304" pitchFamily="18" charset="0"/>
                <a:cs typeface="Times New Roman" panose="02020603050405020304" pitchFamily="18" charset="0"/>
              </a:rPr>
              <a:t>srikar</a:t>
            </a:r>
            <a:r>
              <a:rPr lang="en-US" sz="1200" dirty="0">
                <a:latin typeface="Times New Roman" panose="02020603050405020304" pitchFamily="18" charset="0"/>
                <a:cs typeface="Times New Roman" panose="02020603050405020304" pitchFamily="18" charset="0"/>
              </a:rPr>
              <a:t>', 23, 160, 'male</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104, '</a:t>
            </a:r>
            <a:r>
              <a:rPr lang="en-US" sz="1200" dirty="0" err="1">
                <a:latin typeface="Times New Roman" panose="02020603050405020304" pitchFamily="18" charset="0"/>
                <a:cs typeface="Times New Roman" panose="02020603050405020304" pitchFamily="18" charset="0"/>
              </a:rPr>
              <a:t>naga</a:t>
            </a:r>
            <a:r>
              <a:rPr lang="en-US" sz="1200" dirty="0">
                <a:latin typeface="Times New Roman" panose="02020603050405020304" pitchFamily="18" charset="0"/>
                <a:cs typeface="Times New Roman" panose="02020603050405020304" pitchFamily="18" charset="0"/>
              </a:rPr>
              <a:t>', 23, 169, 'male</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105, '</a:t>
            </a:r>
            <a:r>
              <a:rPr lang="en-US" sz="1200" dirty="0" err="1">
                <a:latin typeface="Times New Roman" panose="02020603050405020304" pitchFamily="18" charset="0"/>
                <a:cs typeface="Times New Roman" panose="02020603050405020304" pitchFamily="18" charset="0"/>
              </a:rPr>
              <a:t>siva</a:t>
            </a:r>
            <a:r>
              <a:rPr lang="en-US" sz="1200" dirty="0">
                <a:latin typeface="Times New Roman" panose="02020603050405020304" pitchFamily="18" charset="0"/>
                <a:cs typeface="Times New Roman" panose="02020603050405020304" pitchFamily="18" charset="0"/>
              </a:rPr>
              <a:t>', 28, 175, 'male');</a:t>
            </a:r>
          </a:p>
          <a:p>
            <a:endParaRPr lang="en-US" dirty="0"/>
          </a:p>
        </p:txBody>
      </p:sp>
    </p:spTree>
    <p:extLst>
      <p:ext uri="{BB962C8B-B14F-4D97-AF65-F5344CB8AC3E}">
        <p14:creationId xmlns:p14="http://schemas.microsoft.com/office/powerpoint/2010/main" val="209299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anose="02020603050405020304" pitchFamily="18" charset="0"/>
                <a:cs typeface="Times New Roman" panose="02020603050405020304" pitchFamily="18" charset="0"/>
              </a:rPr>
              <a:t>7. Run your Script</a:t>
            </a:r>
            <a:endParaRPr lang="en-US" sz="3600" b="1" dirty="0">
              <a:latin typeface="Times New Roman" panose="02020603050405020304" pitchFamily="18" charset="0"/>
              <a:cs typeface="Times New Roman" panose="02020603050405020304" pitchFamily="18" charset="0"/>
            </a:endParaRPr>
          </a:p>
        </p:txBody>
      </p:sp>
      <p:pic>
        <p:nvPicPr>
          <p:cNvPr id="1026" name="Picture 2" descr="C:\Users\nxd63460\Desktop\adv db ppt\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49" y="2133600"/>
            <a:ext cx="8292826"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60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7. Run your </a:t>
            </a:r>
            <a:r>
              <a:rPr lang="en-US" sz="3600" b="1" dirty="0" smtClean="0"/>
              <a:t>Script(Contd1)</a:t>
            </a:r>
            <a:endParaRPr lang="en-US" sz="3600" b="1" dirty="0"/>
          </a:p>
        </p:txBody>
      </p:sp>
      <p:pic>
        <p:nvPicPr>
          <p:cNvPr id="2050" name="Picture 2" descr="C:\Users\nxd63460\Desktop\adv db ppt\Captu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798047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150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7. Run your </a:t>
            </a:r>
            <a:r>
              <a:rPr lang="en-US" sz="3600" b="1" dirty="0" smtClean="0"/>
              <a:t>Script(Contd2)</a:t>
            </a:r>
            <a:endParaRPr lang="en-US" sz="3600" b="1" dirty="0"/>
          </a:p>
        </p:txBody>
      </p:sp>
      <p:pic>
        <p:nvPicPr>
          <p:cNvPr id="3074" name="Picture 2" descr="C:\Users\nxd63460\Desktop\adv db ppt\Cap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99" y="2133600"/>
            <a:ext cx="7872413" cy="376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31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2718"/>
            <a:ext cx="7311490" cy="1147482"/>
          </a:xfrm>
        </p:spPr>
        <p:txBody>
          <a:bodyPr>
            <a:normAutofit/>
          </a:bodyPr>
          <a:lstStyle/>
          <a:p>
            <a:pPr algn="ctr">
              <a:spcBef>
                <a:spcPct val="20000"/>
              </a:spcBef>
              <a:spcAft>
                <a:spcPts val="600"/>
              </a:spcAft>
              <a:buClr>
                <a:schemeClr val="tx2"/>
              </a:buClr>
            </a:pPr>
            <a:r>
              <a:rPr lang="en-US" sz="3600" b="1" spc="30" dirty="0" smtClean="0">
                <a:latin typeface="Times New Roman" panose="02020603050405020304" pitchFamily="18" charset="0"/>
                <a:ea typeface="+mn-ea"/>
                <a:cs typeface="Times New Roman" panose="02020603050405020304" pitchFamily="18" charset="0"/>
              </a:rPr>
              <a:t>1.Introduction and Background </a:t>
            </a:r>
            <a:endParaRPr lang="en-US" sz="3600" b="1" spc="30" dirty="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304800" y="1600200"/>
            <a:ext cx="8610600" cy="4525963"/>
          </a:xfrm>
          <a:prstGeom prst="rect">
            <a:avLst/>
          </a:prstGeom>
        </p:spPr>
        <p:txBody>
          <a:bodyPr>
            <a:normAutofit/>
          </a:bodyPr>
          <a:lstStyle/>
          <a:p>
            <a:pPr marL="0" indent="0">
              <a:buNone/>
            </a:pPr>
            <a:r>
              <a:rPr lang="en-US" sz="2800" b="1" i="1"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Purpose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To </a:t>
            </a:r>
            <a:r>
              <a:rPr lang="en-US" sz="2400" dirty="0">
                <a:latin typeface="Times New Roman" panose="02020603050405020304" pitchFamily="18" charset="0"/>
                <a:cs typeface="Times New Roman" panose="02020603050405020304" pitchFamily="18" charset="0"/>
              </a:rPr>
              <a:t>perform automation of Hospital Management.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Scope</a:t>
            </a:r>
          </a:p>
          <a:p>
            <a:pPr lvl="1" indent="-342900">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 Can </a:t>
            </a:r>
            <a:r>
              <a:rPr lang="en-US" sz="2200" dirty="0">
                <a:latin typeface="Times New Roman" panose="02020603050405020304" pitchFamily="18" charset="0"/>
                <a:cs typeface="Times New Roman" panose="02020603050405020304" pitchFamily="18" charset="0"/>
              </a:rPr>
              <a:t>be used in any hospital, clinic, dispensary </a:t>
            </a:r>
            <a:r>
              <a:rPr lang="en-US" sz="2200" dirty="0" smtClean="0">
                <a:latin typeface="Times New Roman" panose="02020603050405020304" pitchFamily="18" charset="0"/>
                <a:cs typeface="Times New Roman" panose="02020603050405020304" pitchFamily="18" charset="0"/>
              </a:rPr>
              <a:t>or  pathology.  </a:t>
            </a:r>
            <a:endParaRPr lang="en-US" sz="2200" dirty="0">
              <a:latin typeface="Times New Roman" panose="02020603050405020304" pitchFamily="18" charset="0"/>
              <a:cs typeface="Times New Roman" panose="02020603050405020304" pitchFamily="18" charset="0"/>
            </a:endParaRPr>
          </a:p>
          <a:p>
            <a:pPr lvl="1"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Labs </a:t>
            </a:r>
            <a:r>
              <a:rPr lang="en-US" sz="2200" dirty="0">
                <a:latin typeface="Times New Roman" panose="02020603050405020304" pitchFamily="18" charset="0"/>
                <a:cs typeface="Times New Roman" panose="02020603050405020304" pitchFamily="18" charset="0"/>
              </a:rPr>
              <a:t>for maintaining patient details and their test results</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lvl="1"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gives the details of doctors, staff and patients including </a:t>
            </a:r>
          </a:p>
          <a:p>
            <a:pPr marL="400050" lvl="1"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doctors </a:t>
            </a:r>
            <a:r>
              <a:rPr lang="en-US" sz="2200" dirty="0">
                <a:latin typeface="Times New Roman" panose="02020603050405020304" pitchFamily="18" charset="0"/>
                <a:cs typeface="Times New Roman" panose="02020603050405020304" pitchFamily="18" charset="0"/>
              </a:rPr>
              <a:t>appointments and the billing system</a:t>
            </a:r>
            <a:r>
              <a:rPr lang="en-US" sz="2200" b="1" dirty="0">
                <a:latin typeface="Times New Roman" panose="02020603050405020304" pitchFamily="18" charset="0"/>
                <a:cs typeface="Times New Roman" panose="02020603050405020304" pitchFamily="18" charset="0"/>
              </a:rPr>
              <a:t>.</a:t>
            </a:r>
          </a:p>
        </p:txBody>
      </p:sp>
      <p:sp>
        <p:nvSpPr>
          <p:cNvPr id="4" name="Title 1"/>
          <p:cNvSpPr txBox="1">
            <a:spLocks/>
          </p:cNvSpPr>
          <p:nvPr/>
        </p:nvSpPr>
        <p:spPr>
          <a:xfrm>
            <a:off x="381000" y="605118"/>
            <a:ext cx="7311490" cy="11474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buClr>
                <a:schemeClr val="tx2"/>
              </a:buClr>
            </a:pPr>
            <a:r>
              <a:rPr lang="en-US" sz="3600" b="1" spc="30" dirty="0" smtClean="0">
                <a:latin typeface="Times New Roman" panose="02020603050405020304" pitchFamily="18" charset="0"/>
                <a:ea typeface="+mn-ea"/>
                <a:cs typeface="Times New Roman" panose="02020603050405020304" pitchFamily="18" charset="0"/>
              </a:rPr>
              <a:t> </a:t>
            </a:r>
            <a:endParaRPr lang="en-US" sz="3600" b="1" spc="3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7. Run your </a:t>
            </a:r>
            <a:r>
              <a:rPr lang="en-US" sz="3600" b="1" dirty="0" smtClean="0"/>
              <a:t>Script(Contd3)</a:t>
            </a:r>
            <a:endParaRPr lang="en-US" sz="3600" b="1" dirty="0"/>
          </a:p>
        </p:txBody>
      </p:sp>
      <p:pic>
        <p:nvPicPr>
          <p:cNvPr id="4098" name="Picture 2" descr="C:\Users\nxd63460\Desktop\adv db ppt\Capt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4038"/>
            <a:ext cx="7974013" cy="366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43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7. Run your </a:t>
            </a:r>
            <a:r>
              <a:rPr lang="en-US" sz="3600" b="1" dirty="0" smtClean="0"/>
              <a:t>Script(Contd4)</a:t>
            </a:r>
            <a:endParaRPr lang="en-US" sz="3600" b="1" dirty="0"/>
          </a:p>
        </p:txBody>
      </p:sp>
      <p:pic>
        <p:nvPicPr>
          <p:cNvPr id="5122" name="Picture 2" descr="C:\Users\nxd63460\Desktop\adv db ppt\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798671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416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897290" cy="1400530"/>
          </a:xfrm>
        </p:spPr>
        <p:txBody>
          <a:bodyPr/>
          <a:lstStyle/>
          <a:p>
            <a:r>
              <a:rPr lang="en-US" sz="3600" b="1" dirty="0" smtClean="0"/>
              <a:t>8. 5 Different Type of Queries(1)</a:t>
            </a:r>
            <a:endParaRPr lang="en-US" sz="3600" b="1" dirty="0"/>
          </a:p>
        </p:txBody>
      </p:sp>
      <p:sp>
        <p:nvSpPr>
          <p:cNvPr id="3" name="Content Placeholder 2"/>
          <p:cNvSpPr>
            <a:spLocks noGrp="1"/>
          </p:cNvSpPr>
          <p:nvPr>
            <p:ph sz="half" idx="1"/>
          </p:nvPr>
        </p:nvSpPr>
        <p:spPr>
          <a:xfrm>
            <a:off x="827700" y="1676400"/>
            <a:ext cx="7478100" cy="4579939"/>
          </a:xfrm>
        </p:spPr>
        <p:txBody>
          <a:bodyPr/>
          <a:lstStyle/>
          <a:p>
            <a:pPr marL="0" indent="0">
              <a:buNone/>
            </a:pPr>
            <a:r>
              <a:rPr lang="en-US" b="1" dirty="0" smtClean="0"/>
              <a:t>Query 1</a:t>
            </a:r>
            <a:r>
              <a:rPr lang="en-US" dirty="0" smtClean="0"/>
              <a:t>: Get the information of the Doctor from Doctor table whose Doctor Id=‘201’</a:t>
            </a:r>
            <a:endParaRPr lang="en-US" dirty="0"/>
          </a:p>
        </p:txBody>
      </p:sp>
      <p:pic>
        <p:nvPicPr>
          <p:cNvPr id="5" name="Picture 20"/>
          <p:cNvPicPr>
            <a:picLocks noGrp="1" noChangeAspect="1"/>
          </p:cNvPicPr>
          <p:nvPr>
            <p:ph sz="half" idx="2"/>
          </p:nvPr>
        </p:nvPicPr>
        <p:blipFill>
          <a:blip r:embed="rId2"/>
          <a:srcRect t="3419"/>
          <a:stretch>
            <a:fillRect/>
          </a:stretch>
        </p:blipFill>
        <p:spPr>
          <a:xfrm>
            <a:off x="838200" y="2362200"/>
            <a:ext cx="7225030" cy="4063105"/>
          </a:xfrm>
          <a:prstGeom prst="rect">
            <a:avLst/>
          </a:prstGeom>
        </p:spPr>
      </p:pic>
    </p:spTree>
    <p:extLst>
      <p:ext uri="{BB962C8B-B14F-4D97-AF65-F5344CB8AC3E}">
        <p14:creationId xmlns:p14="http://schemas.microsoft.com/office/powerpoint/2010/main" val="2217147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744890" cy="1400530"/>
          </a:xfrm>
        </p:spPr>
        <p:txBody>
          <a:bodyPr/>
          <a:lstStyle/>
          <a:p>
            <a:r>
              <a:rPr lang="en-US" sz="3600" b="1" dirty="0"/>
              <a:t>8. 5 Different Type of </a:t>
            </a:r>
            <a:r>
              <a:rPr lang="en-US" sz="3600" b="1" dirty="0" smtClean="0"/>
              <a:t>Queries(2)</a:t>
            </a:r>
            <a:endParaRPr lang="en-US" sz="3600" dirty="0"/>
          </a:p>
        </p:txBody>
      </p:sp>
      <p:sp>
        <p:nvSpPr>
          <p:cNvPr id="3" name="Content Placeholder 2"/>
          <p:cNvSpPr>
            <a:spLocks noGrp="1"/>
          </p:cNvSpPr>
          <p:nvPr>
            <p:ph sz="half" idx="1"/>
          </p:nvPr>
        </p:nvSpPr>
        <p:spPr>
          <a:xfrm>
            <a:off x="609600" y="1371600"/>
            <a:ext cx="7543800" cy="4884739"/>
          </a:xfrm>
        </p:spPr>
        <p:txBody>
          <a:bodyPr/>
          <a:lstStyle/>
          <a:p>
            <a:pPr marL="0" indent="0">
              <a:buNone/>
            </a:pPr>
            <a:r>
              <a:rPr lang="en-US" b="1" dirty="0" smtClean="0"/>
              <a:t>Query 2</a:t>
            </a:r>
            <a:r>
              <a:rPr lang="en-US" dirty="0" smtClean="0"/>
              <a:t>: </a:t>
            </a:r>
            <a:r>
              <a:rPr lang="en-US" dirty="0"/>
              <a:t>Get the information of the </a:t>
            </a:r>
            <a:r>
              <a:rPr lang="en-US" dirty="0" smtClean="0"/>
              <a:t>Patient whose Patient </a:t>
            </a:r>
            <a:r>
              <a:rPr lang="en-US" dirty="0"/>
              <a:t>Id</a:t>
            </a:r>
            <a:r>
              <a:rPr lang="en-US" dirty="0" smtClean="0"/>
              <a:t>=‘101</a:t>
            </a:r>
            <a:r>
              <a:rPr lang="en-US" dirty="0"/>
              <a:t>’</a:t>
            </a:r>
          </a:p>
          <a:p>
            <a:endParaRPr lang="en-US" dirty="0"/>
          </a:p>
        </p:txBody>
      </p:sp>
      <p:pic>
        <p:nvPicPr>
          <p:cNvPr id="5" name="Picture 21"/>
          <p:cNvPicPr>
            <a:picLocks noGrp="1" noChangeAspect="1"/>
          </p:cNvPicPr>
          <p:nvPr>
            <p:ph sz="half" idx="2"/>
          </p:nvPr>
        </p:nvPicPr>
        <p:blipFill>
          <a:blip r:embed="rId2"/>
          <a:srcRect t="2279"/>
          <a:stretch>
            <a:fillRect/>
          </a:stretch>
        </p:blipFill>
        <p:spPr>
          <a:xfrm>
            <a:off x="838200" y="2362200"/>
            <a:ext cx="7391400" cy="3590079"/>
          </a:xfrm>
          <a:prstGeom prst="rect">
            <a:avLst/>
          </a:prstGeom>
        </p:spPr>
      </p:pic>
    </p:spTree>
    <p:extLst>
      <p:ext uri="{BB962C8B-B14F-4D97-AF65-F5344CB8AC3E}">
        <p14:creationId xmlns:p14="http://schemas.microsoft.com/office/powerpoint/2010/main" val="887885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744890" cy="1400530"/>
          </a:xfrm>
        </p:spPr>
        <p:txBody>
          <a:bodyPr/>
          <a:lstStyle/>
          <a:p>
            <a:r>
              <a:rPr lang="en-US" sz="3600" b="1" dirty="0"/>
              <a:t>8. 5 Different Type </a:t>
            </a:r>
            <a:r>
              <a:rPr lang="en-US" sz="3600" b="1" dirty="0" smtClean="0"/>
              <a:t>of Queries(3)</a:t>
            </a:r>
            <a:endParaRPr lang="en-US" sz="3600" dirty="0"/>
          </a:p>
        </p:txBody>
      </p:sp>
      <p:sp>
        <p:nvSpPr>
          <p:cNvPr id="3" name="Content Placeholder 2"/>
          <p:cNvSpPr>
            <a:spLocks noGrp="1"/>
          </p:cNvSpPr>
          <p:nvPr>
            <p:ph sz="half" idx="1"/>
          </p:nvPr>
        </p:nvSpPr>
        <p:spPr>
          <a:xfrm>
            <a:off x="609600" y="1905000"/>
            <a:ext cx="8153400" cy="4351339"/>
          </a:xfrm>
        </p:spPr>
        <p:txBody>
          <a:bodyPr/>
          <a:lstStyle/>
          <a:p>
            <a:pPr marL="0" indent="0">
              <a:buNone/>
            </a:pPr>
            <a:r>
              <a:rPr lang="en-US" b="1" dirty="0"/>
              <a:t>Query 2</a:t>
            </a:r>
            <a:r>
              <a:rPr lang="en-US" dirty="0"/>
              <a:t>: Get the information of </a:t>
            </a:r>
            <a:r>
              <a:rPr lang="en-US" dirty="0" smtClean="0"/>
              <a:t>the bill where Patient </a:t>
            </a:r>
            <a:r>
              <a:rPr lang="en-US" dirty="0"/>
              <a:t>Id=‘101’</a:t>
            </a:r>
          </a:p>
          <a:p>
            <a:endParaRPr lang="en-US" dirty="0"/>
          </a:p>
        </p:txBody>
      </p:sp>
      <p:pic>
        <p:nvPicPr>
          <p:cNvPr id="5" name="Picture 22"/>
          <p:cNvPicPr>
            <a:picLocks noGrp="1" noChangeAspect="1"/>
          </p:cNvPicPr>
          <p:nvPr>
            <p:ph sz="half" idx="2"/>
          </p:nvPr>
        </p:nvPicPr>
        <p:blipFill>
          <a:blip r:embed="rId2"/>
          <a:srcRect t="3134"/>
          <a:stretch>
            <a:fillRect/>
          </a:stretch>
        </p:blipFill>
        <p:spPr>
          <a:xfrm>
            <a:off x="1024412" y="2514600"/>
            <a:ext cx="6632418" cy="3729987"/>
          </a:xfrm>
          <a:prstGeom prst="rect">
            <a:avLst/>
          </a:prstGeom>
        </p:spPr>
      </p:pic>
    </p:spTree>
    <p:extLst>
      <p:ext uri="{BB962C8B-B14F-4D97-AF65-F5344CB8AC3E}">
        <p14:creationId xmlns:p14="http://schemas.microsoft.com/office/powerpoint/2010/main" val="2503666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897290" cy="1400530"/>
          </a:xfrm>
        </p:spPr>
        <p:txBody>
          <a:bodyPr/>
          <a:lstStyle/>
          <a:p>
            <a:r>
              <a:rPr lang="en-US" sz="3600" b="1" dirty="0"/>
              <a:t>8. 5 Different Type </a:t>
            </a:r>
            <a:r>
              <a:rPr lang="en-US" sz="3600" b="1" dirty="0" smtClean="0"/>
              <a:t>of Queries(4)</a:t>
            </a:r>
            <a:endParaRPr lang="en-US" sz="3600" dirty="0"/>
          </a:p>
        </p:txBody>
      </p:sp>
      <p:sp>
        <p:nvSpPr>
          <p:cNvPr id="3" name="Content Placeholder 2"/>
          <p:cNvSpPr>
            <a:spLocks noGrp="1"/>
          </p:cNvSpPr>
          <p:nvPr>
            <p:ph sz="half" idx="1"/>
          </p:nvPr>
        </p:nvSpPr>
        <p:spPr>
          <a:xfrm>
            <a:off x="762000" y="1676400"/>
            <a:ext cx="7239000" cy="4579939"/>
          </a:xfrm>
        </p:spPr>
        <p:txBody>
          <a:bodyPr/>
          <a:lstStyle/>
          <a:p>
            <a:pPr marL="0" indent="0">
              <a:buNone/>
            </a:pPr>
            <a:r>
              <a:rPr lang="en-US" b="1" dirty="0"/>
              <a:t>Query 2</a:t>
            </a:r>
            <a:r>
              <a:rPr lang="en-US" dirty="0"/>
              <a:t>: Get the information </a:t>
            </a:r>
            <a:r>
              <a:rPr lang="en-US" dirty="0" smtClean="0"/>
              <a:t>from the lab where amount=‘50’;</a:t>
            </a:r>
            <a:endParaRPr lang="en-US" dirty="0"/>
          </a:p>
          <a:p>
            <a:pPr marL="0" indent="0">
              <a:buNone/>
            </a:pPr>
            <a:endParaRPr lang="en-US" dirty="0"/>
          </a:p>
        </p:txBody>
      </p:sp>
      <p:pic>
        <p:nvPicPr>
          <p:cNvPr id="5" name="Picture 23"/>
          <p:cNvPicPr>
            <a:picLocks noGrp="1" noChangeAspect="1"/>
          </p:cNvPicPr>
          <p:nvPr>
            <p:ph sz="half" idx="2"/>
          </p:nvPr>
        </p:nvPicPr>
        <p:blipFill>
          <a:blip r:embed="rId2"/>
          <a:srcRect t="2564"/>
          <a:stretch>
            <a:fillRect/>
          </a:stretch>
        </p:blipFill>
        <p:spPr>
          <a:xfrm>
            <a:off x="1143000" y="2514600"/>
            <a:ext cx="6781800" cy="3814172"/>
          </a:xfrm>
          <a:prstGeom prst="rect">
            <a:avLst/>
          </a:prstGeom>
        </p:spPr>
      </p:pic>
    </p:spTree>
    <p:extLst>
      <p:ext uri="{BB962C8B-B14F-4D97-AF65-F5344CB8AC3E}">
        <p14:creationId xmlns:p14="http://schemas.microsoft.com/office/powerpoint/2010/main" val="282725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668690" cy="1400530"/>
          </a:xfrm>
        </p:spPr>
        <p:txBody>
          <a:bodyPr/>
          <a:lstStyle/>
          <a:p>
            <a:r>
              <a:rPr lang="en-US" sz="3600" b="1" dirty="0">
                <a:latin typeface="Times New Roman" panose="02020603050405020304" pitchFamily="18" charset="0"/>
                <a:cs typeface="Times New Roman" panose="02020603050405020304" pitchFamily="18" charset="0"/>
              </a:rPr>
              <a:t>8. 5 Different Type of </a:t>
            </a:r>
            <a:r>
              <a:rPr lang="en-US" sz="3600" b="1" dirty="0" smtClean="0">
                <a:latin typeface="Times New Roman" panose="02020603050405020304" pitchFamily="18" charset="0"/>
                <a:cs typeface="Times New Roman" panose="02020603050405020304" pitchFamily="18" charset="0"/>
              </a:rPr>
              <a:t>Queries(5)</a:t>
            </a:r>
            <a:r>
              <a:rPr lang="en-US" sz="3600" b="1" dirty="0" smtClean="0"/>
              <a:t/>
            </a:r>
            <a:br>
              <a:rPr lang="en-US" sz="3600" b="1" dirty="0" smtClean="0"/>
            </a:br>
            <a:r>
              <a:rPr lang="en-US" sz="3600" b="1" dirty="0"/>
              <a:t/>
            </a:r>
            <a:br>
              <a:rPr lang="en-US" sz="3600" b="1" dirty="0"/>
            </a:br>
            <a:r>
              <a:rPr lang="en-US" sz="1600" dirty="0" smtClean="0">
                <a:latin typeface="Times New Roman" panose="02020603050405020304" pitchFamily="18" charset="0"/>
                <a:cs typeface="Times New Roman" panose="02020603050405020304" pitchFamily="18" charset="0"/>
              </a:rPr>
              <a:t>Query </a:t>
            </a:r>
            <a:r>
              <a:rPr lang="en-US" sz="1600" dirty="0">
                <a:latin typeface="Times New Roman" panose="02020603050405020304" pitchFamily="18" charset="0"/>
                <a:cs typeface="Times New Roman" panose="02020603050405020304" pitchFamily="18" charset="0"/>
              </a:rPr>
              <a:t>2: Get the information from the </a:t>
            </a:r>
            <a:r>
              <a:rPr lang="en-US" sz="1600" dirty="0" smtClean="0">
                <a:latin typeface="Times New Roman" panose="02020603050405020304" pitchFamily="18" charset="0"/>
                <a:cs typeface="Times New Roman" panose="02020603050405020304" pitchFamily="18" charset="0"/>
              </a:rPr>
              <a:t>patient </a:t>
            </a:r>
            <a:r>
              <a:rPr lang="en-US" sz="1600" dirty="0">
                <a:latin typeface="Times New Roman" panose="02020603050405020304" pitchFamily="18" charset="0"/>
                <a:cs typeface="Times New Roman" panose="02020603050405020304" pitchFamily="18" charset="0"/>
              </a:rPr>
              <a:t>where </a:t>
            </a:r>
            <a:r>
              <a:rPr lang="en-US" sz="1600" dirty="0" smtClean="0">
                <a:latin typeface="Times New Roman" panose="02020603050405020304" pitchFamily="18" charset="0"/>
                <a:cs typeface="Times New Roman" panose="02020603050405020304" pitchFamily="18" charset="0"/>
              </a:rPr>
              <a:t>gender=‘male’;</a:t>
            </a:r>
            <a:r>
              <a:rPr lang="en-US" sz="3600" dirty="0"/>
              <a:t/>
            </a:r>
            <a:br>
              <a:rPr lang="en-US" sz="3600" dirty="0"/>
            </a:br>
            <a:endParaRPr lang="en-US" sz="3600" dirty="0"/>
          </a:p>
        </p:txBody>
      </p:sp>
      <p:pic>
        <p:nvPicPr>
          <p:cNvPr id="6" name="Picture 24"/>
          <p:cNvPicPr>
            <a:picLocks noGrp="1" noChangeAspect="1"/>
          </p:cNvPicPr>
          <p:nvPr>
            <p:ph sz="half" idx="1"/>
          </p:nvPr>
        </p:nvPicPr>
        <p:blipFill>
          <a:blip r:embed="rId2"/>
          <a:srcRect t="2849"/>
          <a:stretch>
            <a:fillRect/>
          </a:stretch>
        </p:blipFill>
        <p:spPr>
          <a:xfrm>
            <a:off x="1066800" y="2133600"/>
            <a:ext cx="7148082" cy="3906244"/>
          </a:xfrm>
          <a:prstGeom prst="rect">
            <a:avLst/>
          </a:prstGeom>
        </p:spPr>
      </p:pic>
    </p:spTree>
    <p:extLst>
      <p:ext uri="{BB962C8B-B14F-4D97-AF65-F5344CB8AC3E}">
        <p14:creationId xmlns:p14="http://schemas.microsoft.com/office/powerpoint/2010/main" val="2168394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7620000" cy="944562"/>
          </a:xfrm>
        </p:spPr>
        <p:txBody>
          <a:bodyPr/>
          <a:lstStyle/>
          <a:p>
            <a:pPr algn="ctr"/>
            <a:r>
              <a:rPr lang="en-US" sz="3600" b="1" spc="30" dirty="0" smtClean="0">
                <a:latin typeface="Times New Roman" panose="02020603050405020304" pitchFamily="18" charset="0"/>
                <a:ea typeface="+mn-ea"/>
                <a:cs typeface="Times New Roman" panose="02020603050405020304" pitchFamily="18" charset="0"/>
              </a:rPr>
              <a:t>9. Conclusion</a:t>
            </a:r>
            <a:endParaRPr lang="en-US" sz="3600" b="1" spc="30" dirty="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665148" y="1371600"/>
            <a:ext cx="7924800" cy="472440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database takes care of all the requirements and is capable to provide easy and effective storage of information related to patients who come up to the hospital.</a:t>
            </a:r>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Generates test reports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billing facility</a:t>
            </a:r>
            <a:r>
              <a:rPr lang="en-US" dirty="0" smtClean="0">
                <a:latin typeface="Times New Roman" panose="02020603050405020304" pitchFamily="18" charset="0"/>
                <a:cs typeface="Times New Roman" panose="02020603050405020304" pitchFamily="18" charset="0"/>
              </a:rPr>
              <a:t>.</a:t>
            </a:r>
          </a:p>
          <a:p>
            <a:pPr marL="0" indent="0">
              <a:buClr>
                <a:schemeClr val="bg2">
                  <a:lumMod val="40000"/>
                  <a:lumOff val="60000"/>
                </a:schemeClr>
              </a:buClr>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There were some issues when trying to add constraints such as establishing foreign key between the tables, we have done research at few websites and resolved the issues.</a:t>
            </a:r>
          </a:p>
          <a:p>
            <a:pPr marL="0" indent="0">
              <a:buClr>
                <a:schemeClr val="bg2">
                  <a:lumMod val="40000"/>
                  <a:lumOff val="60000"/>
                </a:schemeClr>
              </a:buClr>
              <a:buNone/>
            </a:pPr>
            <a:r>
              <a:rPr lang="en-US" dirty="0" smtClean="0">
                <a:latin typeface="Times New Roman" panose="02020603050405020304" pitchFamily="18" charset="0"/>
                <a:cs typeface="Times New Roman" panose="02020603050405020304" pitchFamily="18" charset="0"/>
              </a:rPr>
              <a:t>	We are </a:t>
            </a:r>
            <a:r>
              <a:rPr lang="en-US" dirty="0">
                <a:latin typeface="Times New Roman" panose="02020603050405020304" pitchFamily="18" charset="0"/>
                <a:cs typeface="Times New Roman" panose="02020603050405020304" pitchFamily="18" charset="0"/>
              </a:rPr>
              <a:t>able to create an </a:t>
            </a:r>
            <a:r>
              <a:rPr lang="en-US" dirty="0" smtClean="0">
                <a:latin typeface="Times New Roman" panose="02020603050405020304" pitchFamily="18" charset="0"/>
                <a:cs typeface="Times New Roman" panose="02020603050405020304" pitchFamily="18" charset="0"/>
              </a:rPr>
              <a:t>Database, ER diagrams, </a:t>
            </a: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elational model and understand Data dictionary.</a:t>
            </a: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t>9. References</a:t>
            </a:r>
            <a:endParaRPr lang="en-US" sz="36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1600" dirty="0"/>
              <a:t>IOSR Journal of Mobile Computing &amp; Application (IOSR-JMCA) e-ISSN: 2394-0050, P-ISSN: 2394-0042.Volume 2, Issue 1. (Mar. - Apr. 2015), PP 32-36 </a:t>
            </a:r>
            <a:r>
              <a:rPr lang="en-US" sz="1600" dirty="0">
                <a:hlinkClick r:id="rId2"/>
              </a:rPr>
              <a:t>www.iosrjournals.org</a:t>
            </a:r>
            <a:endParaRPr lang="en-US" sz="1600" dirty="0"/>
          </a:p>
          <a:p>
            <a:pPr>
              <a:buFont typeface="Wingdings" panose="05000000000000000000" pitchFamily="2" charset="2"/>
              <a:buChar char="§"/>
            </a:pPr>
            <a:r>
              <a:rPr lang="en-US" sz="1600" dirty="0"/>
              <a:t>Praveen K.A and Gomes L.A, 2006: “A Study of the Hospital Information System (HIS) In the Medical Records Department of A Tertiary Teaching Hospital” Journal of the Academy of Hospital Administration, Vol. 18, No. 1 (2006-01 - 2006-12</a:t>
            </a:r>
            <a:r>
              <a:rPr lang="en-US" sz="1600" dirty="0" smtClean="0"/>
              <a:t>).</a:t>
            </a:r>
            <a:endParaRPr lang="en-US" sz="1600" dirty="0" smtClean="0">
              <a:hlinkClick r:id="rId3"/>
            </a:endParaRPr>
          </a:p>
          <a:p>
            <a:pPr>
              <a:buFont typeface="Wingdings" panose="05000000000000000000" pitchFamily="2" charset="2"/>
              <a:buChar char="§"/>
            </a:pPr>
            <a:r>
              <a:rPr lang="en-US" sz="1600" dirty="0"/>
              <a:t>Hospital Management Information System, Gujarat Informatics System (2012)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lnSpc>
                <a:spcPct val="110000"/>
              </a:lnSpc>
              <a:spcBef>
                <a:spcPct val="20000"/>
              </a:spcBef>
              <a:spcAft>
                <a:spcPts val="600"/>
              </a:spcAft>
              <a:buClr>
                <a:schemeClr val="tx2"/>
              </a:buClr>
            </a:pPr>
            <a:r>
              <a:rPr lang="en-US" sz="3600" b="1" spc="30" dirty="0">
                <a:latin typeface="Times New Roman" panose="02020603050405020304" pitchFamily="18" charset="0"/>
                <a:cs typeface="Times New Roman" panose="02020603050405020304" pitchFamily="18" charset="0"/>
              </a:rPr>
              <a:t>1.Introduction and Background </a:t>
            </a:r>
            <a:endParaRPr lang="en-US" sz="3600" b="1" spc="30" dirty="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457200" y="1600200"/>
            <a:ext cx="8229600" cy="4525963"/>
          </a:xfrm>
          <a:prstGeom prst="rect">
            <a:avLst/>
          </a:prstGeom>
        </p:spPr>
        <p:txBody>
          <a:bodyPr>
            <a:normAutofit/>
          </a:bodyPr>
          <a:lstStyle/>
          <a:p>
            <a:pPr algn="just">
              <a:lnSpc>
                <a:spcPct val="11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hospital management system, integrated </a:t>
            </a:r>
            <a:r>
              <a:rPr lang="en-US" sz="2200" dirty="0" smtClean="0">
                <a:latin typeface="Times New Roman" panose="02020603050405020304" pitchFamily="18" charset="0"/>
                <a:cs typeface="Times New Roman" panose="02020603050405020304" pitchFamily="18" charset="0"/>
              </a:rPr>
              <a:t>information system   designed </a:t>
            </a:r>
            <a:r>
              <a:rPr lang="en-US" sz="2200" dirty="0">
                <a:latin typeface="Times New Roman" panose="02020603050405020304" pitchFamily="18" charset="0"/>
                <a:cs typeface="Times New Roman" panose="02020603050405020304" pitchFamily="18" charset="0"/>
              </a:rPr>
              <a:t>to manage the administrative, </a:t>
            </a:r>
            <a:r>
              <a:rPr lang="en-US" sz="2200" dirty="0" smtClean="0">
                <a:latin typeface="Times New Roman" panose="02020603050405020304" pitchFamily="18" charset="0"/>
                <a:cs typeface="Times New Roman" panose="02020603050405020304" pitchFamily="18" charset="0"/>
              </a:rPr>
              <a:t>financial clinical </a:t>
            </a:r>
            <a:r>
              <a:rPr lang="en-US" sz="2200" dirty="0">
                <a:latin typeface="Times New Roman" panose="02020603050405020304" pitchFamily="18" charset="0"/>
                <a:cs typeface="Times New Roman" panose="02020603050405020304" pitchFamily="18" charset="0"/>
              </a:rPr>
              <a:t>aspects of a </a:t>
            </a:r>
            <a:r>
              <a:rPr lang="en-US" sz="2200" dirty="0" smtClean="0">
                <a:latin typeface="Times New Roman" panose="02020603050405020304" pitchFamily="18" charset="0"/>
                <a:cs typeface="Times New Roman" panose="02020603050405020304" pitchFamily="18" charset="0"/>
              </a:rPr>
              <a:t>hospital. This </a:t>
            </a:r>
            <a:r>
              <a:rPr lang="en-US" sz="2200" dirty="0">
                <a:latin typeface="Times New Roman" panose="02020603050405020304" pitchFamily="18" charset="0"/>
                <a:cs typeface="Times New Roman" panose="02020603050405020304" pitchFamily="18" charset="0"/>
              </a:rPr>
              <a:t>encompasses </a:t>
            </a:r>
            <a:r>
              <a:rPr lang="en-US" sz="2200" dirty="0" smtClean="0">
                <a:latin typeface="Times New Roman" panose="02020603050405020304" pitchFamily="18" charset="0"/>
                <a:cs typeface="Times New Roman" panose="02020603050405020304" pitchFamily="18" charset="0"/>
              </a:rPr>
              <a:t>paper-based information </a:t>
            </a:r>
            <a:r>
              <a:rPr lang="en-US" sz="2200" dirty="0">
                <a:latin typeface="Times New Roman" panose="02020603050405020304" pitchFamily="18" charset="0"/>
                <a:cs typeface="Times New Roman" panose="02020603050405020304" pitchFamily="18" charset="0"/>
              </a:rPr>
              <a:t>processing as </a:t>
            </a:r>
            <a:r>
              <a:rPr lang="en-US" sz="2200" dirty="0" smtClean="0">
                <a:latin typeface="Times New Roman" panose="02020603050405020304" pitchFamily="18" charset="0"/>
                <a:cs typeface="Times New Roman" panose="02020603050405020304" pitchFamily="18" charset="0"/>
              </a:rPr>
              <a:t>well </a:t>
            </a:r>
            <a:r>
              <a:rPr lang="en-US" sz="2200" dirty="0">
                <a:latin typeface="Times New Roman" panose="02020603050405020304" pitchFamily="18" charset="0"/>
                <a:cs typeface="Times New Roman" panose="02020603050405020304" pitchFamily="18" charset="0"/>
              </a:rPr>
              <a:t>as data processing machines.</a:t>
            </a:r>
          </a:p>
          <a:p>
            <a:pPr algn="just">
              <a:lnSpc>
                <a:spcPct val="11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Administration </a:t>
            </a:r>
            <a:r>
              <a:rPr lang="en-US" sz="2200" dirty="0">
                <a:latin typeface="Times New Roman" panose="02020603050405020304" pitchFamily="18" charset="0"/>
                <a:cs typeface="Times New Roman" panose="02020603050405020304" pitchFamily="18" charset="0"/>
              </a:rPr>
              <a:t>of the Hospitals daily business </a:t>
            </a:r>
            <a:r>
              <a:rPr lang="en-US" sz="2200" dirty="0" smtClean="0">
                <a:latin typeface="Times New Roman" panose="02020603050405020304" pitchFamily="18" charset="0"/>
                <a:cs typeface="Times New Roman" panose="02020603050405020304" pitchFamily="18" charset="0"/>
              </a:rPr>
              <a:t>transactions (financial</a:t>
            </a:r>
            <a:r>
              <a:rPr lang="en-US" sz="2200" dirty="0">
                <a:latin typeface="Times New Roman" panose="02020603050405020304" pitchFamily="18" charset="0"/>
                <a:cs typeface="Times New Roman" panose="02020603050405020304" pitchFamily="18" charset="0"/>
              </a:rPr>
              <a:t>, personal, payroll, bed census etc.)</a:t>
            </a:r>
          </a:p>
          <a:p>
            <a:pPr algn="just">
              <a:lnSpc>
                <a:spcPct val="11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Evaluation </a:t>
            </a:r>
            <a:r>
              <a:rPr lang="en-US" sz="2200" dirty="0">
                <a:latin typeface="Times New Roman" panose="02020603050405020304" pitchFamily="18" charset="0"/>
                <a:cs typeface="Times New Roman" panose="02020603050405020304" pitchFamily="18" charset="0"/>
              </a:rPr>
              <a:t>of hospital performance and cost, projection </a:t>
            </a:r>
            <a:r>
              <a:rPr lang="en-US" sz="2200" dirty="0" smtClean="0">
                <a:latin typeface="Times New Roman" panose="02020603050405020304" pitchFamily="18" charset="0"/>
                <a:cs typeface="Times New Roman" panose="02020603050405020304" pitchFamily="18" charset="0"/>
              </a:rPr>
              <a:t>of </a:t>
            </a:r>
            <a:r>
              <a:rPr lang="en-US" sz="2200" dirty="0">
                <a:latin typeface="Times New Roman" panose="02020603050405020304" pitchFamily="18" charset="0"/>
                <a:cs typeface="Times New Roman" panose="02020603050405020304" pitchFamily="18" charset="0"/>
              </a:rPr>
              <a:t>the </a:t>
            </a:r>
            <a:r>
              <a:rPr lang="en-US" sz="2200" dirty="0" smtClean="0">
                <a:latin typeface="Times New Roman" panose="02020603050405020304" pitchFamily="18" charset="0"/>
                <a:cs typeface="Times New Roman" panose="02020603050405020304" pitchFamily="18" charset="0"/>
              </a:rPr>
              <a:t>  long-term </a:t>
            </a:r>
            <a:r>
              <a:rPr lang="en-US" sz="2200" dirty="0">
                <a:latin typeface="Times New Roman" panose="02020603050405020304" pitchFamily="18" charset="0"/>
                <a:cs typeface="Times New Roman" panose="02020603050405020304" pitchFamily="18" charset="0"/>
              </a:rPr>
              <a:t>forecast.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18882"/>
          </a:xfrm>
        </p:spPr>
        <p:txBody>
          <a:bodyPr/>
          <a:lstStyle/>
          <a:p>
            <a:r>
              <a:rPr lang="en-US" sz="3600" b="1" spc="30" dirty="0" smtClean="0">
                <a:latin typeface="Times New Roman" panose="02020603050405020304" pitchFamily="18" charset="0"/>
                <a:cs typeface="Times New Roman" panose="02020603050405020304" pitchFamily="18" charset="0"/>
              </a:rPr>
              <a:t>  1.Introduction </a:t>
            </a:r>
            <a:r>
              <a:rPr lang="en-US" sz="3600" b="1" spc="30" dirty="0">
                <a:latin typeface="Times New Roman" panose="02020603050405020304" pitchFamily="18" charset="0"/>
                <a:cs typeface="Times New Roman" panose="02020603050405020304" pitchFamily="18" charset="0"/>
              </a:rPr>
              <a:t>and Background </a:t>
            </a:r>
            <a:endParaRPr lang="en-US" sz="3600" b="1" dirty="0"/>
          </a:p>
        </p:txBody>
      </p:sp>
      <p:sp>
        <p:nvSpPr>
          <p:cNvPr id="3" name="Content Placeholder 2"/>
          <p:cNvSpPr>
            <a:spLocks noGrp="1"/>
          </p:cNvSpPr>
          <p:nvPr>
            <p:ph idx="1"/>
          </p:nvPr>
        </p:nvSpPr>
        <p:spPr>
          <a:xfrm>
            <a:off x="533400" y="1447801"/>
            <a:ext cx="7239000" cy="5105400"/>
          </a:xfrm>
        </p:spPr>
        <p:txBody>
          <a:bodyPr>
            <a:normAutofit fontScale="97500"/>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database is a separate application that stores a collection of data. Each database has one or more distinct APIs for creating, accessing, managing, searching and replicating the data it holds.</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management </a:t>
            </a:r>
            <a:r>
              <a:rPr lang="en-US" sz="1800" dirty="0">
                <a:latin typeface="Times New Roman" panose="02020603050405020304" pitchFamily="18" charset="0"/>
                <a:cs typeface="Times New Roman" panose="02020603050405020304" pitchFamily="18" charset="0"/>
              </a:rPr>
              <a:t>systems (RDBMS) to store and manage huge volume of data. This is called relational database because all the data is stored into different tables and relations are established using primary keys or other keys known as Foreign Keys</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
            </a:pPr>
            <a:r>
              <a:rPr lang="en-US" sz="1400" dirty="0"/>
              <a:t>IOSR Journal of Mobile Computing &amp; Application (IOSR-JMCA) e-ISSN: 2394-0050, P-ISSN: 2394-0042.Volume 2, Issue 1. (Mar. - Apr. 2015), PP 32-36 </a:t>
            </a:r>
            <a:r>
              <a:rPr lang="en-US" sz="1400" dirty="0" smtClean="0">
                <a:hlinkClick r:id="rId2"/>
              </a:rPr>
              <a:t>www.iosrjournals.org</a:t>
            </a:r>
            <a:endParaRPr lang="en-US" sz="1400" dirty="0" smtClean="0"/>
          </a:p>
          <a:p>
            <a:pPr>
              <a:buFont typeface="Wingdings" panose="05000000000000000000" pitchFamily="2" charset="2"/>
              <a:buChar char="§"/>
            </a:pPr>
            <a:r>
              <a:rPr lang="en-US" sz="1400" dirty="0"/>
              <a:t>Praveen K.A and Gomes L.A, 2006: “A Study of the Hospital Information System (HIS) In the Medical Records Department of A Tertiary Teaching Hospital” Journal of the Academy of Hospital Administration, Vol. 18, No. 1 (2006-01 - 2006-12).</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071282"/>
          </a:xfrm>
        </p:spPr>
        <p:txBody>
          <a:bodyPr/>
          <a:lstStyle/>
          <a:p>
            <a:r>
              <a:rPr lang="en-US" sz="3600" b="1" dirty="0" smtClean="0">
                <a:latin typeface="Times New Roman" panose="02020603050405020304" pitchFamily="18" charset="0"/>
                <a:cs typeface="Times New Roman" panose="02020603050405020304" pitchFamily="18" charset="0"/>
                <a:sym typeface="+mn-ea"/>
              </a:rPr>
              <a:t>2.External </a:t>
            </a:r>
            <a:r>
              <a:rPr lang="en-US" sz="3600" b="1" dirty="0">
                <a:latin typeface="Times New Roman" panose="02020603050405020304" pitchFamily="18" charset="0"/>
                <a:cs typeface="Times New Roman" panose="02020603050405020304" pitchFamily="18" charset="0"/>
                <a:sym typeface="+mn-ea"/>
              </a:rPr>
              <a:t>Schema</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447800"/>
            <a:ext cx="7924800" cy="4343400"/>
          </a:xfrm>
        </p:spPr>
        <p:txBody>
          <a:bodyPr/>
          <a:lstStyle/>
          <a:p>
            <a:endParaRPr lang="en-US" dirty="0"/>
          </a:p>
          <a:p>
            <a:endParaRPr lang="en-US" dirty="0"/>
          </a:p>
        </p:txBody>
      </p:sp>
      <p:sp>
        <p:nvSpPr>
          <p:cNvPr id="4" name="Content Placeholder 2"/>
          <p:cNvSpPr>
            <a:spLocks noGrp="1"/>
          </p:cNvSpPr>
          <p:nvPr>
            <p:ph sz="half" idx="1"/>
          </p:nvPr>
        </p:nvSpPr>
        <p:spPr>
          <a:xfrm>
            <a:off x="827700" y="2060576"/>
            <a:ext cx="7097100" cy="4195763"/>
          </a:xfrm>
        </p:spPr>
        <p:txBody>
          <a:bodyPr>
            <a:normAutofit lnSpcReduction="10000"/>
          </a:bodyPr>
          <a:lstStyle/>
          <a:p>
            <a:pPr fontAlgn="base">
              <a:buFont typeface="Wingdings" panose="05000000000000000000" pitchFamily="2" charset="2"/>
              <a:buChar char="§"/>
            </a:pPr>
            <a:r>
              <a:rPr lang="en-US" dirty="0"/>
              <a:t>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Doctor patient managing system that assists the doctors in their work and also patients with booking physical checkups and view medicinal advance. The system permits doctors to deal with their booking appointments. Patients are allowed to book their appointment slots on the web and those booked spaces are held in their name. </a:t>
            </a:r>
            <a:endParaRPr lang="en-US" sz="1600" dirty="0" smtClean="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The next time when a patient login to his account he can view his medical records. The doctor can view the patient record whenever he want to access it even when the patient did not booked the appointment. </a:t>
            </a:r>
            <a:endParaRPr lang="en-US" sz="1600" dirty="0" smtClean="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
            </a:pPr>
            <a:endParaRPr lang="en-US" sz="1600" dirty="0" smtClean="0">
              <a:latin typeface="Times New Roman" panose="02020603050405020304" pitchFamily="18" charset="0"/>
              <a:cs typeface="Times New Roman" panose="02020603050405020304" pitchFamily="18" charset="0"/>
            </a:endParaRPr>
          </a:p>
          <a:p>
            <a:pPr lvl="0" fontAlgn="base">
              <a:buFont typeface="Wingdings" panose="05000000000000000000" pitchFamily="2" charset="2"/>
              <a:buChar char="§"/>
            </a:pPr>
            <a:r>
              <a:rPr lang="en-US" sz="1600" b="1" dirty="0" smtClean="0">
                <a:latin typeface="Times New Roman" panose="02020603050405020304" pitchFamily="18" charset="0"/>
                <a:cs typeface="Times New Roman" panose="02020603050405020304" pitchFamily="18" charset="0"/>
              </a:rPr>
              <a:t>LOGIN :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allows the Doctor/Patient to login and manage the bookings and helps in viewing the medical reports.</a:t>
            </a:r>
          </a:p>
          <a:p>
            <a:pPr lvl="0" fontAlgn="base">
              <a:buFont typeface="Wingdings" panose="05000000000000000000" pitchFamily="2" charset="2"/>
              <a:buChar char="§"/>
            </a:pPr>
            <a:r>
              <a:rPr lang="en-US" sz="1600" b="1" dirty="0" smtClean="0">
                <a:latin typeface="Times New Roman" panose="02020603050405020304" pitchFamily="18" charset="0"/>
                <a:cs typeface="Times New Roman" panose="02020603050405020304" pitchFamily="18" charset="0"/>
              </a:rPr>
              <a:t>BOOK APPOINTMENT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allows patients to book the slots online and reserve in their name, so that they can consult the doctor and system manages the appointment dates and times for various doctors.</a:t>
            </a:r>
          </a:p>
          <a:p>
            <a:pPr marL="0" indent="0" fontAlgn="base">
              <a:buNone/>
            </a:pPr>
            <a:r>
              <a:rPr lang="en-US" sz="1600" dirty="0"/>
              <a:t> </a:t>
            </a:r>
          </a:p>
          <a:p>
            <a:pPr fontAlgn="base">
              <a:buFont typeface="Wingdings" panose="05000000000000000000" pitchFamily="2" charset="2"/>
              <a:buChar char="§"/>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sym typeface="+mn-ea"/>
              </a:rPr>
              <a:t>2.External Schema</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27700" y="2060576"/>
            <a:ext cx="7782900" cy="4195763"/>
          </a:xfrm>
        </p:spPr>
        <p:txBody>
          <a:bodyPr>
            <a:normAutofit/>
          </a:bodyPr>
          <a:lstStyle/>
          <a:p>
            <a:pPr fontAlgn="base">
              <a:buFont typeface="Wingdings" panose="05000000000000000000" pitchFamily="2" charset="2"/>
              <a:buChar char="§"/>
            </a:pPr>
            <a:r>
              <a:rPr lang="en-US" sz="1600" b="1" dirty="0" smtClean="0">
                <a:latin typeface="Times New Roman" panose="02020603050405020304" pitchFamily="18" charset="0"/>
                <a:cs typeface="Times New Roman" panose="02020603050405020304" pitchFamily="18" charset="0"/>
              </a:rPr>
              <a:t>CHECK BOOKINGS </a:t>
            </a:r>
            <a:r>
              <a:rPr lang="en-US" sz="1600" b="1" dirty="0">
                <a:latin typeface="Times New Roman" panose="02020603050405020304" pitchFamily="18" charset="0"/>
                <a:cs typeface="Times New Roman" panose="02020603050405020304" pitchFamily="18" charset="0"/>
              </a:rPr>
              <a:t>:</a:t>
            </a:r>
          </a:p>
          <a:p>
            <a:pPr marL="0" indent="0" algn="r" fontAlgn="base">
              <a:buNone/>
            </a:pPr>
            <a:r>
              <a:rPr lang="en-US" sz="1600" dirty="0" smtClean="0"/>
              <a:t>	This </a:t>
            </a:r>
            <a:r>
              <a:rPr lang="en-US" sz="1600" dirty="0"/>
              <a:t>allows the patients to check the bookings made by them by </a:t>
            </a:r>
            <a:r>
              <a:rPr lang="en-US" sz="1600" dirty="0" smtClean="0"/>
              <a:t> displaying </a:t>
            </a:r>
            <a:r>
              <a:rPr lang="en-US" sz="1600" dirty="0"/>
              <a:t>the Doctors information and the Remarks made by the Doctor.</a:t>
            </a:r>
          </a:p>
          <a:p>
            <a:pPr marL="0" indent="0" fontAlgn="base">
              <a:buNone/>
            </a:pPr>
            <a:r>
              <a:rPr lang="en-US" sz="1600" dirty="0"/>
              <a:t> </a:t>
            </a:r>
          </a:p>
          <a:p>
            <a:pPr lvl="0" fontAlgn="base">
              <a:buFont typeface="Wingdings" panose="05000000000000000000" pitchFamily="2" charset="2"/>
              <a:buChar char="§"/>
            </a:pPr>
            <a:r>
              <a:rPr lang="en-US" sz="1600" b="1" dirty="0" smtClean="0">
                <a:latin typeface="Times New Roman" panose="02020603050405020304" pitchFamily="18" charset="0"/>
                <a:cs typeface="Times New Roman" panose="02020603050405020304" pitchFamily="18" charset="0"/>
              </a:rPr>
              <a:t>VIEW APPOINTMENTS:</a:t>
            </a:r>
            <a:endParaRPr lang="en-US" sz="1600" dirty="0">
              <a:latin typeface="Times New Roman" panose="02020603050405020304" pitchFamily="18" charset="0"/>
              <a:cs typeface="Times New Roman" panose="02020603050405020304" pitchFamily="18" charset="0"/>
            </a:endParaRPr>
          </a:p>
          <a:p>
            <a:pPr marL="0" indent="0" algn="just" fontAlgn="base">
              <a:buNone/>
            </a:pPr>
            <a:r>
              <a:rPr lang="en-US" sz="1600" dirty="0" smtClean="0"/>
              <a:t>		This </a:t>
            </a:r>
            <a:r>
              <a:rPr lang="en-US" sz="1600" dirty="0"/>
              <a:t>allows the Doctor to view the appointments </a:t>
            </a:r>
            <a:r>
              <a:rPr lang="en-US" sz="1600" dirty="0" smtClean="0"/>
              <a:t>made by the 	patients </a:t>
            </a:r>
            <a:r>
              <a:rPr lang="en-US" sz="1600" dirty="0"/>
              <a:t>with their required time, and respond to the </a:t>
            </a:r>
            <a:r>
              <a:rPr lang="en-US" sz="1600" dirty="0" smtClean="0"/>
              <a:t>appointment.</a:t>
            </a:r>
            <a:r>
              <a:rPr lang="en-US" sz="1600" dirty="0"/>
              <a:t> </a:t>
            </a:r>
          </a:p>
          <a:p>
            <a:pPr marL="0" indent="0">
              <a:buNone/>
            </a:pPr>
            <a:endParaRPr lang="en-US" dirty="0"/>
          </a:p>
        </p:txBody>
      </p:sp>
    </p:spTree>
    <p:extLst>
      <p:ext uri="{BB962C8B-B14F-4D97-AF65-F5344CB8AC3E}">
        <p14:creationId xmlns:p14="http://schemas.microsoft.com/office/powerpoint/2010/main" val="27193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219200" y="1676400"/>
            <a:ext cx="6781800" cy="4709678"/>
          </a:xfrm>
          <a:prstGeom prst="rect">
            <a:avLst/>
          </a:prstGeom>
        </p:spPr>
      </p:pic>
      <p:sp>
        <p:nvSpPr>
          <p:cNvPr id="3" name="Title 1"/>
          <p:cNvSpPr>
            <a:spLocks noGrp="1"/>
          </p:cNvSpPr>
          <p:nvPr>
            <p:ph type="title"/>
          </p:nvPr>
        </p:nvSpPr>
        <p:spPr>
          <a:xfrm>
            <a:off x="484710" y="452718"/>
            <a:ext cx="6830490" cy="995082"/>
          </a:xfrm>
        </p:spPr>
        <p:txBody>
          <a:bodyPr/>
          <a:lstStyle/>
          <a:p>
            <a:r>
              <a:rPr lang="en-US" sz="3600" b="1" dirty="0" smtClean="0">
                <a:latin typeface="Times New Roman" panose="02020603050405020304" pitchFamily="18" charset="0"/>
                <a:cs typeface="Times New Roman" panose="02020603050405020304" pitchFamily="18" charset="0"/>
                <a:sym typeface="+mn-ea"/>
              </a:rPr>
              <a:t>3. ER Diagram</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95082"/>
          </a:xfrm>
        </p:spPr>
        <p:txBody>
          <a:bodyPr/>
          <a:lstStyle/>
          <a:p>
            <a:r>
              <a:rPr lang="en-US" sz="3600" b="1" dirty="0" smtClean="0"/>
              <a:t>4.Relational </a:t>
            </a:r>
            <a:r>
              <a:rPr lang="en-US" sz="3600" b="1" dirty="0"/>
              <a:t>Model</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600" y="1828800"/>
            <a:ext cx="6945312" cy="433534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anose="02020603050405020304" pitchFamily="18" charset="0"/>
                <a:cs typeface="Times New Roman" panose="02020603050405020304" pitchFamily="18" charset="0"/>
              </a:rPr>
              <a:t>5.Data </a:t>
            </a:r>
            <a:r>
              <a:rPr lang="en-US" sz="3600" b="1" dirty="0">
                <a:latin typeface="Times New Roman" panose="02020603050405020304" pitchFamily="18" charset="0"/>
                <a:cs typeface="Times New Roman" panose="02020603050405020304" pitchFamily="18" charset="0"/>
              </a:rPr>
              <a:t>Dictionary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371600"/>
            <a:ext cx="6324600" cy="510728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289</TotalTime>
  <Words>1445</Words>
  <Application>Microsoft Office PowerPoint</Application>
  <PresentationFormat>On-screen Show (4:3)</PresentationFormat>
  <Paragraphs>160</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Ion</vt:lpstr>
      <vt:lpstr>HOSPITAL MANAGEMENT SYSTEM</vt:lpstr>
      <vt:lpstr>1.Introduction and Background </vt:lpstr>
      <vt:lpstr>1.Introduction and Background </vt:lpstr>
      <vt:lpstr>  1.Introduction and Background </vt:lpstr>
      <vt:lpstr>2.External Schema</vt:lpstr>
      <vt:lpstr>2.External Schema</vt:lpstr>
      <vt:lpstr>3. ER Diagram</vt:lpstr>
      <vt:lpstr>4.Relational Model</vt:lpstr>
      <vt:lpstr>5.Data Dictionary</vt:lpstr>
      <vt:lpstr>5.Data Dictionary</vt:lpstr>
      <vt:lpstr>6. Script</vt:lpstr>
      <vt:lpstr>6. Script</vt:lpstr>
      <vt:lpstr>6. Script</vt:lpstr>
      <vt:lpstr>6. Script</vt:lpstr>
      <vt:lpstr>6. Script</vt:lpstr>
      <vt:lpstr>6. Script</vt:lpstr>
      <vt:lpstr>7. Run your Script</vt:lpstr>
      <vt:lpstr>7. Run your Script(Contd1)</vt:lpstr>
      <vt:lpstr>7. Run your Script(Contd2)</vt:lpstr>
      <vt:lpstr>7. Run your Script(Contd3)</vt:lpstr>
      <vt:lpstr>7. Run your Script(Contd4)</vt:lpstr>
      <vt:lpstr>8. 5 Different Type of Queries(1)</vt:lpstr>
      <vt:lpstr>8. 5 Different Type of Queries(2)</vt:lpstr>
      <vt:lpstr>8. 5 Different Type of Queries(3)</vt:lpstr>
      <vt:lpstr>8. 5 Different Type of Queries(4)</vt:lpstr>
      <vt:lpstr>8. 5 Different Type of Queries(5)  Query 2: Get the information from the patient where gender=‘male’; </vt:lpstr>
      <vt:lpstr>9. Conclusion</vt:lpstr>
      <vt:lpstr>9.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charan</dc:creator>
  <cp:lastModifiedBy>install</cp:lastModifiedBy>
  <cp:revision>79</cp:revision>
  <dcterms:created xsi:type="dcterms:W3CDTF">2016-11-01T23:14:00Z</dcterms:created>
  <dcterms:modified xsi:type="dcterms:W3CDTF">2017-06-20T16:41:58Z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ies>
</file>