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layfair Display"/>
      <p:regular r:id="rId16"/>
      <p:bold r:id="rId17"/>
      <p:italic r:id="rId18"/>
      <p:boldItalic r:id="rId19"/>
    </p:embeddedFont>
    <p:embeddedFont>
      <p:font typeface="Montserrat"/>
      <p:regular r:id="rId20"/>
      <p:bold r:id="rId21"/>
      <p:italic r:id="rId22"/>
      <p:boldItalic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Oswald-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bold.fntdata"/><Relationship Id="rId16" Type="http://schemas.openxmlformats.org/officeDocument/2006/relationships/font" Target="fonts/PlayfairDisplay-regular.fntdata"/><Relationship Id="rId19" Type="http://schemas.openxmlformats.org/officeDocument/2006/relationships/font" Target="fonts/PlayfairDisplay-boldItalic.fntdata"/><Relationship Id="rId18" Type="http://schemas.openxmlformats.org/officeDocument/2006/relationships/font" Target="fonts/PlayfairDispl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c6f97216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c6f9721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9e2df3ac97_1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9e2df3ac97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972163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7216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972163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97216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972163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97216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6f972163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6f97216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e2df3ac97_1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e2df3ac9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e2df3ac97_1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e2df3ac9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972163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7216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e2df3ac97_1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e2df3ac97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2.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hyperlink" Target="https://github.com/SrikarMukkamala/DAV_Proje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idx="4294967295" type="title"/>
          </p:nvPr>
        </p:nvSpPr>
        <p:spPr>
          <a:xfrm>
            <a:off x="5836250" y="1680900"/>
            <a:ext cx="3204000" cy="25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solidFill>
                  <a:schemeClr val="accent1"/>
                </a:solidFill>
              </a:rPr>
              <a:t>Predictive</a:t>
            </a:r>
            <a:r>
              <a:rPr lang="en" sz="4800">
                <a:solidFill>
                  <a:schemeClr val="accent1"/>
                </a:solidFill>
              </a:rPr>
              <a:t> Modelling for passenger survival on Titanic</a:t>
            </a:r>
            <a:endParaRPr sz="4800">
              <a:solidFill>
                <a:schemeClr val="accent1"/>
              </a:solidFill>
            </a:endParaRPr>
          </a:p>
        </p:txBody>
      </p:sp>
      <p:sp>
        <p:nvSpPr>
          <p:cNvPr id="59" name="Google Shape;59;p13"/>
          <p:cNvSpPr txBox="1"/>
          <p:nvPr>
            <p:ph idx="4294967295" type="subTitle"/>
          </p:nvPr>
        </p:nvSpPr>
        <p:spPr>
          <a:xfrm>
            <a:off x="5836250" y="4224225"/>
            <a:ext cx="3204000" cy="47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Srikar Mukkamala • 12141590</a:t>
            </a:r>
            <a:endParaRPr/>
          </a:p>
        </p:txBody>
      </p:sp>
      <p:pic>
        <p:nvPicPr>
          <p:cNvPr id="60" name="Google Shape;60;p13"/>
          <p:cNvPicPr preferRelativeResize="0"/>
          <p:nvPr/>
        </p:nvPicPr>
        <p:blipFill rotWithShape="1">
          <a:blip r:embed="rId3">
            <a:alphaModFix/>
          </a:blip>
          <a:srcRect b="-16757" l="15563" r="10987" t="-16771"/>
          <a:stretch/>
        </p:blipFill>
        <p:spPr>
          <a:xfrm>
            <a:off x="76200" y="70650"/>
            <a:ext cx="1822200" cy="5002198"/>
          </a:xfrm>
          <a:prstGeom prst="rect">
            <a:avLst/>
          </a:prstGeom>
          <a:noFill/>
          <a:ln>
            <a:noFill/>
          </a:ln>
        </p:spPr>
      </p:pic>
      <p:pic>
        <p:nvPicPr>
          <p:cNvPr id="61" name="Google Shape;61;p13"/>
          <p:cNvPicPr preferRelativeResize="0"/>
          <p:nvPr/>
        </p:nvPicPr>
        <p:blipFill rotWithShape="1">
          <a:blip r:embed="rId4">
            <a:alphaModFix/>
          </a:blip>
          <a:srcRect b="-26748" l="59273" r="7593" t="-7462"/>
          <a:stretch/>
        </p:blipFill>
        <p:spPr>
          <a:xfrm>
            <a:off x="1939424" y="70650"/>
            <a:ext cx="1822203" cy="5002196"/>
          </a:xfrm>
          <a:prstGeom prst="rect">
            <a:avLst/>
          </a:prstGeom>
          <a:noFill/>
          <a:ln>
            <a:noFill/>
          </a:ln>
        </p:spPr>
      </p:pic>
      <p:pic>
        <p:nvPicPr>
          <p:cNvPr id="62" name="Google Shape;62;p13"/>
          <p:cNvPicPr preferRelativeResize="0"/>
          <p:nvPr/>
        </p:nvPicPr>
        <p:blipFill rotWithShape="1">
          <a:blip r:embed="rId5">
            <a:alphaModFix/>
          </a:blip>
          <a:srcRect b="0" l="31787" r="31783" t="0"/>
          <a:stretch/>
        </p:blipFill>
        <p:spPr>
          <a:xfrm>
            <a:off x="3802650" y="70650"/>
            <a:ext cx="1822200" cy="50021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2"/>
          <p:cNvPicPr preferRelativeResize="0"/>
          <p:nvPr/>
        </p:nvPicPr>
        <p:blipFill rotWithShape="1">
          <a:blip r:embed="rId3">
            <a:alphaModFix/>
          </a:blip>
          <a:srcRect b="8102" l="0" r="0" t="8102"/>
          <a:stretch/>
        </p:blipFill>
        <p:spPr>
          <a:xfrm>
            <a:off x="2638425" y="70650"/>
            <a:ext cx="5969698" cy="5002200"/>
          </a:xfrm>
          <a:prstGeom prst="rect">
            <a:avLst/>
          </a:prstGeom>
          <a:noFill/>
          <a:ln>
            <a:noFill/>
          </a:ln>
        </p:spPr>
      </p:pic>
      <p:sp>
        <p:nvSpPr>
          <p:cNvPr id="124" name="Google Shape;124;p22"/>
          <p:cNvSpPr txBox="1"/>
          <p:nvPr/>
        </p:nvSpPr>
        <p:spPr>
          <a:xfrm>
            <a:off x="171450" y="1662150"/>
            <a:ext cx="2324100" cy="18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Playfair Display"/>
                <a:ea typeface="Playfair Display"/>
                <a:cs typeface="Playfair Display"/>
                <a:sym typeface="Playfair Display"/>
              </a:rPr>
              <a:t>Find the project and report at my GitHub: </a:t>
            </a:r>
            <a:r>
              <a:rPr lang="en" sz="1800" u="sng">
                <a:solidFill>
                  <a:schemeClr val="hlink"/>
                </a:solidFill>
                <a:latin typeface="Playfair Display"/>
                <a:ea typeface="Playfair Display"/>
                <a:cs typeface="Playfair Display"/>
                <a:sym typeface="Playfair Display"/>
                <a:hlinkClick r:id="rId4"/>
              </a:rPr>
              <a:t>Click Here</a:t>
            </a:r>
            <a:endParaRPr sz="1800">
              <a:solidFill>
                <a:schemeClr val="dk2"/>
              </a:solidFill>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idx="4294967295" type="body"/>
          </p:nvPr>
        </p:nvSpPr>
        <p:spPr>
          <a:xfrm>
            <a:off x="4895850" y="70650"/>
            <a:ext cx="4141500" cy="5002200"/>
          </a:xfrm>
          <a:prstGeom prst="rect">
            <a:avLst/>
          </a:prstGeom>
          <a:solidFill>
            <a:srgbClr val="FFFFFF"/>
          </a:solidFill>
        </p:spPr>
        <p:txBody>
          <a:bodyPr anchorCtr="0" anchor="t" bIns="91425" lIns="91425" spcFirstLastPara="1" rIns="91425" wrap="square" tIns="91425">
            <a:noAutofit/>
          </a:bodyPr>
          <a:lstStyle/>
          <a:p>
            <a:pPr indent="-304800" lvl="0" marL="457200" rtl="0" algn="just">
              <a:spcBef>
                <a:spcPts val="1200"/>
              </a:spcBef>
              <a:spcAft>
                <a:spcPts val="0"/>
              </a:spcAft>
              <a:buSzPts val="1200"/>
              <a:buFont typeface="Arial"/>
              <a:buChar char="●"/>
            </a:pPr>
            <a:r>
              <a:rPr lang="en" sz="1200">
                <a:latin typeface="Arial"/>
                <a:ea typeface="Arial"/>
                <a:cs typeface="Arial"/>
                <a:sym typeface="Arial"/>
              </a:rPr>
              <a:t>The sinking of the Titanic is one of the most infamous shipwrecks in history. </a:t>
            </a:r>
            <a:endParaRPr sz="1200">
              <a:latin typeface="Arial"/>
              <a:ea typeface="Arial"/>
              <a:cs typeface="Arial"/>
              <a:sym typeface="Arial"/>
            </a:endParaRPr>
          </a:p>
          <a:p>
            <a:pPr indent="0" lvl="0" marL="457200" rtl="0" algn="just">
              <a:spcBef>
                <a:spcPts val="1200"/>
              </a:spcBef>
              <a:spcAft>
                <a:spcPts val="0"/>
              </a:spcAft>
              <a:buNone/>
            </a:pPr>
            <a:r>
              <a:t/>
            </a:r>
            <a:endParaRPr sz="1200">
              <a:latin typeface="Arial"/>
              <a:ea typeface="Arial"/>
              <a:cs typeface="Arial"/>
              <a:sym typeface="Arial"/>
            </a:endParaRPr>
          </a:p>
          <a:p>
            <a:pPr indent="-304800" lvl="0" marL="457200" rtl="0" algn="just">
              <a:spcBef>
                <a:spcPts val="1200"/>
              </a:spcBef>
              <a:spcAft>
                <a:spcPts val="0"/>
              </a:spcAft>
              <a:buSzPts val="1200"/>
              <a:buFont typeface="Arial"/>
              <a:buChar char="●"/>
            </a:pPr>
            <a:r>
              <a:rPr lang="en" sz="1200">
                <a:latin typeface="Arial"/>
                <a:ea typeface="Arial"/>
                <a:cs typeface="Arial"/>
                <a:sym typeface="Arial"/>
              </a:rPr>
              <a:t>Unfortunately, there weren’t enough lifeboats for everyone onboard, resulting in the death of 1502 out of 2224 passengers and crew. </a:t>
            </a:r>
            <a:endParaRPr sz="1200">
              <a:latin typeface="Arial"/>
              <a:ea typeface="Arial"/>
              <a:cs typeface="Arial"/>
              <a:sym typeface="Arial"/>
            </a:endParaRPr>
          </a:p>
          <a:p>
            <a:pPr indent="0" lvl="0" marL="457200" rtl="0" algn="just">
              <a:spcBef>
                <a:spcPts val="1200"/>
              </a:spcBef>
              <a:spcAft>
                <a:spcPts val="0"/>
              </a:spcAft>
              <a:buNone/>
            </a:pPr>
            <a:r>
              <a:t/>
            </a:r>
            <a:endParaRPr sz="1200">
              <a:latin typeface="Arial"/>
              <a:ea typeface="Arial"/>
              <a:cs typeface="Arial"/>
              <a:sym typeface="Arial"/>
            </a:endParaRPr>
          </a:p>
          <a:p>
            <a:pPr indent="-304800" lvl="0" marL="457200" rtl="0" algn="just">
              <a:spcBef>
                <a:spcPts val="1200"/>
              </a:spcBef>
              <a:spcAft>
                <a:spcPts val="0"/>
              </a:spcAft>
              <a:buSzPts val="1200"/>
              <a:buFont typeface="Arial"/>
              <a:buChar char="●"/>
            </a:pPr>
            <a:r>
              <a:rPr lang="en" sz="1200">
                <a:latin typeface="Arial"/>
                <a:ea typeface="Arial"/>
                <a:cs typeface="Arial"/>
                <a:sym typeface="Arial"/>
              </a:rPr>
              <a:t>While there was some element of luck involved in surviving, it seems some groups of people were more likely to survive than others. </a:t>
            </a:r>
            <a:endParaRPr sz="1200">
              <a:latin typeface="Arial"/>
              <a:ea typeface="Arial"/>
              <a:cs typeface="Arial"/>
              <a:sym typeface="Arial"/>
            </a:endParaRPr>
          </a:p>
          <a:p>
            <a:pPr indent="0" lvl="0" marL="457200" rtl="0" algn="just">
              <a:spcBef>
                <a:spcPts val="1200"/>
              </a:spcBef>
              <a:spcAft>
                <a:spcPts val="0"/>
              </a:spcAft>
              <a:buNone/>
            </a:pPr>
            <a:r>
              <a:t/>
            </a:r>
            <a:endParaRPr sz="1200">
              <a:latin typeface="Arial"/>
              <a:ea typeface="Arial"/>
              <a:cs typeface="Arial"/>
              <a:sym typeface="Arial"/>
            </a:endParaRPr>
          </a:p>
          <a:p>
            <a:pPr indent="-304800" lvl="0" marL="457200" rtl="0" algn="just">
              <a:spcBef>
                <a:spcPts val="1200"/>
              </a:spcBef>
              <a:spcAft>
                <a:spcPts val="0"/>
              </a:spcAft>
              <a:buSzPts val="1200"/>
              <a:buFont typeface="Arial"/>
              <a:buChar char="●"/>
            </a:pPr>
            <a:r>
              <a:rPr lang="en" sz="1200">
                <a:latin typeface="Arial"/>
                <a:ea typeface="Arial"/>
                <a:cs typeface="Arial"/>
                <a:sym typeface="Arial"/>
              </a:rPr>
              <a:t>In this project, I try to build a predictive model that answers the question: “what sorts of people were more likely to survive?” using passenger data (i.e. name, age, gender, socio-economic class, etc).</a:t>
            </a:r>
            <a:endParaRPr sz="1200">
              <a:latin typeface="Arial"/>
              <a:ea typeface="Arial"/>
              <a:cs typeface="Arial"/>
              <a:sym typeface="Arial"/>
            </a:endParaRPr>
          </a:p>
          <a:p>
            <a:pPr indent="0" lvl="0" marL="0" rtl="0" algn="just">
              <a:spcBef>
                <a:spcPts val="1200"/>
              </a:spcBef>
              <a:spcAft>
                <a:spcPts val="1600"/>
              </a:spcAft>
              <a:buNone/>
            </a:pPr>
            <a:r>
              <a:t/>
            </a:r>
            <a:endParaRPr>
              <a:solidFill>
                <a:schemeClr val="accent1"/>
              </a:solidFill>
            </a:endParaRPr>
          </a:p>
        </p:txBody>
      </p:sp>
      <p:pic>
        <p:nvPicPr>
          <p:cNvPr id="68" name="Google Shape;68;p14"/>
          <p:cNvPicPr preferRelativeResize="0"/>
          <p:nvPr/>
        </p:nvPicPr>
        <p:blipFill rotWithShape="1">
          <a:blip r:embed="rId3">
            <a:alphaModFix/>
          </a:blip>
          <a:srcRect b="0" l="13858" r="13850" t="0"/>
          <a:stretch/>
        </p:blipFill>
        <p:spPr>
          <a:xfrm>
            <a:off x="76200" y="70650"/>
            <a:ext cx="4442400" cy="50021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280700" y="1878900"/>
            <a:ext cx="6701100" cy="259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Training Dataset: 891 </a:t>
            </a:r>
            <a:r>
              <a:rPr lang="en" sz="2200"/>
              <a:t>passengers</a:t>
            </a:r>
            <a:r>
              <a:rPr lang="en" sz="2200"/>
              <a:t> with survival labels</a:t>
            </a:r>
            <a:endParaRPr sz="2200"/>
          </a:p>
          <a:p>
            <a:pPr indent="0" lvl="0" marL="0" rtl="0" algn="l">
              <a:spcBef>
                <a:spcPts val="0"/>
              </a:spcBef>
              <a:spcAft>
                <a:spcPts val="0"/>
              </a:spcAft>
              <a:buNone/>
            </a:pPr>
            <a:r>
              <a:t/>
            </a:r>
            <a:endParaRPr sz="2200"/>
          </a:p>
          <a:p>
            <a:pPr indent="0" lvl="0" marL="0" rtl="0" algn="l">
              <a:spcBef>
                <a:spcPts val="0"/>
              </a:spcBef>
              <a:spcAft>
                <a:spcPts val="0"/>
              </a:spcAft>
              <a:buClr>
                <a:schemeClr val="dk2"/>
              </a:buClr>
              <a:buSzPts val="1100"/>
              <a:buFont typeface="Arial"/>
              <a:buNone/>
            </a:pPr>
            <a:r>
              <a:rPr lang="en" sz="2200"/>
              <a:t>Testing</a:t>
            </a:r>
            <a:r>
              <a:rPr lang="en" sz="2200"/>
              <a:t> Dataset: 418 passengers with survival labels</a:t>
            </a:r>
            <a:endParaRPr sz="2200"/>
          </a:p>
          <a:p>
            <a:pPr indent="0" lvl="0" marL="0" rtl="0" algn="l">
              <a:spcBef>
                <a:spcPts val="0"/>
              </a:spcBef>
              <a:spcAft>
                <a:spcPts val="0"/>
              </a:spcAft>
              <a:buNone/>
            </a:pPr>
            <a:r>
              <a:t/>
            </a:r>
            <a:endParaRPr sz="2200"/>
          </a:p>
        </p:txBody>
      </p:sp>
      <p:sp>
        <p:nvSpPr>
          <p:cNvPr id="74" name="Google Shape;74;p15"/>
          <p:cNvSpPr txBox="1"/>
          <p:nvPr/>
        </p:nvSpPr>
        <p:spPr>
          <a:xfrm>
            <a:off x="280700" y="895350"/>
            <a:ext cx="5534100" cy="11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lt1"/>
                </a:solidFill>
                <a:latin typeface="Playfair Display"/>
                <a:ea typeface="Playfair Display"/>
                <a:cs typeface="Playfair Display"/>
                <a:sym typeface="Playfair Display"/>
              </a:rPr>
              <a:t>Dataset?</a:t>
            </a:r>
            <a:endParaRPr sz="5000">
              <a:solidFill>
                <a:schemeClr val="lt1"/>
              </a:solidFill>
              <a:latin typeface="Playfair Display"/>
              <a:ea typeface="Playfair Display"/>
              <a:cs typeface="Playfair Display"/>
              <a:sym typeface="Playfair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122625" y="119650"/>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Exploratory Data Analysis (EDA)</a:t>
            </a:r>
            <a:r>
              <a:rPr lang="en"/>
              <a:t> </a:t>
            </a:r>
            <a:endParaRPr/>
          </a:p>
        </p:txBody>
      </p:sp>
      <p:sp>
        <p:nvSpPr>
          <p:cNvPr id="80" name="Google Shape;80;p16"/>
          <p:cNvSpPr txBox="1"/>
          <p:nvPr>
            <p:ph idx="1" type="subTitle"/>
          </p:nvPr>
        </p:nvSpPr>
        <p:spPr>
          <a:xfrm>
            <a:off x="236925" y="2359426"/>
            <a:ext cx="4045200" cy="13455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2"/>
              </a:buClr>
              <a:buSzPts val="1100"/>
              <a:buFont typeface="Arial"/>
              <a:buNone/>
            </a:pPr>
            <a:r>
              <a:rPr lang="en" sz="1500">
                <a:latin typeface="Arial"/>
                <a:ea typeface="Arial"/>
                <a:cs typeface="Arial"/>
                <a:sym typeface="Arial"/>
              </a:rPr>
              <a:t>Comprehensive examination of data types, missing values, and basic statistics. Visualization of survival distribution, correlations, and target distribution in features. Analysis of continuous and categorical features to understand their impact on survival.</a:t>
            </a:r>
            <a:endParaRPr sz="1500">
              <a:latin typeface="Arial"/>
              <a:ea typeface="Arial"/>
              <a:cs typeface="Arial"/>
              <a:sym typeface="Arial"/>
            </a:endParaRPr>
          </a:p>
          <a:p>
            <a:pPr indent="0" lvl="0" marL="0" rtl="0" algn="ctr">
              <a:spcBef>
                <a:spcPts val="1200"/>
              </a:spcBef>
              <a:spcAft>
                <a:spcPts val="0"/>
              </a:spcAft>
              <a:buNone/>
            </a:pPr>
            <a:r>
              <a:t/>
            </a:r>
            <a:endParaRPr/>
          </a:p>
        </p:txBody>
      </p:sp>
      <p:pic>
        <p:nvPicPr>
          <p:cNvPr descr="page1image29254592" id="81" name="Google Shape;81;p16"/>
          <p:cNvPicPr preferRelativeResize="0"/>
          <p:nvPr/>
        </p:nvPicPr>
        <p:blipFill>
          <a:blip r:embed="rId3">
            <a:alphaModFix/>
          </a:blip>
          <a:stretch>
            <a:fillRect/>
          </a:stretch>
        </p:blipFill>
        <p:spPr>
          <a:xfrm>
            <a:off x="5581650" y="119650"/>
            <a:ext cx="2700619" cy="2160014"/>
          </a:xfrm>
          <a:prstGeom prst="rect">
            <a:avLst/>
          </a:prstGeom>
          <a:noFill/>
          <a:ln>
            <a:noFill/>
          </a:ln>
        </p:spPr>
      </p:pic>
      <p:pic>
        <p:nvPicPr>
          <p:cNvPr id="82" name="Google Shape;82;p16"/>
          <p:cNvPicPr preferRelativeResize="0"/>
          <p:nvPr/>
        </p:nvPicPr>
        <p:blipFill>
          <a:blip r:embed="rId4">
            <a:alphaModFix/>
          </a:blip>
          <a:stretch>
            <a:fillRect/>
          </a:stretch>
        </p:blipFill>
        <p:spPr>
          <a:xfrm>
            <a:off x="5581650" y="2279675"/>
            <a:ext cx="2700626" cy="2160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idx="4294967295" type="title"/>
          </p:nvPr>
        </p:nvSpPr>
        <p:spPr>
          <a:xfrm>
            <a:off x="311700" y="4022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a:t>
            </a:r>
            <a:endParaRPr/>
          </a:p>
        </p:txBody>
      </p:sp>
      <p:pic>
        <p:nvPicPr>
          <p:cNvPr id="88" name="Google Shape;88;p17"/>
          <p:cNvPicPr preferRelativeResize="0"/>
          <p:nvPr/>
        </p:nvPicPr>
        <p:blipFill rotWithShape="1">
          <a:blip r:embed="rId3">
            <a:alphaModFix/>
          </a:blip>
          <a:srcRect b="0" l="1876" r="1867" t="0"/>
          <a:stretch/>
        </p:blipFill>
        <p:spPr>
          <a:xfrm>
            <a:off x="349975" y="842025"/>
            <a:ext cx="2959501" cy="2411700"/>
          </a:xfrm>
          <a:prstGeom prst="rect">
            <a:avLst/>
          </a:prstGeom>
          <a:noFill/>
          <a:ln>
            <a:noFill/>
          </a:ln>
        </p:spPr>
      </p:pic>
      <p:pic>
        <p:nvPicPr>
          <p:cNvPr id="89" name="Google Shape;89;p17"/>
          <p:cNvPicPr preferRelativeResize="0"/>
          <p:nvPr/>
        </p:nvPicPr>
        <p:blipFill rotWithShape="1">
          <a:blip r:embed="rId4">
            <a:alphaModFix/>
          </a:blip>
          <a:srcRect b="-3453" l="-1022" r="-5518" t="-3464"/>
          <a:stretch/>
        </p:blipFill>
        <p:spPr>
          <a:xfrm>
            <a:off x="3686175" y="842025"/>
            <a:ext cx="4695823" cy="2411701"/>
          </a:xfrm>
          <a:prstGeom prst="rect">
            <a:avLst/>
          </a:prstGeom>
          <a:noFill/>
          <a:ln>
            <a:noFill/>
          </a:ln>
        </p:spPr>
      </p:pic>
      <p:sp>
        <p:nvSpPr>
          <p:cNvPr id="90" name="Google Shape;90;p17"/>
          <p:cNvSpPr txBox="1"/>
          <p:nvPr/>
        </p:nvSpPr>
        <p:spPr>
          <a:xfrm>
            <a:off x="3619500" y="3505200"/>
            <a:ext cx="4467300" cy="1419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2"/>
              </a:buClr>
              <a:buSzPts val="1100"/>
              <a:buFont typeface="Arial"/>
              <a:buNone/>
            </a:pPr>
            <a:r>
              <a:rPr lang="en" sz="1200">
                <a:solidFill>
                  <a:schemeClr val="dk2"/>
                </a:solidFill>
              </a:rPr>
              <a:t>Binning of continuous features (Age, Fare) to capture patterns. Frequency encoding for Family Size and Ticket Frequency. Creation of new features: Family Survival Rate, Ticket Survival Rate, Survival Rate, etc. Label encoding and one-hot encoding for categorical features.</a:t>
            </a:r>
            <a:endParaRPr sz="1200">
              <a:solidFill>
                <a:schemeClr val="dk2"/>
              </a:solidFill>
            </a:endParaRPr>
          </a:p>
          <a:p>
            <a:pPr indent="0" lvl="0" marL="0" rtl="0" algn="l">
              <a:spcBef>
                <a:spcPts val="1200"/>
              </a:spcBef>
              <a:spcAft>
                <a:spcPts val="0"/>
              </a:spcAft>
              <a:buNone/>
            </a:pPr>
            <a:r>
              <a:t/>
            </a:r>
            <a:endParaRPr sz="1800">
              <a:solidFill>
                <a:schemeClr val="dk2"/>
              </a:solidFill>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122625" y="119650"/>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Developement</a:t>
            </a:r>
            <a:r>
              <a:rPr lang="en"/>
              <a:t> </a:t>
            </a:r>
            <a:endParaRPr/>
          </a:p>
        </p:txBody>
      </p:sp>
      <p:sp>
        <p:nvSpPr>
          <p:cNvPr id="96" name="Google Shape;96;p18"/>
          <p:cNvSpPr txBox="1"/>
          <p:nvPr>
            <p:ph idx="1" type="subTitle"/>
          </p:nvPr>
        </p:nvSpPr>
        <p:spPr>
          <a:xfrm>
            <a:off x="236925" y="2359426"/>
            <a:ext cx="4045200" cy="13455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2"/>
              </a:buClr>
              <a:buSzPts val="1100"/>
              <a:buFont typeface="Arial"/>
              <a:buNone/>
            </a:pPr>
            <a:r>
              <a:rPr lang="en" sz="1400">
                <a:latin typeface="Arial"/>
                <a:ea typeface="Arial"/>
                <a:cs typeface="Arial"/>
                <a:sym typeface="Arial"/>
              </a:rPr>
              <a:t>Utilization of a Random Forest classifier for prediction. Hyperparameter tuning for optimal model performance. Implementation of stratified k-fold cross-validation for model evaluation. Calculation of ROC-AUC scores for assessing model accuracy.</a:t>
            </a:r>
            <a:endParaRPr sz="1400">
              <a:latin typeface="Arial"/>
              <a:ea typeface="Arial"/>
              <a:cs typeface="Arial"/>
              <a:sym typeface="Arial"/>
            </a:endParaRPr>
          </a:p>
          <a:p>
            <a:pPr indent="0" lvl="0" marL="0" rtl="0" algn="just">
              <a:lnSpc>
                <a:spcPct val="115000"/>
              </a:lnSpc>
              <a:spcBef>
                <a:spcPts val="1200"/>
              </a:spcBef>
              <a:spcAft>
                <a:spcPts val="0"/>
              </a:spcAft>
              <a:buClr>
                <a:schemeClr val="dk2"/>
              </a:buClr>
              <a:buSzPts val="1100"/>
              <a:buFont typeface="Arial"/>
              <a:buNone/>
            </a:pPr>
            <a:r>
              <a:t/>
            </a:r>
            <a:endParaRPr sz="1900">
              <a:latin typeface="Arial"/>
              <a:ea typeface="Arial"/>
              <a:cs typeface="Arial"/>
              <a:sym typeface="Arial"/>
            </a:endParaRPr>
          </a:p>
          <a:p>
            <a:pPr indent="0" lvl="0" marL="0" rtl="0" algn="just">
              <a:spcBef>
                <a:spcPts val="1200"/>
              </a:spcBef>
              <a:spcAft>
                <a:spcPts val="0"/>
              </a:spcAft>
              <a:buNone/>
            </a:pPr>
            <a:r>
              <a:t/>
            </a:r>
            <a:endParaRPr sz="2500"/>
          </a:p>
        </p:txBody>
      </p:sp>
      <p:pic>
        <p:nvPicPr>
          <p:cNvPr id="97" name="Google Shape;97;p18"/>
          <p:cNvPicPr preferRelativeResize="0"/>
          <p:nvPr/>
        </p:nvPicPr>
        <p:blipFill rotWithShape="1">
          <a:blip r:embed="rId3">
            <a:alphaModFix/>
          </a:blip>
          <a:srcRect b="0" l="0" r="0" t="4780"/>
          <a:stretch/>
        </p:blipFill>
        <p:spPr>
          <a:xfrm>
            <a:off x="4629150" y="1952625"/>
            <a:ext cx="4514850" cy="93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22625" y="119650"/>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Results</a:t>
            </a:r>
            <a:r>
              <a:rPr lang="en"/>
              <a:t> </a:t>
            </a:r>
            <a:endParaRPr/>
          </a:p>
        </p:txBody>
      </p:sp>
      <p:sp>
        <p:nvSpPr>
          <p:cNvPr id="103" name="Google Shape;103;p19"/>
          <p:cNvSpPr txBox="1"/>
          <p:nvPr>
            <p:ph idx="1" type="subTitle"/>
          </p:nvPr>
        </p:nvSpPr>
        <p:spPr>
          <a:xfrm>
            <a:off x="236925" y="2359426"/>
            <a:ext cx="4045200" cy="13455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2"/>
              </a:buClr>
              <a:buSzPts val="1100"/>
              <a:buFont typeface="Arial"/>
              <a:buNone/>
            </a:pPr>
            <a:r>
              <a:rPr lang="en" sz="1400">
                <a:latin typeface="Arial"/>
                <a:ea typeface="Arial"/>
                <a:cs typeface="Arial"/>
                <a:sym typeface="Arial"/>
              </a:rPr>
              <a:t>Achieved a strong ROC-AUC score through Random Forest classification. Feature importance analysis for better interpretability. Robust handling of missing data through imputation. Effective transformation of categorical features for model compatibility.</a:t>
            </a:r>
            <a:endParaRPr sz="1400">
              <a:latin typeface="Arial"/>
              <a:ea typeface="Arial"/>
              <a:cs typeface="Arial"/>
              <a:sym typeface="Arial"/>
            </a:endParaRPr>
          </a:p>
          <a:p>
            <a:pPr indent="0" lvl="0" marL="0" rtl="0" algn="just">
              <a:spcBef>
                <a:spcPts val="1200"/>
              </a:spcBef>
              <a:spcAft>
                <a:spcPts val="0"/>
              </a:spcAft>
              <a:buNone/>
            </a:pPr>
            <a:r>
              <a:t/>
            </a:r>
            <a:endParaRPr sz="1900">
              <a:latin typeface="Arial"/>
              <a:ea typeface="Arial"/>
              <a:cs typeface="Arial"/>
              <a:sym typeface="Arial"/>
            </a:endParaRPr>
          </a:p>
        </p:txBody>
      </p:sp>
      <p:pic>
        <p:nvPicPr>
          <p:cNvPr id="104" name="Google Shape;104;p19"/>
          <p:cNvPicPr preferRelativeResize="0"/>
          <p:nvPr/>
        </p:nvPicPr>
        <p:blipFill rotWithShape="1">
          <a:blip r:embed="rId3">
            <a:alphaModFix/>
          </a:blip>
          <a:srcRect b="0" l="2335" r="2335" t="0"/>
          <a:stretch/>
        </p:blipFill>
        <p:spPr>
          <a:xfrm>
            <a:off x="5581650" y="119650"/>
            <a:ext cx="2700619" cy="2160014"/>
          </a:xfrm>
          <a:prstGeom prst="rect">
            <a:avLst/>
          </a:prstGeom>
          <a:noFill/>
          <a:ln>
            <a:noFill/>
          </a:ln>
        </p:spPr>
      </p:pic>
      <p:pic>
        <p:nvPicPr>
          <p:cNvPr id="105" name="Google Shape;105;p19"/>
          <p:cNvPicPr preferRelativeResize="0"/>
          <p:nvPr/>
        </p:nvPicPr>
        <p:blipFill>
          <a:blip r:embed="rId4">
            <a:alphaModFix/>
          </a:blip>
          <a:stretch>
            <a:fillRect/>
          </a:stretch>
        </p:blipFill>
        <p:spPr>
          <a:xfrm>
            <a:off x="5581650" y="2279675"/>
            <a:ext cx="2700626" cy="2160025"/>
          </a:xfrm>
          <a:prstGeom prst="rect">
            <a:avLst/>
          </a:prstGeom>
          <a:noFill/>
          <a:ln>
            <a:noFill/>
          </a:ln>
        </p:spPr>
      </p:pic>
      <p:pic>
        <p:nvPicPr>
          <p:cNvPr id="106" name="Google Shape;106;p19"/>
          <p:cNvPicPr preferRelativeResize="0"/>
          <p:nvPr/>
        </p:nvPicPr>
        <p:blipFill>
          <a:blip r:embed="rId5">
            <a:alphaModFix/>
          </a:blip>
          <a:stretch>
            <a:fillRect/>
          </a:stretch>
        </p:blipFill>
        <p:spPr>
          <a:xfrm>
            <a:off x="5581650" y="2279682"/>
            <a:ext cx="2700625" cy="262679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0"/>
          <p:cNvPicPr preferRelativeResize="0"/>
          <p:nvPr/>
        </p:nvPicPr>
        <p:blipFill rotWithShape="1">
          <a:blip r:embed="rId3">
            <a:alphaModFix/>
          </a:blip>
          <a:srcRect b="0" l="10266" r="10274" t="0"/>
          <a:stretch/>
        </p:blipFill>
        <p:spPr>
          <a:xfrm>
            <a:off x="2638425" y="70650"/>
            <a:ext cx="5969697" cy="5002199"/>
          </a:xfrm>
          <a:prstGeom prst="rect">
            <a:avLst/>
          </a:prstGeom>
          <a:noFill/>
          <a:ln>
            <a:noFill/>
          </a:ln>
        </p:spPr>
      </p:pic>
      <p:sp>
        <p:nvSpPr>
          <p:cNvPr id="112" name="Google Shape;112;p20"/>
          <p:cNvSpPr txBox="1"/>
          <p:nvPr>
            <p:ph idx="4294967295" type="body"/>
          </p:nvPr>
        </p:nvSpPr>
        <p:spPr>
          <a:xfrm>
            <a:off x="210625" y="1653475"/>
            <a:ext cx="2181600" cy="2463600"/>
          </a:xfrm>
          <a:prstGeom prst="rect">
            <a:avLst/>
          </a:prstGeom>
          <a:solidFill>
            <a:srgbClr val="FFFFFF"/>
          </a:solidFill>
        </p:spPr>
        <p:txBody>
          <a:bodyPr anchorCtr="0" anchor="t" bIns="91425" lIns="91425" spcFirstLastPara="1" rIns="91425" wrap="square" tIns="91425">
            <a:noAutofit/>
          </a:bodyPr>
          <a:lstStyle/>
          <a:p>
            <a:pPr indent="0" lvl="0" marL="0" rtl="0" algn="just">
              <a:spcBef>
                <a:spcPts val="1200"/>
              </a:spcBef>
              <a:spcAft>
                <a:spcPts val="0"/>
              </a:spcAft>
              <a:buClr>
                <a:schemeClr val="dk2"/>
              </a:buClr>
              <a:buSzPts val="1100"/>
              <a:buFont typeface="Arial"/>
              <a:buNone/>
            </a:pPr>
            <a:r>
              <a:rPr lang="en" sz="1000">
                <a:latin typeface="Arial"/>
                <a:ea typeface="Arial"/>
                <a:cs typeface="Arial"/>
                <a:sym typeface="Arial"/>
              </a:rPr>
              <a:t>The developed model demonstrates promising predictive capabilities for passenger survival on the Titanic. The combination of feature engineering techniques and a Random Forest classifier yields accurate and reliable predictions. The project provides valuable insights into the factors influencing survival, contributing to the broader field of predictive modeling in data science.</a:t>
            </a:r>
            <a:endParaRPr sz="1000">
              <a:latin typeface="Arial"/>
              <a:ea typeface="Arial"/>
              <a:cs typeface="Arial"/>
              <a:sym typeface="Arial"/>
            </a:endParaRPr>
          </a:p>
          <a:p>
            <a:pPr indent="0" lvl="0" marL="0" rtl="0" algn="l">
              <a:spcBef>
                <a:spcPts val="1200"/>
              </a:spcBef>
              <a:spcAft>
                <a:spcPts val="1600"/>
              </a:spcAft>
              <a:buNone/>
            </a:pPr>
            <a:r>
              <a:t/>
            </a:r>
            <a:endParaRPr>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280700" y="1878900"/>
            <a:ext cx="6701100" cy="2598000"/>
          </a:xfrm>
          <a:prstGeom prst="rect">
            <a:avLst/>
          </a:prstGeom>
        </p:spPr>
        <p:txBody>
          <a:bodyPr anchorCtr="0" anchor="ctr" bIns="91425" lIns="91425" spcFirstLastPara="1" rIns="91425" wrap="square" tIns="91425">
            <a:noAutofit/>
          </a:bodyPr>
          <a:lstStyle/>
          <a:p>
            <a:pPr indent="0" lvl="0" marL="0" rtl="0" algn="just">
              <a:lnSpc>
                <a:spcPct val="115000"/>
              </a:lnSpc>
              <a:spcBef>
                <a:spcPts val="1200"/>
              </a:spcBef>
              <a:spcAft>
                <a:spcPts val="0"/>
              </a:spcAft>
              <a:buClr>
                <a:schemeClr val="dk2"/>
              </a:buClr>
              <a:buSzPts val="1100"/>
              <a:buFont typeface="Arial"/>
              <a:buNone/>
            </a:pPr>
            <a:r>
              <a:rPr lang="en" sz="1400">
                <a:latin typeface="Arial"/>
                <a:ea typeface="Arial"/>
                <a:cs typeface="Arial"/>
                <a:sym typeface="Arial"/>
              </a:rPr>
              <a:t>Explore additional feature engineering techniques for enhanced model performance. Investigate alternative machine learning algorithms for comparison. Conduct further analysis on misclassified instances to identify potential improvements. Consider ensemble methods to combine multiple models for increased robustness.</a:t>
            </a:r>
            <a:endParaRPr sz="1400">
              <a:latin typeface="Arial"/>
              <a:ea typeface="Arial"/>
              <a:cs typeface="Arial"/>
              <a:sym typeface="Arial"/>
            </a:endParaRPr>
          </a:p>
          <a:p>
            <a:pPr indent="0" lvl="0" marL="0" rtl="0" algn="just">
              <a:spcBef>
                <a:spcPts val="1200"/>
              </a:spcBef>
              <a:spcAft>
                <a:spcPts val="0"/>
              </a:spcAft>
              <a:buNone/>
            </a:pPr>
            <a:r>
              <a:t/>
            </a:r>
            <a:endParaRPr sz="2600"/>
          </a:p>
        </p:txBody>
      </p:sp>
      <p:sp>
        <p:nvSpPr>
          <p:cNvPr id="118" name="Google Shape;118;p21"/>
          <p:cNvSpPr txBox="1"/>
          <p:nvPr/>
        </p:nvSpPr>
        <p:spPr>
          <a:xfrm>
            <a:off x="280700" y="895350"/>
            <a:ext cx="5534100" cy="110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lang="en" sz="2100">
                <a:solidFill>
                  <a:schemeClr val="lt1"/>
                </a:solidFill>
              </a:rPr>
              <a:t>R</a:t>
            </a:r>
            <a:r>
              <a:rPr lang="en" sz="1900">
                <a:solidFill>
                  <a:schemeClr val="lt1"/>
                </a:solidFill>
              </a:rPr>
              <a:t>ECOMMENDATIONS AND </a:t>
            </a:r>
            <a:r>
              <a:rPr lang="en" sz="2100">
                <a:solidFill>
                  <a:schemeClr val="lt1"/>
                </a:solidFill>
              </a:rPr>
              <a:t>F</a:t>
            </a:r>
            <a:r>
              <a:rPr lang="en" sz="1900">
                <a:solidFill>
                  <a:schemeClr val="lt1"/>
                </a:solidFill>
              </a:rPr>
              <a:t>UTURE </a:t>
            </a:r>
            <a:r>
              <a:rPr lang="en" sz="2100">
                <a:solidFill>
                  <a:schemeClr val="lt1"/>
                </a:solidFill>
              </a:rPr>
              <a:t>W</a:t>
            </a:r>
            <a:r>
              <a:rPr lang="en" sz="1900">
                <a:solidFill>
                  <a:schemeClr val="lt1"/>
                </a:solidFill>
              </a:rPr>
              <a:t>ORK</a:t>
            </a:r>
            <a:endParaRPr sz="1900">
              <a:solidFill>
                <a:schemeClr val="lt1"/>
              </a:solidFill>
            </a:endParaRPr>
          </a:p>
          <a:p>
            <a:pPr indent="0" lvl="0" marL="0" rtl="0" algn="l">
              <a:spcBef>
                <a:spcPts val="1200"/>
              </a:spcBef>
              <a:spcAft>
                <a:spcPts val="0"/>
              </a:spcAft>
              <a:buNone/>
            </a:pPr>
            <a:r>
              <a:t/>
            </a:r>
            <a:endParaRPr sz="5000">
              <a:solidFill>
                <a:schemeClr val="lt1"/>
              </a:solidFill>
              <a:latin typeface="Playfair Display"/>
              <a:ea typeface="Playfair Display"/>
              <a:cs typeface="Playfair Display"/>
              <a:sym typeface="Playfair Displ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