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embeddedFontLst>
    <p:embeddedFont>
      <p:font typeface="Raleway"/>
      <p:regular r:id="rId30"/>
    </p:embeddedFont>
    <p:embeddedFont>
      <p:font typeface="Lato" panose="020F0502020204030203"/>
      <p:regular r:id="rId31"/>
    </p:embeddedFont>
    <p:embeddedFont>
      <p:font typeface="Comic Sans MS" panose="030F0702030302020204"/>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9"/>
  </p:normalViewPr>
  <p:slideViewPr>
    <p:cSldViewPr snapToGrid="0">
      <p:cViewPr varScale="1">
        <p:scale>
          <a:sx n="202" d="100"/>
          <a:sy n="202" d="100"/>
        </p:scale>
        <p:origin x="8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2b3c4fadc5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3c4fadc5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g2b3c4fadc5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3c4fadc5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2b3c4fadc5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3c4fadc5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g2b3c4fadc5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b3c4fadc5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g2b3360546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b336054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g2b3c4fadc5d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b3c4fadc5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g2b43b1c85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b43b1c85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2b43b1c85b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43b1c85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g2b43b1c85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b43b1c85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Google Shape;205;g2b43b1c85b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43b1c85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2b3c4fadc5d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c4fadc5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g2b43b1c85b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43b1c85b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g2b43b1c85b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b43b1c85b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g2b43b1c85b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b43b1c85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266ad1fa9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6ad1fa9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2b33605461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3360546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g2b33605461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3360546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2b33605461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3360546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b3360546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3360546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2b3360546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b33605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2b33605461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3605461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 name="Google Shape;14;p3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7" name="Google Shape;77;p39"/>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80"/>
        <p:cNvGrpSpPr/>
        <p:nvPr/>
      </p:nvGrpSpPr>
      <p:grpSpPr>
        <a:xfrm>
          <a:off x="0" y="0"/>
          <a:ext cx="0" cy="0"/>
          <a:chOff x="0" y="0"/>
          <a:chExt cx="0" cy="0"/>
        </a:xfrm>
      </p:grpSpPr>
      <p:sp>
        <p:nvSpPr>
          <p:cNvPr id="81" name="Google Shape;81;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 name="Google Shape;22;p3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p3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25" name="Google Shape;25;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6"/>
        <p:cNvGrpSpPr/>
        <p:nvPr/>
      </p:nvGrpSpPr>
      <p:grpSpPr>
        <a:xfrm>
          <a:off x="0" y="0"/>
          <a:ext cx="0" cy="0"/>
          <a:chOff x="0" y="0"/>
          <a:chExt cx="0" cy="0"/>
        </a:xfrm>
      </p:grpSpPr>
      <p:sp>
        <p:nvSpPr>
          <p:cNvPr id="27" name="Google Shape;27;p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8" name="Google Shape;28;p32"/>
          <p:cNvGrpSpPr/>
          <p:nvPr/>
        </p:nvGrpSpPr>
        <p:grpSpPr>
          <a:xfrm>
            <a:off x="830392" y="1191256"/>
            <a:ext cx="745763" cy="45826"/>
            <a:chOff x="4580561" y="2589004"/>
            <a:chExt cx="1064464" cy="25200"/>
          </a:xfrm>
        </p:grpSpPr>
        <p:sp>
          <p:nvSpPr>
            <p:cNvPr id="29" name="Google Shape;29;p3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3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1" name="Google Shape;31;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2" name="Google Shape;32;p3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33" name="Google Shape;33;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33"/>
          <p:cNvGrpSpPr/>
          <p:nvPr/>
        </p:nvGrpSpPr>
        <p:grpSpPr>
          <a:xfrm>
            <a:off x="830392" y="1191256"/>
            <a:ext cx="745763" cy="45826"/>
            <a:chOff x="4580561" y="2589004"/>
            <a:chExt cx="1064464" cy="25200"/>
          </a:xfrm>
        </p:grpSpPr>
        <p:sp>
          <p:nvSpPr>
            <p:cNvPr id="36" name="Google Shape;36;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8" name="Google Shape;38;p3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 name="Google Shape;45;p3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47" name="Google Shape;47;p3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48" name="Google Shape;48;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3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 name="Google Shape;51;p35"/>
          <p:cNvGrpSpPr/>
          <p:nvPr/>
        </p:nvGrpSpPr>
        <p:grpSpPr>
          <a:xfrm>
            <a:off x="830392" y="1191256"/>
            <a:ext cx="745763" cy="45826"/>
            <a:chOff x="4580561" y="2589004"/>
            <a:chExt cx="1064464" cy="25200"/>
          </a:xfrm>
        </p:grpSpPr>
        <p:sp>
          <p:nvSpPr>
            <p:cNvPr id="52" name="Google Shape;52;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 name="Google Shape;54;p3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8" name="Google Shape;58;p36"/>
          <p:cNvGrpSpPr/>
          <p:nvPr/>
        </p:nvGrpSpPr>
        <p:grpSpPr>
          <a:xfrm>
            <a:off x="830392" y="1191256"/>
            <a:ext cx="745763" cy="45826"/>
            <a:chOff x="4580561" y="2589004"/>
            <a:chExt cx="1064464" cy="25200"/>
          </a:xfrm>
        </p:grpSpPr>
        <p:sp>
          <p:nvSpPr>
            <p:cNvPr id="59" name="Google Shape;59;p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1" name="Google Shape;61;p36"/>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2" name="Google Shape;62;p36"/>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63" name="Google Shape;6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37"/>
          <p:cNvGrpSpPr/>
          <p:nvPr/>
        </p:nvGrpSpPr>
        <p:grpSpPr>
          <a:xfrm>
            <a:off x="830392" y="4169130"/>
            <a:ext cx="745763" cy="45826"/>
            <a:chOff x="4580561" y="2589004"/>
            <a:chExt cx="1064464" cy="25200"/>
          </a:xfrm>
        </p:grpSpPr>
        <p:sp>
          <p:nvSpPr>
            <p:cNvPr id="66" name="Google Shape;66;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8" name="Google Shape;68;p37"/>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38"/>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p:txBody>
      </p:sp>
      <p:sp>
        <p:nvSpPr>
          <p:cNvPr id="72" name="Google Shape;72;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hyperlink" Target="https://www.geeksforgeeks.org/how-to-install-make-on-ubuntu/" TargetMode="External"/><Relationship Id="rId1" Type="http://schemas.openxmlformats.org/officeDocument/2006/relationships/hyperlink" Target="https://stackoverflow.com/questions/32127524/how-to-install-and-use-make-in-windows"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84147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GB" sz="4000"/>
              <a:t>Tutorial 5: GDB, Make</a:t>
            </a:r>
            <a:endParaRPr sz="4000"/>
          </a:p>
        </p:txBody>
      </p:sp>
      <p:sp>
        <p:nvSpPr>
          <p:cNvPr id="87" name="Google Shape;87;p1"/>
          <p:cNvSpPr txBox="1">
            <a:spLocks noGrp="1"/>
          </p:cNvSpPr>
          <p:nvPr>
            <p:ph type="subTitle" idx="1"/>
          </p:nvPr>
        </p:nvSpPr>
        <p:spPr>
          <a:xfrm>
            <a:off x="727950" y="2301150"/>
            <a:ext cx="7688100" cy="110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GB" sz="2400"/>
              <a:t>CS 108</a:t>
            </a:r>
            <a:endParaRPr sz="2400"/>
          </a:p>
          <a:p>
            <a:pPr marL="0" lvl="0" indent="0" algn="l" rtl="0">
              <a:lnSpc>
                <a:spcPct val="100000"/>
              </a:lnSpc>
              <a:spcBef>
                <a:spcPts val="0"/>
              </a:spcBef>
              <a:spcAft>
                <a:spcPts val="0"/>
              </a:spcAft>
              <a:buSzPts val="1600"/>
              <a:buNone/>
            </a:pPr>
          </a:p>
          <a:p>
            <a:pPr marL="0" lvl="0" indent="0" algn="l" rtl="0">
              <a:lnSpc>
                <a:spcPct val="100000"/>
              </a:lnSpc>
              <a:spcBef>
                <a:spcPts val="0"/>
              </a:spcBef>
              <a:spcAft>
                <a:spcPts val="0"/>
              </a:spcAft>
              <a:buSzPts val="1600"/>
              <a:buNone/>
            </a:pPr>
            <a:r>
              <a:rPr lang="en-GB"/>
              <a:t>Spring, 2023-24</a:t>
            </a:r>
            <a:endParaRPr lang="en-GB"/>
          </a:p>
        </p:txBody>
      </p:sp>
      <p:sp>
        <p:nvSpPr>
          <p:cNvPr id="88" name="Google Shape;88;p1"/>
          <p:cNvSpPr txBox="1"/>
          <p:nvPr/>
        </p:nvSpPr>
        <p:spPr>
          <a:xfrm>
            <a:off x="727950" y="3624650"/>
            <a:ext cx="4221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rgbClr val="0000FF"/>
                </a:solidFill>
                <a:latin typeface="Comic Sans MS" panose="030F0702030302020204"/>
                <a:ea typeface="Comic Sans MS" panose="030F0702030302020204"/>
                <a:cs typeface="Comic Sans MS" panose="030F0702030302020204"/>
                <a:sym typeface="Comic Sans MS" panose="030F0702030302020204"/>
              </a:rPr>
              <a:t>TA: Sa</a:t>
            </a:r>
            <a:r>
              <a:rPr lang="en-GB" sz="1800">
                <a:solidFill>
                  <a:srgbClr val="0000FF"/>
                </a:solidFill>
                <a:latin typeface="Comic Sans MS" panose="030F0702030302020204"/>
                <a:ea typeface="Comic Sans MS" panose="030F0702030302020204"/>
                <a:cs typeface="Comic Sans MS" panose="030F0702030302020204"/>
                <a:sym typeface="Comic Sans MS" panose="030F0702030302020204"/>
              </a:rPr>
              <a:t>ksham Rathi</a:t>
            </a:r>
            <a:endParaRPr sz="1100" b="0" i="0" u="none" strike="noStrike" cap="none">
              <a:solidFill>
                <a:srgbClr val="0000FF"/>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b33605461b_0_37"/>
          <p:cNvSpPr txBox="1">
            <a:spLocks noGrp="1"/>
          </p:cNvSpPr>
          <p:nvPr>
            <p:ph type="title"/>
          </p:nvPr>
        </p:nvSpPr>
        <p:spPr>
          <a:xfrm>
            <a:off x="455500" y="571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Handling Errors and Other Flags</a:t>
            </a:r>
            <a:endParaRPr sz="3000"/>
          </a:p>
        </p:txBody>
      </p:sp>
      <p:sp>
        <p:nvSpPr>
          <p:cNvPr id="139" name="Google Shape;139;g2b33605461b_0_37"/>
          <p:cNvSpPr txBox="1">
            <a:spLocks noGrp="1"/>
          </p:cNvSpPr>
          <p:nvPr>
            <p:ph type="body" idx="1"/>
          </p:nvPr>
        </p:nvSpPr>
        <p:spPr>
          <a:xfrm>
            <a:off x="5124475" y="1258600"/>
            <a:ext cx="3505200" cy="324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i="1"/>
              <a:t>Add -k when running make to continue running even in </a:t>
            </a:r>
            <a:r>
              <a:rPr lang="en-GB" sz="1800" i="1">
                <a:ln/>
                <a:solidFill>
                  <a:schemeClr val="accent1"/>
                </a:solidFill>
                <a:effectLst>
                  <a:outerShdw blurRad="38100" dist="25400" dir="5400000" algn="ctr" rotWithShape="0">
                    <a:srgbClr val="6E747A">
                      <a:alpha val="43000"/>
                    </a:srgbClr>
                  </a:outerShdw>
                </a:effectLst>
              </a:rPr>
              <a:t>the </a:t>
            </a:r>
            <a:r>
              <a:rPr lang="en-GB" sz="1800" i="1"/>
              <a:t>face of errors. Helpful, if you wish to see all the errors of make at once.</a:t>
            </a:r>
            <a:endParaRPr sz="1800" i="1"/>
          </a:p>
          <a:p>
            <a:pPr marL="457200" lvl="0" indent="-342900" algn="l" rtl="0">
              <a:spcBef>
                <a:spcPts val="0"/>
              </a:spcBef>
              <a:spcAft>
                <a:spcPts val="0"/>
              </a:spcAft>
              <a:buSzPts val="1800"/>
              <a:buChar char="●"/>
            </a:pPr>
            <a:r>
              <a:rPr lang="en-GB" sz="1800" i="1"/>
              <a:t>Add a “-” before a command to suppress the errors.</a:t>
            </a:r>
            <a:endParaRPr sz="1800" i="1"/>
          </a:p>
          <a:p>
            <a:pPr marL="457200" lvl="0" indent="-342900" algn="l" rtl="0">
              <a:spcBef>
                <a:spcPts val="0"/>
              </a:spcBef>
              <a:spcAft>
                <a:spcPts val="0"/>
              </a:spcAft>
              <a:buSzPts val="1800"/>
              <a:buChar char="●"/>
            </a:pPr>
            <a:r>
              <a:rPr lang="en-GB" sz="1800" i="1"/>
              <a:t>Add -i with m</a:t>
            </a:r>
            <a:r>
              <a:rPr lang="en-GB" sz="1800"/>
              <a:t>ake to have this happen for every command.</a:t>
            </a:r>
            <a:endParaRPr sz="1800"/>
          </a:p>
        </p:txBody>
      </p:sp>
      <p:pic>
        <p:nvPicPr>
          <p:cNvPr id="140" name="Google Shape;140;g2b33605461b_0_37"/>
          <p:cNvPicPr preferRelativeResize="0"/>
          <p:nvPr/>
        </p:nvPicPr>
        <p:blipFill>
          <a:blip r:embed="rId1"/>
          <a:stretch>
            <a:fillRect/>
          </a:stretch>
        </p:blipFill>
        <p:spPr>
          <a:xfrm>
            <a:off x="152400" y="1258600"/>
            <a:ext cx="4643405" cy="3732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b3c4fadc5d_0_2"/>
          <p:cNvSpPr txBox="1">
            <a:spLocks noGrp="1"/>
          </p:cNvSpPr>
          <p:nvPr>
            <p:ph type="title"/>
          </p:nvPr>
        </p:nvSpPr>
        <p:spPr>
          <a:xfrm>
            <a:off x="727650" y="563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Phony Target</a:t>
            </a:r>
            <a:endParaRPr sz="3600"/>
          </a:p>
        </p:txBody>
      </p:sp>
      <p:sp>
        <p:nvSpPr>
          <p:cNvPr id="146" name="Google Shape;146;g2b3c4fadc5d_0_2"/>
          <p:cNvSpPr txBox="1">
            <a:spLocks noGrp="1"/>
          </p:cNvSpPr>
          <p:nvPr>
            <p:ph type="body" idx="1"/>
          </p:nvPr>
        </p:nvSpPr>
        <p:spPr>
          <a:xfrm>
            <a:off x="4675575" y="1450650"/>
            <a:ext cx="4338300" cy="340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a:t>Adding a .PHONY to a target will prevent Make from confusing the target with a file name.</a:t>
            </a:r>
            <a:endParaRPr sz="1800"/>
          </a:p>
          <a:p>
            <a:pPr marL="457200" lvl="0" indent="-342900" algn="l" rtl="0">
              <a:spcBef>
                <a:spcPts val="0"/>
              </a:spcBef>
              <a:spcAft>
                <a:spcPts val="0"/>
              </a:spcAft>
              <a:buSzPts val="1800"/>
              <a:buChar char="●"/>
            </a:pPr>
            <a:r>
              <a:rPr lang="en-GB" sz="1800"/>
              <a:t>In the example shown, the target “clean” will still run, even if the file “clean” is created. </a:t>
            </a:r>
            <a:endParaRPr sz="1800"/>
          </a:p>
          <a:p>
            <a:pPr marL="457200" lvl="0" indent="-342900" algn="l" rtl="0">
              <a:spcBef>
                <a:spcPts val="0"/>
              </a:spcBef>
              <a:spcAft>
                <a:spcPts val="0"/>
              </a:spcAft>
              <a:buSzPts val="1800"/>
              <a:buChar char="●"/>
            </a:pPr>
            <a:r>
              <a:rPr lang="en-GB" sz="1800"/>
              <a:t>Additionally, phony targets have names that are rarely file names and in practice, many people skip this.</a:t>
            </a:r>
            <a:endParaRPr sz="1800"/>
          </a:p>
        </p:txBody>
      </p:sp>
      <p:pic>
        <p:nvPicPr>
          <p:cNvPr id="147" name="Google Shape;147;g2b3c4fadc5d_0_2"/>
          <p:cNvPicPr preferRelativeResize="0"/>
          <p:nvPr/>
        </p:nvPicPr>
        <p:blipFill>
          <a:blip r:embed="rId1"/>
          <a:stretch>
            <a:fillRect/>
          </a:stretch>
        </p:blipFill>
        <p:spPr>
          <a:xfrm>
            <a:off x="374050" y="1522675"/>
            <a:ext cx="4079825" cy="304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b3c4fadc5d_0_8"/>
          <p:cNvSpPr txBox="1">
            <a:spLocks noGrp="1"/>
          </p:cNvSpPr>
          <p:nvPr>
            <p:ph type="title"/>
          </p:nvPr>
        </p:nvSpPr>
        <p:spPr>
          <a:xfrm>
            <a:off x="655600" y="539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Variables</a:t>
            </a:r>
            <a:endParaRPr sz="3600"/>
          </a:p>
        </p:txBody>
      </p:sp>
      <p:sp>
        <p:nvSpPr>
          <p:cNvPr id="153" name="Google Shape;153;g2b3c4fadc5d_0_8"/>
          <p:cNvSpPr txBox="1">
            <a:spLocks noGrp="1"/>
          </p:cNvSpPr>
          <p:nvPr>
            <p:ph type="body" idx="1"/>
          </p:nvPr>
        </p:nvSpPr>
        <p:spPr>
          <a:xfrm>
            <a:off x="5212725" y="1378150"/>
            <a:ext cx="3692100" cy="34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Variables can only be strings.</a:t>
            </a:r>
            <a:endParaRPr sz="1800"/>
          </a:p>
          <a:p>
            <a:pPr marL="457200" lvl="0" indent="-342900" algn="l" rtl="0">
              <a:spcBef>
                <a:spcPts val="0"/>
              </a:spcBef>
              <a:spcAft>
                <a:spcPts val="0"/>
              </a:spcAft>
              <a:buSzPts val="1800"/>
              <a:buChar char="●"/>
            </a:pPr>
            <a:r>
              <a:rPr lang="en-GB" sz="1800"/>
              <a:t>Typically, “:=” is used, but “=” also works.</a:t>
            </a:r>
            <a:endParaRPr sz="1800"/>
          </a:p>
          <a:p>
            <a:pPr marL="457200" lvl="0" indent="-342900" algn="l" rtl="0">
              <a:spcBef>
                <a:spcPts val="0"/>
              </a:spcBef>
              <a:spcAft>
                <a:spcPts val="0"/>
              </a:spcAft>
              <a:buSzPts val="1800"/>
              <a:buChar char="●"/>
            </a:pPr>
            <a:r>
              <a:rPr lang="en-GB" sz="1800"/>
              <a:t>Variables are referenced as $() or ${}.</a:t>
            </a:r>
            <a:endParaRPr sz="1800"/>
          </a:p>
          <a:p>
            <a:pPr marL="457200" lvl="0" indent="-342900" algn="l" rtl="0">
              <a:spcBef>
                <a:spcPts val="0"/>
              </a:spcBef>
              <a:spcAft>
                <a:spcPts val="0"/>
              </a:spcAft>
              <a:buSzPts val="1800"/>
              <a:buChar char="●"/>
            </a:pPr>
            <a:r>
              <a:rPr lang="en-GB" sz="1800"/>
              <a:t>Single or double quotes have no meaning to Make, they are simply characters assigned to the variables.</a:t>
            </a:r>
            <a:endParaRPr sz="1800"/>
          </a:p>
        </p:txBody>
      </p:sp>
      <p:pic>
        <p:nvPicPr>
          <p:cNvPr id="154" name="Google Shape;154;g2b3c4fadc5d_0_8"/>
          <p:cNvPicPr preferRelativeResize="0"/>
          <p:nvPr/>
        </p:nvPicPr>
        <p:blipFill>
          <a:blip r:embed="rId1"/>
          <a:stretch>
            <a:fillRect/>
          </a:stretch>
        </p:blipFill>
        <p:spPr>
          <a:xfrm>
            <a:off x="266850" y="1378150"/>
            <a:ext cx="4856301" cy="1193597"/>
          </a:xfrm>
          <a:prstGeom prst="rect">
            <a:avLst/>
          </a:prstGeom>
          <a:noFill/>
          <a:ln>
            <a:noFill/>
          </a:ln>
        </p:spPr>
      </p:pic>
      <p:pic>
        <p:nvPicPr>
          <p:cNvPr id="155" name="Google Shape;155;g2b3c4fadc5d_0_8"/>
          <p:cNvPicPr preferRelativeResize="0"/>
          <p:nvPr/>
        </p:nvPicPr>
        <p:blipFill>
          <a:blip r:embed="rId2"/>
          <a:stretch>
            <a:fillRect/>
          </a:stretch>
        </p:blipFill>
        <p:spPr>
          <a:xfrm>
            <a:off x="599925" y="2765325"/>
            <a:ext cx="3692101" cy="207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b3c4fadc5d_0_15"/>
          <p:cNvSpPr txBox="1">
            <a:spLocks noGrp="1"/>
          </p:cNvSpPr>
          <p:nvPr>
            <p:ph type="title"/>
          </p:nvPr>
        </p:nvSpPr>
        <p:spPr>
          <a:xfrm>
            <a:off x="639450" y="564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Automatic Variables and WildCards</a:t>
            </a:r>
            <a:endParaRPr sz="3000"/>
          </a:p>
        </p:txBody>
      </p:sp>
      <p:sp>
        <p:nvSpPr>
          <p:cNvPr id="161" name="Google Shape;161;g2b3c4fadc5d_0_15"/>
          <p:cNvSpPr txBox="1">
            <a:spLocks noGrp="1"/>
          </p:cNvSpPr>
          <p:nvPr>
            <p:ph type="body" idx="1"/>
          </p:nvPr>
        </p:nvSpPr>
        <p:spPr>
          <a:xfrm>
            <a:off x="4930006" y="1526575"/>
            <a:ext cx="3785100" cy="3526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dirty="0"/>
              <a:t>$@, $? and $^ are the automatic variables, see the example on how to use them.</a:t>
            </a:r>
            <a:endParaRPr sz="1500" dirty="0"/>
          </a:p>
          <a:p>
            <a:pPr marL="457200" lvl="0" indent="-323850" algn="l" rtl="0">
              <a:spcBef>
                <a:spcPts val="0"/>
              </a:spcBef>
              <a:spcAft>
                <a:spcPts val="0"/>
              </a:spcAft>
              <a:buSzPts val="1500"/>
              <a:buChar char="●"/>
            </a:pPr>
            <a:r>
              <a:rPr lang="en-GB" sz="1500" dirty="0"/>
              <a:t>Both * and % are the wildcards used in Make. </a:t>
            </a:r>
            <a:endParaRPr sz="1500" dirty="0"/>
          </a:p>
          <a:p>
            <a:pPr marL="457200" lvl="0" indent="-323850" algn="l" rtl="0">
              <a:spcBef>
                <a:spcPts val="0"/>
              </a:spcBef>
              <a:spcAft>
                <a:spcPts val="0"/>
              </a:spcAft>
              <a:buSzPts val="1500"/>
              <a:buChar char="●"/>
            </a:pPr>
            <a:r>
              <a:rPr lang="en-GB" sz="1500" dirty="0"/>
              <a:t>* searches for filenames in our system. For example *.c will match all filenames with the extension .c</a:t>
            </a:r>
            <a:endParaRPr sz="1500" dirty="0"/>
          </a:p>
          <a:p>
            <a:pPr marL="457200" lvl="0" indent="-323850" algn="l" rtl="0">
              <a:spcBef>
                <a:spcPts val="0"/>
              </a:spcBef>
              <a:spcAft>
                <a:spcPts val="0"/>
              </a:spcAft>
              <a:buSzPts val="1500"/>
              <a:buChar char="●"/>
            </a:pPr>
            <a:r>
              <a:rPr lang="en-GB" sz="1500" dirty="0"/>
              <a:t>% is used in various cases, here for all .o files, the corresponding .c file is searched for and the “hello” is printed.</a:t>
            </a:r>
            <a:endParaRPr sz="1500" dirty="0"/>
          </a:p>
        </p:txBody>
      </p:sp>
      <p:pic>
        <p:nvPicPr>
          <p:cNvPr id="162" name="Google Shape;162;g2b3c4fadc5d_0_15"/>
          <p:cNvPicPr preferRelativeResize="0"/>
          <p:nvPr/>
        </p:nvPicPr>
        <p:blipFill>
          <a:blip r:embed="rId1"/>
          <a:stretch>
            <a:fillRect/>
          </a:stretch>
        </p:blipFill>
        <p:spPr>
          <a:xfrm>
            <a:off x="564575" y="1526578"/>
            <a:ext cx="4135526" cy="1893200"/>
          </a:xfrm>
          <a:prstGeom prst="rect">
            <a:avLst/>
          </a:prstGeom>
          <a:noFill/>
          <a:ln>
            <a:noFill/>
          </a:ln>
        </p:spPr>
      </p:pic>
      <p:pic>
        <p:nvPicPr>
          <p:cNvPr id="163" name="Google Shape;163;g2b3c4fadc5d_0_15"/>
          <p:cNvPicPr preferRelativeResize="0"/>
          <p:nvPr/>
        </p:nvPicPr>
        <p:blipFill>
          <a:blip r:embed="rId2"/>
          <a:stretch>
            <a:fillRect/>
          </a:stretch>
        </p:blipFill>
        <p:spPr>
          <a:xfrm>
            <a:off x="767400" y="3512975"/>
            <a:ext cx="3406925" cy="138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b3c4fadc5d_0_22"/>
          <p:cNvSpPr txBox="1">
            <a:spLocks noGrp="1"/>
          </p:cNvSpPr>
          <p:nvPr>
            <p:ph type="title"/>
          </p:nvPr>
        </p:nvSpPr>
        <p:spPr>
          <a:xfrm>
            <a:off x="727650" y="543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Implicit Rules</a:t>
            </a:r>
            <a:endParaRPr sz="3000"/>
          </a:p>
        </p:txBody>
      </p:sp>
      <p:sp>
        <p:nvSpPr>
          <p:cNvPr id="169" name="Google Shape;169;g2b3c4fadc5d_0_22"/>
          <p:cNvSpPr txBox="1">
            <a:spLocks noGrp="1"/>
          </p:cNvSpPr>
          <p:nvPr>
            <p:ph type="body" idx="1"/>
          </p:nvPr>
        </p:nvSpPr>
        <p:spPr>
          <a:xfrm>
            <a:off x="564525" y="1451050"/>
            <a:ext cx="8145300" cy="346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Make loves C compilation, so it has some inbuilt automatic rules to make our work easy. (At times, things get confusing using these rules!)</a:t>
            </a:r>
            <a:endParaRPr sz="1400"/>
          </a:p>
          <a:p>
            <a:pPr marL="457200" lvl="0" indent="-317500" algn="l" rtl="0">
              <a:spcBef>
                <a:spcPts val="0"/>
              </a:spcBef>
              <a:spcAft>
                <a:spcPts val="0"/>
              </a:spcAft>
              <a:buSzPts val="1400"/>
              <a:buChar char="●"/>
            </a:pPr>
            <a:r>
              <a:rPr lang="en-GB" sz="1400"/>
              <a:t>The important variables used by implicit rules are:</a:t>
            </a:r>
            <a:endParaRPr sz="1400"/>
          </a:p>
          <a:p>
            <a:pPr marL="457200" lvl="0" indent="-317500" algn="l" rtl="0">
              <a:spcBef>
                <a:spcPts val="0"/>
              </a:spcBef>
              <a:spcAft>
                <a:spcPts val="0"/>
              </a:spcAft>
              <a:buSzPts val="1400"/>
              <a:buAutoNum type="arabicPeriod"/>
            </a:pPr>
            <a:r>
              <a:rPr lang="en-GB" sz="1400"/>
              <a:t>CC: Program for compiling C programs, default cc</a:t>
            </a:r>
            <a:endParaRPr sz="1400"/>
          </a:p>
          <a:p>
            <a:pPr marL="457200" lvl="0" indent="-317500" algn="l" rtl="0">
              <a:spcBef>
                <a:spcPts val="0"/>
              </a:spcBef>
              <a:spcAft>
                <a:spcPts val="0"/>
              </a:spcAft>
              <a:buSzPts val="1400"/>
              <a:buAutoNum type="arabicPeriod"/>
            </a:pPr>
            <a:r>
              <a:rPr lang="en-GB" sz="1400"/>
              <a:t>CXX: Program for compiling C++ programs, default g++</a:t>
            </a:r>
            <a:endParaRPr sz="1400"/>
          </a:p>
          <a:p>
            <a:pPr marL="457200" lvl="0" indent="-317500" algn="l" rtl="0">
              <a:spcBef>
                <a:spcPts val="0"/>
              </a:spcBef>
              <a:spcAft>
                <a:spcPts val="0"/>
              </a:spcAft>
              <a:buSzPts val="1400"/>
              <a:buAutoNum type="arabicPeriod"/>
            </a:pPr>
            <a:r>
              <a:rPr lang="en-GB" sz="1400"/>
              <a:t>CFLAGS: Extra flags to give to the C compiler.</a:t>
            </a:r>
            <a:endParaRPr sz="1400"/>
          </a:p>
          <a:p>
            <a:pPr marL="457200" lvl="0" indent="-317500" algn="l" rtl="0">
              <a:spcBef>
                <a:spcPts val="0"/>
              </a:spcBef>
              <a:spcAft>
                <a:spcPts val="0"/>
              </a:spcAft>
              <a:buSzPts val="1400"/>
              <a:buAutoNum type="arabicPeriod"/>
            </a:pPr>
            <a:r>
              <a:rPr lang="en-GB" sz="1400"/>
              <a:t>CXXFLAGS: Extra flags to the C++ compiler.</a:t>
            </a:r>
            <a:endParaRPr sz="1400"/>
          </a:p>
          <a:p>
            <a:pPr marL="457200" lvl="0" indent="-317500" algn="l" rtl="0">
              <a:spcBef>
                <a:spcPts val="0"/>
              </a:spcBef>
              <a:spcAft>
                <a:spcPts val="0"/>
              </a:spcAft>
              <a:buSzPts val="1400"/>
              <a:buAutoNum type="arabicPeriod"/>
            </a:pPr>
            <a:r>
              <a:rPr lang="en-GB" sz="1400"/>
              <a:t>CPPFLAGS: Extra flags to give to the C preprocessor.</a:t>
            </a:r>
            <a:endParaRPr sz="1400"/>
          </a:p>
          <a:p>
            <a:pPr marL="457200" lvl="0" indent="-317500" algn="l" rtl="0">
              <a:spcBef>
                <a:spcPts val="0"/>
              </a:spcBef>
              <a:spcAft>
                <a:spcPts val="0"/>
              </a:spcAft>
              <a:buSzPts val="1400"/>
              <a:buAutoNum type="arabicPeriod"/>
            </a:pPr>
            <a:r>
              <a:rPr lang="en-GB" sz="1400"/>
              <a:t>LDFLAGS: Extra flags to give to compilers when they are supposed to invoke the linker.</a:t>
            </a:r>
            <a:endParaRPr sz="1400"/>
          </a:p>
          <a:p>
            <a:pPr marL="914400" lvl="0" indent="0" algn="l" rtl="0">
              <a:spcBef>
                <a:spcPts val="0"/>
              </a:spcBef>
              <a:spcAft>
                <a:spcPts val="0"/>
              </a:spcAft>
              <a:buNone/>
            </a:pPr>
            <a:endParaRPr sz="1400"/>
          </a:p>
          <a:p>
            <a:pPr marL="0" lvl="0" indent="0" algn="l" rtl="0">
              <a:spcBef>
                <a:spcPts val="0"/>
              </a:spcBef>
              <a:spcAft>
                <a:spcPts val="0"/>
              </a:spcAft>
              <a:buNone/>
            </a:pPr>
            <a:r>
              <a:rPr lang="en-GB" sz="1400">
                <a:solidFill>
                  <a:srgbClr val="002B36"/>
                </a:solidFill>
                <a:highlight>
                  <a:srgbClr val="EEF1F1"/>
                </a:highlight>
              </a:rPr>
              <a:t>n.o</a:t>
            </a:r>
            <a:r>
              <a:rPr lang="en-GB" sz="1400">
                <a:solidFill>
                  <a:srgbClr val="586E75"/>
                </a:solidFill>
              </a:rPr>
              <a:t> is made automatically from </a:t>
            </a:r>
            <a:r>
              <a:rPr lang="en-GB" sz="1400">
                <a:solidFill>
                  <a:srgbClr val="002B36"/>
                </a:solidFill>
                <a:highlight>
                  <a:srgbClr val="EEF1F1"/>
                </a:highlight>
              </a:rPr>
              <a:t>n.cc</a:t>
            </a:r>
            <a:r>
              <a:rPr lang="en-GB" sz="1400">
                <a:solidFill>
                  <a:srgbClr val="586E75"/>
                </a:solidFill>
              </a:rPr>
              <a:t> or </a:t>
            </a:r>
            <a:r>
              <a:rPr lang="en-GB" sz="1400">
                <a:solidFill>
                  <a:srgbClr val="002B36"/>
                </a:solidFill>
                <a:highlight>
                  <a:srgbClr val="EEF1F1"/>
                </a:highlight>
              </a:rPr>
              <a:t>n.cpp</a:t>
            </a:r>
            <a:r>
              <a:rPr lang="en-GB" sz="1400">
                <a:solidFill>
                  <a:srgbClr val="586E75"/>
                </a:solidFill>
              </a:rPr>
              <a:t> with a command of the form </a:t>
            </a:r>
            <a:r>
              <a:rPr lang="en-GB" sz="1400">
                <a:solidFill>
                  <a:srgbClr val="002B36"/>
                </a:solidFill>
                <a:highlight>
                  <a:srgbClr val="EEF1F1"/>
                </a:highlight>
              </a:rPr>
              <a:t>$(CXX) -c $(CPPFLAGS) $(CXXFLAGS) $^ -o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b33605461b_0_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8100"/>
              <a:t>GDB</a:t>
            </a:r>
            <a:endParaRPr sz="8100"/>
          </a:p>
        </p:txBody>
      </p:sp>
      <p:sp>
        <p:nvSpPr>
          <p:cNvPr id="175" name="Google Shape;175;g2b33605461b_0_0"/>
          <p:cNvSpPr txBox="1"/>
          <p:nvPr/>
        </p:nvSpPr>
        <p:spPr>
          <a:xfrm>
            <a:off x="1994150" y="3251600"/>
            <a:ext cx="4986600" cy="111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chemeClr val="accent1"/>
                </a:solidFill>
                <a:latin typeface="Lato" panose="020F0502020204030203"/>
                <a:ea typeface="Lato" panose="020F0502020204030203"/>
                <a:cs typeface="Lato" panose="020F0502020204030203"/>
                <a:sym typeface="Lato" panose="020F0502020204030203"/>
              </a:rPr>
              <a:t>GNU DeBugger</a:t>
            </a:r>
            <a:endParaRPr sz="24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b3c4fadc5d_3_1"/>
          <p:cNvSpPr txBox="1">
            <a:spLocks noGrp="1"/>
          </p:cNvSpPr>
          <p:nvPr>
            <p:ph type="title"/>
          </p:nvPr>
        </p:nvSpPr>
        <p:spPr>
          <a:xfrm>
            <a:off x="635800" y="5491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Debugging</a:t>
            </a:r>
            <a:endParaRPr sz="3240"/>
          </a:p>
        </p:txBody>
      </p:sp>
      <p:sp>
        <p:nvSpPr>
          <p:cNvPr id="181" name="Google Shape;181;g2b3c4fadc5d_3_1"/>
          <p:cNvSpPr txBox="1">
            <a:spLocks noGrp="1"/>
          </p:cNvSpPr>
          <p:nvPr>
            <p:ph type="body" idx="1"/>
          </p:nvPr>
        </p:nvSpPr>
        <p:spPr>
          <a:xfrm>
            <a:off x="693325" y="1894875"/>
            <a:ext cx="3721200" cy="2916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Compile time errors:</a:t>
            </a:r>
            <a:endParaRPr lang="en-GB"/>
          </a:p>
          <a:p>
            <a:pPr marL="457200" lvl="0" indent="-311150" algn="l" rtl="0">
              <a:spcBef>
                <a:spcPts val="0"/>
              </a:spcBef>
              <a:spcAft>
                <a:spcPts val="0"/>
              </a:spcAft>
              <a:buSzPts val="1300"/>
              <a:buAutoNum type="arabicPeriod"/>
            </a:pPr>
            <a:r>
              <a:rPr lang="en-GB"/>
              <a:t>Missing semicolons (after python practice!)</a:t>
            </a:r>
            <a:endParaRPr lang="en-GB"/>
          </a:p>
          <a:p>
            <a:pPr marL="457200" lvl="0" indent="-311150" algn="l" rtl="0">
              <a:spcBef>
                <a:spcPts val="0"/>
              </a:spcBef>
              <a:spcAft>
                <a:spcPts val="0"/>
              </a:spcAft>
              <a:buSzPts val="1300"/>
              <a:buAutoNum type="arabicPeriod"/>
            </a:pPr>
            <a:r>
              <a:rPr lang="en-GB"/>
              <a:t>Wrong variable names</a:t>
            </a:r>
            <a:endParaRPr lang="en-GB"/>
          </a:p>
          <a:p>
            <a:pPr marL="457200" lvl="0" indent="-311150" algn="l" rtl="0">
              <a:spcBef>
                <a:spcPts val="0"/>
              </a:spcBef>
              <a:spcAft>
                <a:spcPts val="0"/>
              </a:spcAft>
              <a:buSzPts val="1300"/>
              <a:buAutoNum type="arabicPeriod"/>
            </a:pPr>
            <a:r>
              <a:rPr lang="en-GB"/>
              <a:t>Out of scope variables</a:t>
            </a:r>
            <a:endParaRPr lang="en-GB"/>
          </a:p>
          <a:p>
            <a:pPr marL="457200" lvl="0" indent="-311150" algn="l" rtl="0">
              <a:spcBef>
                <a:spcPts val="0"/>
              </a:spcBef>
              <a:spcAft>
                <a:spcPts val="0"/>
              </a:spcAft>
              <a:buSzPts val="1300"/>
              <a:buAutoNum type="arabicPeriod"/>
            </a:pPr>
            <a:r>
              <a:rPr lang="en-GB"/>
              <a:t>Assigning strings to integer variables. (Rare?)</a:t>
            </a:r>
            <a:endParaRPr lang="en-GB"/>
          </a:p>
          <a:p>
            <a:pPr marL="457200" lvl="0" indent="-311150" algn="l" rtl="0">
              <a:spcBef>
                <a:spcPts val="0"/>
              </a:spcBef>
              <a:spcAft>
                <a:spcPts val="0"/>
              </a:spcAft>
              <a:buSzPts val="1300"/>
              <a:buAutoNum type="arabicPeriod"/>
            </a:pPr>
            <a:r>
              <a:rPr lang="en-GB"/>
              <a:t>Didn’t pass arguments to functions.</a:t>
            </a:r>
            <a:endParaRPr lang="en-GB"/>
          </a:p>
          <a:p>
            <a:pPr marL="457200" lvl="0" indent="-311150" algn="l" rtl="0">
              <a:spcBef>
                <a:spcPts val="0"/>
              </a:spcBef>
              <a:spcAft>
                <a:spcPts val="0"/>
              </a:spcAft>
              <a:buSzPts val="1300"/>
              <a:buAutoNum type="arabicPeriod"/>
            </a:pPr>
            <a:r>
              <a:rPr lang="en-GB"/>
              <a:t>Some others left? GDB can handle all of them!</a:t>
            </a:r>
            <a:endParaRPr lang="en-GB"/>
          </a:p>
        </p:txBody>
      </p:sp>
      <p:sp>
        <p:nvSpPr>
          <p:cNvPr id="182" name="Google Shape;182;g2b3c4fadc5d_3_1"/>
          <p:cNvSpPr txBox="1">
            <a:spLocks noGrp="1"/>
          </p:cNvSpPr>
          <p:nvPr>
            <p:ph type="body" idx="2"/>
          </p:nvPr>
        </p:nvSpPr>
        <p:spPr>
          <a:xfrm>
            <a:off x="4626875" y="1894875"/>
            <a:ext cx="3921600" cy="285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Run-time errors:</a:t>
            </a:r>
            <a:endParaRPr lang="en-GB"/>
          </a:p>
          <a:p>
            <a:pPr marL="457200" lvl="0" indent="-311150" algn="l" rtl="0">
              <a:spcBef>
                <a:spcPts val="0"/>
              </a:spcBef>
              <a:spcAft>
                <a:spcPts val="0"/>
              </a:spcAft>
              <a:buSzPts val="1300"/>
              <a:buAutoNum type="arabicPeriod"/>
            </a:pPr>
            <a:r>
              <a:rPr lang="en-GB"/>
              <a:t>Illegal use of pointers</a:t>
            </a:r>
            <a:endParaRPr lang="en-GB"/>
          </a:p>
          <a:p>
            <a:pPr marL="457200" lvl="0" indent="-311150" algn="l" rtl="0">
              <a:spcBef>
                <a:spcPts val="0"/>
              </a:spcBef>
              <a:spcAft>
                <a:spcPts val="0"/>
              </a:spcAft>
              <a:buSzPts val="1300"/>
              <a:buAutoNum type="arabicPeriod"/>
            </a:pPr>
            <a:r>
              <a:rPr lang="en-GB"/>
              <a:t>Freeing memory that was already freed.</a:t>
            </a:r>
            <a:endParaRPr lang="en-GB"/>
          </a:p>
          <a:p>
            <a:pPr marL="457200" lvl="0" indent="-311150" algn="l" rtl="0">
              <a:spcBef>
                <a:spcPts val="0"/>
              </a:spcBef>
              <a:spcAft>
                <a:spcPts val="0"/>
              </a:spcAft>
              <a:buSzPts val="1300"/>
              <a:buAutoNum type="arabicPeriod"/>
            </a:pPr>
            <a:r>
              <a:rPr lang="en-GB"/>
              <a:t>Array index out of bounds</a:t>
            </a:r>
            <a:endParaRPr lang="en-GB"/>
          </a:p>
          <a:p>
            <a:pPr marL="457200" lvl="0" indent="-311150" algn="l" rtl="0">
              <a:spcBef>
                <a:spcPts val="0"/>
              </a:spcBef>
              <a:spcAft>
                <a:spcPts val="0"/>
              </a:spcAft>
              <a:buSzPts val="1300"/>
              <a:buAutoNum type="arabicPeriod"/>
            </a:pPr>
            <a:r>
              <a:rPr lang="en-GB"/>
              <a:t>Dereferencing memory that has not been allocated.</a:t>
            </a:r>
            <a:endParaRPr lang="en-GB"/>
          </a:p>
        </p:txBody>
      </p:sp>
      <p:sp>
        <p:nvSpPr>
          <p:cNvPr id="183" name="Google Shape;183;g2b3c4fadc5d_3_1"/>
          <p:cNvSpPr txBox="1"/>
          <p:nvPr/>
        </p:nvSpPr>
        <p:spPr>
          <a:xfrm>
            <a:off x="693325" y="1338600"/>
            <a:ext cx="7491900" cy="3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Process of finding compile and run-time errors</a:t>
            </a: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b43b1c85b4_0_0"/>
          <p:cNvSpPr txBox="1">
            <a:spLocks noGrp="1"/>
          </p:cNvSpPr>
          <p:nvPr>
            <p:ph type="title"/>
          </p:nvPr>
        </p:nvSpPr>
        <p:spPr>
          <a:xfrm>
            <a:off x="585225" y="565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140"/>
              <a:t>Alternatives to GDB</a:t>
            </a:r>
            <a:endParaRPr sz="3140"/>
          </a:p>
        </p:txBody>
      </p:sp>
      <p:sp>
        <p:nvSpPr>
          <p:cNvPr id="189" name="Google Shape;189;g2b43b1c85b4_0_0"/>
          <p:cNvSpPr txBox="1">
            <a:spLocks noGrp="1"/>
          </p:cNvSpPr>
          <p:nvPr>
            <p:ph type="body" idx="1"/>
          </p:nvPr>
        </p:nvSpPr>
        <p:spPr>
          <a:xfrm>
            <a:off x="4572000" y="1208225"/>
            <a:ext cx="4308900" cy="3677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Add output statements to the code. (My favourite!) Better to use endl instead of “\n”, because “endl” causes a flush operation, which means any data to be printed is directly sent to the terminal. Usage: cout &lt;&lt; “debugging is necessary ” &lt;&lt; x &lt;&lt; endl;</a:t>
            </a:r>
            <a:endParaRPr lang="en-GB"/>
          </a:p>
          <a:p>
            <a:pPr marL="457200" lvl="0" indent="-311150" algn="l" rtl="0">
              <a:spcBef>
                <a:spcPts val="0"/>
              </a:spcBef>
              <a:spcAft>
                <a:spcPts val="0"/>
              </a:spcAft>
              <a:buSzPts val="1300"/>
              <a:buChar char="●"/>
            </a:pPr>
            <a:r>
              <a:rPr lang="en-GB"/>
              <a:t>You can even set compile time symbol DEBUG. g++ -g -c -DDEBUG myProgram.cpp. This will make sure that the DEBUG sections will be included while executing the code.</a:t>
            </a:r>
            <a:endParaRPr lang="en-GB"/>
          </a:p>
          <a:p>
            <a:pPr marL="457200" lvl="0" indent="-311150" algn="l" rtl="0">
              <a:spcBef>
                <a:spcPts val="0"/>
              </a:spcBef>
              <a:spcAft>
                <a:spcPts val="0"/>
              </a:spcAft>
              <a:buSzPts val="1300"/>
              <a:buChar char="●"/>
            </a:pPr>
            <a:r>
              <a:rPr lang="en-GB"/>
              <a:t>Assertions: “Programming with defense”. Include &lt;assert.h&gt; in C++ to use this. Program fails with an informational message whenever the assert condition fails. If compile time symbol “NDEBUG” is used, then assertion is commented.</a:t>
            </a:r>
            <a:endParaRPr lang="en-GB"/>
          </a:p>
          <a:p>
            <a:pPr marL="457200" lvl="0" indent="-311150" algn="l" rtl="0">
              <a:spcBef>
                <a:spcPts val="0"/>
              </a:spcBef>
              <a:spcAft>
                <a:spcPts val="0"/>
              </a:spcAft>
              <a:buSzPts val="1300"/>
              <a:buChar char="●"/>
            </a:pPr>
            <a:r>
              <a:rPr lang="en-GB"/>
              <a:t>VS Code Inbuilt Debugger (Install Extensions)</a:t>
            </a:r>
            <a:endParaRPr lang="en-GB"/>
          </a:p>
        </p:txBody>
      </p:sp>
      <p:pic>
        <p:nvPicPr>
          <p:cNvPr id="190" name="Google Shape;190;g2b43b1c85b4_0_0"/>
          <p:cNvPicPr preferRelativeResize="0"/>
          <p:nvPr/>
        </p:nvPicPr>
        <p:blipFill>
          <a:blip r:embed="rId1"/>
          <a:stretch>
            <a:fillRect/>
          </a:stretch>
        </p:blipFill>
        <p:spPr>
          <a:xfrm>
            <a:off x="317925" y="1444225"/>
            <a:ext cx="4135025" cy="1297000"/>
          </a:xfrm>
          <a:prstGeom prst="rect">
            <a:avLst/>
          </a:prstGeom>
          <a:noFill/>
          <a:ln>
            <a:noFill/>
          </a:ln>
        </p:spPr>
      </p:pic>
      <p:pic>
        <p:nvPicPr>
          <p:cNvPr id="191" name="Google Shape;191;g2b43b1c85b4_0_0"/>
          <p:cNvPicPr preferRelativeResize="0"/>
          <p:nvPr/>
        </p:nvPicPr>
        <p:blipFill>
          <a:blip r:embed="rId2"/>
          <a:stretch>
            <a:fillRect/>
          </a:stretch>
        </p:blipFill>
        <p:spPr>
          <a:xfrm>
            <a:off x="420150" y="2829650"/>
            <a:ext cx="3930574" cy="18491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b43b1c85b4_0_8"/>
          <p:cNvSpPr txBox="1">
            <a:spLocks noGrp="1"/>
          </p:cNvSpPr>
          <p:nvPr>
            <p:ph type="title"/>
          </p:nvPr>
        </p:nvSpPr>
        <p:spPr>
          <a:xfrm>
            <a:off x="654050" y="581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How to start GDB?	</a:t>
            </a:r>
            <a:endParaRPr sz="3240"/>
          </a:p>
        </p:txBody>
      </p:sp>
      <p:sp>
        <p:nvSpPr>
          <p:cNvPr id="197" name="Google Shape;197;g2b43b1c85b4_0_8"/>
          <p:cNvSpPr txBox="1">
            <a:spLocks noGrp="1"/>
          </p:cNvSpPr>
          <p:nvPr>
            <p:ph type="body" idx="1"/>
          </p:nvPr>
        </p:nvSpPr>
        <p:spPr>
          <a:xfrm>
            <a:off x="654050" y="1593000"/>
            <a:ext cx="7688700" cy="2261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dirty="0"/>
              <a:t>Compile your program with the -g compile flag. This helps in debugging.</a:t>
            </a:r>
            <a:endParaRPr sz="1900" dirty="0"/>
          </a:p>
          <a:p>
            <a:pPr marL="457200" lvl="0" indent="-349250" algn="l" rtl="0">
              <a:spcBef>
                <a:spcPts val="0"/>
              </a:spcBef>
              <a:spcAft>
                <a:spcPts val="0"/>
              </a:spcAft>
              <a:buSzPts val="1900"/>
              <a:buChar char="●"/>
            </a:pPr>
            <a:r>
              <a:rPr lang="en-GB" sz="1900" dirty="0"/>
              <a:t>g++ -g -o try </a:t>
            </a:r>
            <a:r>
              <a:rPr lang="en-GB" sz="1900" dirty="0" err="1"/>
              <a:t>try.cpp</a:t>
            </a:r>
            <a:endParaRPr sz="1900" dirty="0"/>
          </a:p>
          <a:p>
            <a:pPr marL="457200" lvl="0" indent="-349250" algn="l" rtl="0">
              <a:spcBef>
                <a:spcPts val="0"/>
              </a:spcBef>
              <a:spcAft>
                <a:spcPts val="0"/>
              </a:spcAft>
              <a:buSzPts val="1900"/>
              <a:buChar char="●"/>
            </a:pPr>
            <a:r>
              <a:rPr lang="en-GB" sz="1900" dirty="0" err="1"/>
              <a:t>gdb</a:t>
            </a:r>
            <a:r>
              <a:rPr lang="en-GB" sz="1900" dirty="0"/>
              <a:t> try</a:t>
            </a:r>
            <a:endParaRPr sz="1900" dirty="0"/>
          </a:p>
          <a:p>
            <a:pPr marL="457200" lvl="0" indent="-349250" algn="l" rtl="0">
              <a:spcBef>
                <a:spcPts val="0"/>
              </a:spcBef>
              <a:spcAft>
                <a:spcPts val="0"/>
              </a:spcAft>
              <a:buSzPts val="1900"/>
              <a:buChar char="●"/>
            </a:pPr>
            <a:r>
              <a:rPr lang="en-GB" sz="1900" dirty="0"/>
              <a:t>Starts the debugger for this program, but the program does not start running.</a:t>
            </a:r>
            <a:endParaRPr sz="1900" dirty="0"/>
          </a:p>
          <a:p>
            <a:pPr marL="457200" lvl="0" indent="-349250" algn="l" rtl="0">
              <a:spcBef>
                <a:spcPts val="0"/>
              </a:spcBef>
              <a:spcAft>
                <a:spcPts val="0"/>
              </a:spcAft>
              <a:buSzPts val="1900"/>
              <a:buChar char="●"/>
            </a:pPr>
            <a:r>
              <a:rPr lang="en-GB" sz="1900" dirty="0" err="1"/>
              <a:t>gdb</a:t>
            </a:r>
            <a:r>
              <a:rPr lang="en-GB" sz="1900" dirty="0"/>
              <a:t>: Starts the debugger but without any file.</a:t>
            </a:r>
            <a:endParaRPr sz="1900" dirty="0"/>
          </a:p>
          <a:p>
            <a:pPr marL="457200" lvl="0" indent="-349250" algn="l" rtl="0">
              <a:spcBef>
                <a:spcPts val="0"/>
              </a:spcBef>
              <a:spcAft>
                <a:spcPts val="0"/>
              </a:spcAft>
              <a:buSzPts val="1900"/>
              <a:buChar char="●"/>
            </a:pPr>
            <a:r>
              <a:rPr lang="en-GB" sz="1900" dirty="0" err="1"/>
              <a:t>gdb</a:t>
            </a:r>
            <a:r>
              <a:rPr lang="en-GB" sz="1900" dirty="0"/>
              <a:t> –help: Shows the possible command line options.</a:t>
            </a:r>
            <a:endParaRPr sz="1900" dirty="0"/>
          </a:p>
          <a:p>
            <a:pPr marL="457200" lvl="0" indent="-349250" algn="l" rtl="0">
              <a:spcBef>
                <a:spcPts val="0"/>
              </a:spcBef>
              <a:spcAft>
                <a:spcPts val="0"/>
              </a:spcAft>
              <a:buSzPts val="1900"/>
              <a:buChar char="●"/>
            </a:pPr>
            <a:r>
              <a:rPr lang="en-GB" sz="1900" dirty="0"/>
              <a:t>quit: Exit </a:t>
            </a:r>
            <a:r>
              <a:rPr lang="en-GB" sz="1900" dirty="0" err="1"/>
              <a:t>gdb</a:t>
            </a:r>
            <a:r>
              <a:rPr lang="en-GB" sz="1900" dirty="0"/>
              <a:t>, q will also work.</a:t>
            </a:r>
            <a:endParaRPr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b43b1c85b4_0_18"/>
          <p:cNvSpPr txBox="1">
            <a:spLocks noGrp="1"/>
          </p:cNvSpPr>
          <p:nvPr>
            <p:ph type="title"/>
          </p:nvPr>
        </p:nvSpPr>
        <p:spPr>
          <a:xfrm>
            <a:off x="687550" y="573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a:t>Breakpoints</a:t>
            </a:r>
            <a:endParaRPr sz="3040"/>
          </a:p>
        </p:txBody>
      </p:sp>
      <p:sp>
        <p:nvSpPr>
          <p:cNvPr id="203" name="Google Shape;203;g2b43b1c85b4_0_18"/>
          <p:cNvSpPr txBox="1">
            <a:spLocks noGrp="1"/>
          </p:cNvSpPr>
          <p:nvPr>
            <p:ph type="body" idx="1"/>
          </p:nvPr>
        </p:nvSpPr>
        <p:spPr>
          <a:xfrm>
            <a:off x="729450" y="1501425"/>
            <a:ext cx="7992000" cy="330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To stop the program at different points in its execution, we use breakpoints.</a:t>
            </a:r>
            <a:endParaRPr sz="1400"/>
          </a:p>
          <a:p>
            <a:pPr marL="457200" lvl="0" indent="-317500" algn="l" rtl="0">
              <a:spcBef>
                <a:spcPts val="0"/>
              </a:spcBef>
              <a:spcAft>
                <a:spcPts val="0"/>
              </a:spcAft>
              <a:buSzPts val="1400"/>
              <a:buChar char="●"/>
            </a:pPr>
            <a:r>
              <a:rPr lang="en-GB" sz="1400"/>
              <a:t>To specify a breakpoint upon entry to a function, we use: “break function” (stops just before the start of the function), “break bug.c:function”(stops before the function present in a particular file), “b function” (b = shortcut for break)</a:t>
            </a:r>
            <a:endParaRPr sz="1400"/>
          </a:p>
          <a:p>
            <a:pPr marL="457200" lvl="0" indent="-317500" algn="l" rtl="0">
              <a:spcBef>
                <a:spcPts val="0"/>
              </a:spcBef>
              <a:spcAft>
                <a:spcPts val="0"/>
              </a:spcAft>
              <a:buSzPts val="1400"/>
              <a:buChar char="●"/>
            </a:pPr>
            <a:r>
              <a:rPr lang="en-GB" sz="1400"/>
              <a:t>“break 26” will set a breakpoint at line number 26 of the file.</a:t>
            </a:r>
            <a:endParaRPr sz="1400"/>
          </a:p>
          <a:p>
            <a:pPr marL="457200" lvl="0" indent="-317500" algn="l" rtl="0">
              <a:spcBef>
                <a:spcPts val="0"/>
              </a:spcBef>
              <a:spcAft>
                <a:spcPts val="0"/>
              </a:spcAft>
              <a:buSzPts val="1400"/>
              <a:buChar char="●"/>
            </a:pPr>
            <a:r>
              <a:rPr lang="en-GB" sz="1400"/>
              <a:t>To list current breakpoints, type “info breakpoints”. Breakpoints will be given some numbers(id’s). They can be deleted using “delete &lt;id&gt;”</a:t>
            </a:r>
            <a:endParaRPr sz="1400"/>
          </a:p>
          <a:p>
            <a:pPr marL="457200" lvl="0" indent="-317500" algn="l" rtl="0">
              <a:spcBef>
                <a:spcPts val="0"/>
              </a:spcBef>
              <a:spcAft>
                <a:spcPts val="0"/>
              </a:spcAft>
              <a:buSzPts val="1400"/>
              <a:buChar char="●"/>
            </a:pPr>
            <a:r>
              <a:rPr lang="en-GB" sz="1400"/>
              <a:t>Breakpoints can also made to be triggered only when certain conditions are met. “break &lt;line/function&gt; if &lt;condition&gt;”</a:t>
            </a:r>
            <a:endParaRPr sz="1400"/>
          </a:p>
          <a:p>
            <a:pPr marL="457200" lvl="0" indent="-317500" algn="l" rtl="0">
              <a:spcBef>
                <a:spcPts val="0"/>
              </a:spcBef>
              <a:spcAft>
                <a:spcPts val="0"/>
              </a:spcAft>
              <a:buSzPts val="1400"/>
              <a:buChar char="●"/>
            </a:pPr>
            <a:r>
              <a:rPr lang="en-GB" sz="1400"/>
              <a:t>break +offset: will set a breakpoint after offset lines from current spot.</a:t>
            </a:r>
            <a:endParaRPr sz="1400"/>
          </a:p>
          <a:p>
            <a:pPr marL="457200" lvl="0" indent="-317500" algn="l" rtl="0">
              <a:spcBef>
                <a:spcPts val="0"/>
              </a:spcBef>
              <a:spcAft>
                <a:spcPts val="0"/>
              </a:spcAft>
              <a:buSzPts val="1400"/>
              <a:buChar char="●"/>
            </a:pPr>
            <a:r>
              <a:rPr lang="en-GB" sz="1400"/>
              <a:t>tbreak: temporary break, remove when reached</a:t>
            </a:r>
            <a:endParaRPr sz="1400"/>
          </a:p>
          <a:p>
            <a:pPr marL="457200" lvl="0" indent="-317500" algn="l" rtl="0">
              <a:spcBef>
                <a:spcPts val="0"/>
              </a:spcBef>
              <a:spcAft>
                <a:spcPts val="0"/>
              </a:spcAft>
              <a:buSzPts val="1400"/>
              <a:buChar char="●"/>
            </a:pPr>
            <a:r>
              <a:rPr lang="en-GB" sz="1400"/>
              <a:t>rbreak regex: break on all functions matching regex</a:t>
            </a:r>
            <a:endParaRPr sz="1400"/>
          </a:p>
          <a:p>
            <a:pPr marL="457200" lvl="0" indent="-317500" algn="l" rtl="0">
              <a:spcBef>
                <a:spcPts val="0"/>
              </a:spcBef>
              <a:spcAft>
                <a:spcPts val="0"/>
              </a:spcAft>
              <a:buSzPts val="1400"/>
              <a:buChar char="●"/>
            </a:pPr>
            <a:r>
              <a:rPr lang="en-GB" sz="1400"/>
              <a:t>Ignore n count: ignore breakpoint n count times.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ubtitle 2"/>
          <p:cNvSpPr>
            <a:spLocks noGrp="1"/>
          </p:cNvSpPr>
          <p:nvPr>
            <p:ph type="subTitle" idx="1"/>
          </p:nvPr>
        </p:nvSpPr>
        <p:spPr/>
        <p:txBody>
          <a:bodyPr/>
          <a:p>
            <a:endParaRPr lang="en-US"/>
          </a:p>
        </p:txBody>
      </p:sp>
      <p:sp>
        <p:nvSpPr>
          <p:cNvPr id="4" name="Text Placeholder 3"/>
          <p:cNvSpPr>
            <a:spLocks noGrp="1"/>
          </p:cNvSpPr>
          <p:nvPr>
            <p:ph type="body"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b43b1c85b4_0_23"/>
          <p:cNvSpPr txBox="1">
            <a:spLocks noGrp="1"/>
          </p:cNvSpPr>
          <p:nvPr>
            <p:ph type="title"/>
          </p:nvPr>
        </p:nvSpPr>
        <p:spPr>
          <a:xfrm>
            <a:off x="727650" y="531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a:t>Execution Control</a:t>
            </a:r>
            <a:endParaRPr sz="3040"/>
          </a:p>
        </p:txBody>
      </p:sp>
      <p:sp>
        <p:nvSpPr>
          <p:cNvPr id="209" name="Google Shape;209;g2b43b1c85b4_0_23"/>
          <p:cNvSpPr txBox="1">
            <a:spLocks noGrp="1"/>
          </p:cNvSpPr>
          <p:nvPr>
            <p:ph type="body" idx="1"/>
          </p:nvPr>
        </p:nvSpPr>
        <p:spPr>
          <a:xfrm>
            <a:off x="676500" y="1575750"/>
            <a:ext cx="7791000" cy="288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a:t>(gdb) run: Starts running the program.</a:t>
            </a:r>
            <a:endParaRPr sz="1800"/>
          </a:p>
          <a:p>
            <a:pPr marL="457200" lvl="0" indent="-342900" algn="l" rtl="0">
              <a:spcBef>
                <a:spcPts val="0"/>
              </a:spcBef>
              <a:spcAft>
                <a:spcPts val="0"/>
              </a:spcAft>
              <a:buSzPts val="1800"/>
              <a:buChar char="●"/>
            </a:pPr>
            <a:r>
              <a:rPr lang="en-GB" sz="1800"/>
              <a:t>continue/c: Continue running after a breakpoint.(run starts from the beginning of the program, whereas this starts from the breakpoint itself!)</a:t>
            </a:r>
            <a:endParaRPr sz="1800"/>
          </a:p>
          <a:p>
            <a:pPr marL="457200" lvl="0" indent="-342900" algn="l" rtl="0">
              <a:spcBef>
                <a:spcPts val="0"/>
              </a:spcBef>
              <a:spcAft>
                <a:spcPts val="0"/>
              </a:spcAft>
              <a:buSzPts val="1800"/>
              <a:buChar char="●"/>
            </a:pPr>
            <a:r>
              <a:rPr lang="en-GB" sz="1800"/>
              <a:t>next/n: Execute next line stepping over function calls.</a:t>
            </a:r>
            <a:endParaRPr sz="1800"/>
          </a:p>
          <a:p>
            <a:pPr marL="457200" lvl="0" indent="-342900" algn="l" rtl="0">
              <a:spcBef>
                <a:spcPts val="0"/>
              </a:spcBef>
              <a:spcAft>
                <a:spcPts val="0"/>
              </a:spcAft>
              <a:buSzPts val="1800"/>
              <a:buChar char="●"/>
            </a:pPr>
            <a:r>
              <a:rPr lang="en-GB" sz="1800"/>
              <a:t>step/s: Execute next line stepping into function calls, if any.</a:t>
            </a:r>
            <a:endParaRPr sz="1800"/>
          </a:p>
          <a:p>
            <a:pPr marL="457200" lvl="0" indent="-342900" algn="l" rtl="0">
              <a:spcBef>
                <a:spcPts val="0"/>
              </a:spcBef>
              <a:spcAft>
                <a:spcPts val="0"/>
              </a:spcAft>
              <a:buSzPts val="1800"/>
              <a:buChar char="●"/>
            </a:pPr>
            <a:r>
              <a:rPr lang="en-GB" sz="1800"/>
              <a:t>With all these three, we can even specify the number of times, they are supposed to be run.</a:t>
            </a:r>
            <a:endParaRPr sz="1800"/>
          </a:p>
          <a:p>
            <a:pPr marL="457200" lvl="0" indent="-342900" algn="l" rtl="0">
              <a:spcBef>
                <a:spcPts val="0"/>
              </a:spcBef>
              <a:spcAft>
                <a:spcPts val="0"/>
              </a:spcAft>
              <a:buSzPts val="1800"/>
              <a:buChar char="●"/>
            </a:pPr>
            <a:r>
              <a:rPr lang="en-GB" sz="1800"/>
              <a:t>(gdb) help: Lists the possible topics we can ask for.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b43b1c85b4_0_28"/>
          <p:cNvSpPr txBox="1">
            <a:spLocks noGrp="1"/>
          </p:cNvSpPr>
          <p:nvPr>
            <p:ph type="title"/>
          </p:nvPr>
        </p:nvSpPr>
        <p:spPr>
          <a:xfrm>
            <a:off x="727650" y="589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740"/>
              <a:t>Program Stack</a:t>
            </a:r>
            <a:endParaRPr sz="2740"/>
          </a:p>
        </p:txBody>
      </p:sp>
      <p:sp>
        <p:nvSpPr>
          <p:cNvPr id="215" name="Google Shape;215;g2b43b1c85b4_0_28"/>
          <p:cNvSpPr txBox="1">
            <a:spLocks noGrp="1"/>
          </p:cNvSpPr>
          <p:nvPr>
            <p:ph type="body" idx="1"/>
          </p:nvPr>
        </p:nvSpPr>
        <p:spPr>
          <a:xfrm>
            <a:off x="727650" y="1593025"/>
            <a:ext cx="7688700" cy="2923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a:t>backtrace/bt: Prints the current contents of the stack. Also prints the arguments to the function calls</a:t>
            </a:r>
            <a:endParaRPr sz="1800"/>
          </a:p>
          <a:p>
            <a:pPr marL="457200" lvl="0" indent="-342900" algn="l" rtl="0">
              <a:spcBef>
                <a:spcPts val="0"/>
              </a:spcBef>
              <a:spcAft>
                <a:spcPts val="0"/>
              </a:spcAft>
              <a:buSzPts val="1800"/>
              <a:buChar char="●"/>
            </a:pPr>
            <a:r>
              <a:rPr lang="en-GB" sz="1800"/>
              <a:t> up: Helps move one step up in the stack i.e. from a function to it’s caller.</a:t>
            </a:r>
            <a:endParaRPr sz="1800"/>
          </a:p>
          <a:p>
            <a:pPr marL="457200" lvl="0" indent="-342900" algn="l" rtl="0">
              <a:spcBef>
                <a:spcPts val="0"/>
              </a:spcBef>
              <a:spcAft>
                <a:spcPts val="0"/>
              </a:spcAft>
              <a:buSzPts val="1800"/>
              <a:buChar char="●"/>
            </a:pPr>
            <a:r>
              <a:rPr lang="en-GB" sz="1800"/>
              <a:t>down: Helps move one step down in the stack, i.e. from a function to it’s callee.</a:t>
            </a:r>
            <a:endParaRPr sz="1800"/>
          </a:p>
          <a:p>
            <a:pPr marL="457200" lvl="0" indent="-342900" algn="l" rtl="0">
              <a:spcBef>
                <a:spcPts val="0"/>
              </a:spcBef>
              <a:spcAft>
                <a:spcPts val="0"/>
              </a:spcAft>
              <a:buSzPts val="1800"/>
              <a:buChar char="●"/>
            </a:pPr>
            <a:r>
              <a:rPr lang="en-GB" sz="1800"/>
              <a:t>info args: Print the arguments of the current function.</a:t>
            </a:r>
            <a:endParaRPr sz="1800"/>
          </a:p>
          <a:p>
            <a:pPr marL="457200" lvl="0" indent="-342900" algn="l" rtl="0">
              <a:spcBef>
                <a:spcPts val="0"/>
              </a:spcBef>
              <a:spcAft>
                <a:spcPts val="0"/>
              </a:spcAft>
              <a:buSzPts val="1800"/>
              <a:buChar char="●"/>
            </a:pPr>
            <a:r>
              <a:rPr lang="en-GB" sz="1800"/>
              <a:t>info locals: Print the local variables of the current function.</a:t>
            </a:r>
            <a:endParaRPr sz="1800"/>
          </a:p>
          <a:p>
            <a:pPr marL="0" lvl="0" indent="0" algn="l" rtl="0">
              <a:spcBef>
                <a:spcPts val="0"/>
              </a:spcBef>
              <a:spcAft>
                <a:spcPts val="0"/>
              </a:spcAft>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b43b1c85b4_0_39"/>
          <p:cNvSpPr txBox="1">
            <a:spLocks noGrp="1"/>
          </p:cNvSpPr>
          <p:nvPr>
            <p:ph type="title"/>
          </p:nvPr>
        </p:nvSpPr>
        <p:spPr>
          <a:xfrm>
            <a:off x="662450" y="556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Printing Variables</a:t>
            </a:r>
            <a:endParaRPr lang="en-GB"/>
          </a:p>
        </p:txBody>
      </p:sp>
      <p:sp>
        <p:nvSpPr>
          <p:cNvPr id="221" name="Google Shape;221;g2b43b1c85b4_0_39"/>
          <p:cNvSpPr txBox="1">
            <a:spLocks noGrp="1"/>
          </p:cNvSpPr>
          <p:nvPr>
            <p:ph type="body" idx="1"/>
          </p:nvPr>
        </p:nvSpPr>
        <p:spPr>
          <a:xfrm>
            <a:off x="727650" y="1634900"/>
            <a:ext cx="7688700" cy="2261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GB" sz="1700"/>
              <a:t>display &lt;variable&gt;: Print the values of the variable, every time the program stops at a breakpoint.</a:t>
            </a:r>
            <a:endParaRPr sz="1700"/>
          </a:p>
          <a:p>
            <a:pPr marL="457200" lvl="0" indent="-336550" algn="l" rtl="0">
              <a:spcBef>
                <a:spcPts val="0"/>
              </a:spcBef>
              <a:spcAft>
                <a:spcPts val="0"/>
              </a:spcAft>
              <a:buSzPts val="1700"/>
              <a:buChar char="●"/>
            </a:pPr>
            <a:r>
              <a:rPr lang="en-GB" sz="1700"/>
              <a:t>print &lt;variable&gt;: Prints the value of the variable at that particular breakpoint. (Shortcut: p)</a:t>
            </a:r>
            <a:endParaRPr sz="1700"/>
          </a:p>
          <a:p>
            <a:pPr marL="457200" lvl="0" indent="-336550" algn="l" rtl="0">
              <a:spcBef>
                <a:spcPts val="0"/>
              </a:spcBef>
              <a:spcAft>
                <a:spcPts val="0"/>
              </a:spcAft>
              <a:buSzPts val="1700"/>
              <a:buChar char="●"/>
            </a:pPr>
            <a:r>
              <a:rPr lang="en-GB" sz="1700"/>
              <a:t>We can also use print to evaluate expressions/function calls, reassign variables and more… Example: print strlen(text)</a:t>
            </a:r>
            <a:endParaRPr sz="1700"/>
          </a:p>
          <a:p>
            <a:pPr marL="457200" lvl="0" indent="-336550" algn="l" rtl="0">
              <a:spcBef>
                <a:spcPts val="0"/>
              </a:spcBef>
              <a:spcAft>
                <a:spcPts val="0"/>
              </a:spcAft>
              <a:buSzPts val="1700"/>
              <a:buChar char="●"/>
            </a:pPr>
            <a:r>
              <a:rPr lang="en-GB" sz="1700"/>
              <a:t>list: Shows next ten lines of the source code</a:t>
            </a:r>
            <a:endParaRPr sz="1700"/>
          </a:p>
          <a:p>
            <a:pPr marL="457200" lvl="0" indent="-336550" algn="l" rtl="0">
              <a:spcBef>
                <a:spcPts val="0"/>
              </a:spcBef>
              <a:spcAft>
                <a:spcPts val="0"/>
              </a:spcAft>
              <a:buSzPts val="1700"/>
              <a:buChar char="●"/>
            </a:pPr>
            <a:r>
              <a:rPr lang="en-GB" sz="1700"/>
              <a:t>show dir: Shows current source path.</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g2b43b1c85b4_0_33"/>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b3c4fadc5d_4_0"/>
          <p:cNvSpPr txBox="1">
            <a:spLocks noGrp="1"/>
          </p:cNvSpPr>
          <p:nvPr>
            <p:ph type="title"/>
          </p:nvPr>
        </p:nvSpPr>
        <p:spPr>
          <a:xfrm>
            <a:off x="688200" y="52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740"/>
              <a:t>Compiling C and C++ files through terminal</a:t>
            </a:r>
            <a:endParaRPr sz="2740"/>
          </a:p>
        </p:txBody>
      </p:sp>
      <p:sp>
        <p:nvSpPr>
          <p:cNvPr id="94" name="Google Shape;94;g2b3c4fadc5d_4_0"/>
          <p:cNvSpPr txBox="1">
            <a:spLocks noGrp="1"/>
          </p:cNvSpPr>
          <p:nvPr>
            <p:ph type="body" idx="1"/>
          </p:nvPr>
        </p:nvSpPr>
        <p:spPr>
          <a:xfrm>
            <a:off x="727650" y="1289625"/>
            <a:ext cx="7609800" cy="349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To compile C and C++ files through the terminal, we typically use the gcc (GNU Compiler Collection) for C files and g++ for C++ files. </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b="1">
                <a:solidFill>
                  <a:schemeClr val="dk2"/>
                </a:solidFill>
                <a:highlight>
                  <a:schemeClr val="lt1"/>
                </a:highlight>
              </a:rPr>
              <a:t>gcc -o output_file input_file.c</a:t>
            </a:r>
            <a:r>
              <a:rPr lang="en-GB" sz="1400">
                <a:solidFill>
                  <a:schemeClr val="dk2"/>
                </a:solidFill>
                <a:highlight>
                  <a:schemeClr val="lt1"/>
                </a:highlight>
              </a:rPr>
              <a:t>: gcc is the compiler. -o specifies the executable file name, input_file.c is the file to be compiled.</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b="1">
                <a:solidFill>
                  <a:schemeClr val="dk2"/>
                </a:solidFill>
                <a:highlight>
                  <a:schemeClr val="lt1"/>
                </a:highlight>
              </a:rPr>
              <a:t>g++ -o output_file input_file.cpp</a:t>
            </a:r>
            <a:r>
              <a:rPr lang="en-GB" sz="1400">
                <a:solidFill>
                  <a:schemeClr val="dk2"/>
                </a:solidFill>
                <a:highlight>
                  <a:schemeClr val="lt1"/>
                </a:highlight>
              </a:rPr>
              <a:t>: g++ is the compiler. -o specifies the executable file name, input_file.cpp is the file to be compiled.</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Multiple files can be compiled into a single executable using </a:t>
            </a:r>
            <a:r>
              <a:rPr lang="en-GB" sz="1400" b="1">
                <a:solidFill>
                  <a:schemeClr val="dk2"/>
                </a:solidFill>
                <a:highlight>
                  <a:schemeClr val="lt1"/>
                </a:highlight>
              </a:rPr>
              <a:t>g++ -o output.o file1.cpp file2.cpp file3.cpp</a:t>
            </a:r>
            <a:endParaRPr sz="1400" b="1">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Multiple object files can be linked together using: </a:t>
            </a:r>
            <a:r>
              <a:rPr lang="en-GB" sz="1400" b="1">
                <a:solidFill>
                  <a:schemeClr val="dk2"/>
                </a:solidFill>
                <a:highlight>
                  <a:schemeClr val="lt1"/>
                </a:highlight>
              </a:rPr>
              <a:t>g++ -o linked_executable file1.o file2.o file3.o</a:t>
            </a:r>
            <a:endParaRPr sz="1400" b="1">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Some common flags:</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GB" sz="1400">
                <a:solidFill>
                  <a:schemeClr val="dk2"/>
                </a:solidFill>
                <a:highlight>
                  <a:schemeClr val="lt1"/>
                </a:highlight>
              </a:rPr>
              <a:t>-Wall: Enable most warnings</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GB" sz="1400">
                <a:solidFill>
                  <a:schemeClr val="dk2"/>
                </a:solidFill>
                <a:highlight>
                  <a:schemeClr val="lt1"/>
                </a:highlight>
              </a:rPr>
              <a:t>-std=c++20: Use C++20 standard</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GB" sz="1400">
                <a:solidFill>
                  <a:schemeClr val="dk2"/>
                </a:solidFill>
                <a:highlight>
                  <a:schemeClr val="lt1"/>
                </a:highlight>
              </a:rPr>
              <a:t>-g: Generate debugging information</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GB" sz="1400">
                <a:solidFill>
                  <a:schemeClr val="dk2"/>
                </a:solidFill>
                <a:highlight>
                  <a:schemeClr val="lt1"/>
                </a:highlight>
              </a:rPr>
              <a:t>-O2: Optimize code</a:t>
            </a:r>
            <a:endParaRPr sz="1400">
              <a:solidFill>
                <a:schemeClr val="dk2"/>
              </a:solidFill>
              <a:highlight>
                <a:schemeClr val="lt1"/>
              </a:highlight>
            </a:endParaRPr>
          </a:p>
          <a:p>
            <a:pPr marL="0" lvl="0" indent="0" algn="l" rtl="0">
              <a:spcBef>
                <a:spcPts val="0"/>
              </a:spcBef>
              <a:spcAft>
                <a:spcPts val="0"/>
              </a:spcAft>
              <a:buNone/>
            </a:pPr>
            <a:endParaRPr sz="1400">
              <a:solidFill>
                <a:schemeClr val="lt1"/>
              </a:solidFill>
              <a:highlight>
                <a:schemeClr val="dk2"/>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66ad1fa9aa_0_0"/>
          <p:cNvSpPr txBox="1">
            <a:spLocks noGrp="1"/>
          </p:cNvSpPr>
          <p:nvPr>
            <p:ph type="ctrTitle"/>
          </p:nvPr>
        </p:nvSpPr>
        <p:spPr>
          <a:xfrm>
            <a:off x="729625" y="192472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7200"/>
              <a:t>Make</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b33605461b_0_5"/>
          <p:cNvSpPr txBox="1">
            <a:spLocks noGrp="1"/>
          </p:cNvSpPr>
          <p:nvPr>
            <p:ph type="title"/>
          </p:nvPr>
        </p:nvSpPr>
        <p:spPr>
          <a:xfrm>
            <a:off x="541475" y="470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600"/>
              <a:t>Introduction to Make</a:t>
            </a:r>
            <a:endParaRPr sz="3600"/>
          </a:p>
        </p:txBody>
      </p:sp>
      <p:sp>
        <p:nvSpPr>
          <p:cNvPr id="105" name="Google Shape;105;g2b33605461b_0_5"/>
          <p:cNvSpPr txBox="1">
            <a:spLocks noGrp="1"/>
          </p:cNvSpPr>
          <p:nvPr>
            <p:ph type="body" idx="1"/>
          </p:nvPr>
        </p:nvSpPr>
        <p:spPr>
          <a:xfrm>
            <a:off x="346125" y="1495275"/>
            <a:ext cx="8445600" cy="3385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GB" sz="1700"/>
              <a:t>Makefiles are generally used to help decide which parts of a large program need to be recompiled.</a:t>
            </a:r>
            <a:endParaRPr sz="1700"/>
          </a:p>
          <a:p>
            <a:pPr marL="457200" lvl="0" indent="-336550" algn="l" rtl="0">
              <a:spcBef>
                <a:spcPts val="0"/>
              </a:spcBef>
              <a:spcAft>
                <a:spcPts val="0"/>
              </a:spcAft>
              <a:buSzPts val="1700"/>
              <a:buChar char="●"/>
            </a:pPr>
            <a:r>
              <a:rPr lang="en-GB" sz="1700"/>
              <a:t>So, basically it simplifies project management. For large project with minimal changes, we need not compile the entire project again (it might even take few hours to do so!). So, make automatically compiles those parts where we have made some changes.</a:t>
            </a:r>
            <a:endParaRPr sz="1700"/>
          </a:p>
          <a:p>
            <a:pPr marL="457200" lvl="0" indent="-336550" algn="l" rtl="0">
              <a:spcBef>
                <a:spcPts val="0"/>
              </a:spcBef>
              <a:spcAft>
                <a:spcPts val="0"/>
              </a:spcAft>
              <a:buSzPts val="1700"/>
              <a:buChar char="●"/>
            </a:pPr>
            <a:r>
              <a:rPr lang="en-GB" sz="1700"/>
              <a:t>It also gives us a brief overview of the project structure and dependencies. So, if any file’s dependencies are changed, that file will be recompiled.</a:t>
            </a:r>
            <a:endParaRPr sz="1700"/>
          </a:p>
          <a:p>
            <a:pPr marL="457200" lvl="0" indent="-336550" algn="l" rtl="0">
              <a:spcBef>
                <a:spcPts val="0"/>
              </a:spcBef>
              <a:spcAft>
                <a:spcPts val="0"/>
              </a:spcAft>
              <a:buSzPts val="1700"/>
              <a:buChar char="●"/>
            </a:pPr>
            <a:r>
              <a:rPr lang="en-GB" sz="1700"/>
              <a:t>Make can also be used beyond compilation too, when we need a series of instructions to run depending on what files have changed.</a:t>
            </a:r>
            <a:endParaRPr sz="1700"/>
          </a:p>
          <a:p>
            <a:pPr marL="457200" lvl="0" indent="-336550" algn="l" rtl="0">
              <a:spcBef>
                <a:spcPts val="0"/>
              </a:spcBef>
              <a:spcAft>
                <a:spcPts val="0"/>
              </a:spcAft>
              <a:buSzPts val="1700"/>
              <a:buChar char="●"/>
            </a:pPr>
            <a:r>
              <a:rPr lang="en-GB" sz="1700"/>
              <a:t>Cmake: Open-source cross platform family to tools to build software.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b33605461b_0_15"/>
          <p:cNvSpPr txBox="1">
            <a:spLocks noGrp="1"/>
          </p:cNvSpPr>
          <p:nvPr>
            <p:ph type="title"/>
          </p:nvPr>
        </p:nvSpPr>
        <p:spPr>
          <a:xfrm>
            <a:off x="681425" y="574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Installation of Make on different OS</a:t>
            </a:r>
            <a:endParaRPr sz="3000"/>
          </a:p>
        </p:txBody>
      </p:sp>
      <p:sp>
        <p:nvSpPr>
          <p:cNvPr id="111" name="Google Shape;111;g2b33605461b_0_15"/>
          <p:cNvSpPr txBox="1">
            <a:spLocks noGrp="1"/>
          </p:cNvSpPr>
          <p:nvPr>
            <p:ph type="body" idx="1"/>
          </p:nvPr>
        </p:nvSpPr>
        <p:spPr>
          <a:xfrm>
            <a:off x="727650" y="1598625"/>
            <a:ext cx="7688700" cy="2261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MacOS: Open terminal and type: “brew install make”</a:t>
            </a:r>
            <a:endParaRPr sz="2000"/>
          </a:p>
          <a:p>
            <a:pPr marL="457200" lvl="0" indent="-311150" algn="l" rtl="0">
              <a:spcBef>
                <a:spcPts val="0"/>
              </a:spcBef>
              <a:spcAft>
                <a:spcPts val="0"/>
              </a:spcAft>
              <a:buSzPts val="1300"/>
              <a:buChar char="●"/>
            </a:pPr>
            <a:r>
              <a:rPr lang="en-GB" sz="2000"/>
              <a:t>Windows: </a:t>
            </a:r>
            <a:r>
              <a:rPr lang="en-GB" sz="1800" u="sng">
                <a:solidFill>
                  <a:schemeClr val="hlink"/>
                </a:solidFill>
                <a:latin typeface="Arial" panose="020B0604020202020204"/>
                <a:ea typeface="Arial" panose="020B0604020202020204"/>
                <a:cs typeface="Arial" panose="020B0604020202020204"/>
                <a:sym typeface="Arial" panose="020B0604020202020204"/>
                <a:hlinkClick r:id="rId1"/>
              </a:rPr>
              <a:t>https://stackoverflow.com/questions/32127524/how-to-install-and-use-make-in-windows</a:t>
            </a:r>
            <a:endParaRPr sz="2000"/>
          </a:p>
          <a:p>
            <a:pPr marL="457200" lvl="0" indent="-311150" algn="l" rtl="0">
              <a:spcBef>
                <a:spcPts val="0"/>
              </a:spcBef>
              <a:spcAft>
                <a:spcPts val="0"/>
              </a:spcAft>
              <a:buSzPts val="1300"/>
              <a:buChar char="●"/>
            </a:pPr>
            <a:r>
              <a:rPr lang="en-GB" sz="2000"/>
              <a:t>Linux: </a:t>
            </a:r>
            <a:r>
              <a:rPr lang="en-GB" sz="1800" u="sng">
                <a:solidFill>
                  <a:schemeClr val="hlink"/>
                </a:solidFill>
                <a:latin typeface="Arial" panose="020B0604020202020204"/>
                <a:ea typeface="Arial" panose="020B0604020202020204"/>
                <a:cs typeface="Arial" panose="020B0604020202020204"/>
                <a:sym typeface="Arial" panose="020B0604020202020204"/>
                <a:hlinkClick r:id="rId2"/>
              </a:rPr>
              <a:t>https://www.geeksforgeeks.org/how-to-install-make-on-ubuntu/</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b33605461b_0_10"/>
          <p:cNvSpPr txBox="1">
            <a:spLocks noGrp="1"/>
          </p:cNvSpPr>
          <p:nvPr>
            <p:ph type="title"/>
          </p:nvPr>
        </p:nvSpPr>
        <p:spPr>
          <a:xfrm>
            <a:off x="559550" y="544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00"/>
              <a:t>Syntax of Makefiles</a:t>
            </a:r>
            <a:endParaRPr sz="3000"/>
          </a:p>
        </p:txBody>
      </p:sp>
      <p:sp>
        <p:nvSpPr>
          <p:cNvPr id="117" name="Google Shape;117;g2b33605461b_0_10"/>
          <p:cNvSpPr txBox="1">
            <a:spLocks noGrp="1"/>
          </p:cNvSpPr>
          <p:nvPr>
            <p:ph type="body" idx="1"/>
          </p:nvPr>
        </p:nvSpPr>
        <p:spPr>
          <a:xfrm>
            <a:off x="3876650" y="1723725"/>
            <a:ext cx="4977300" cy="3191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Targets are file names which will be ready after the commands get executed. They are generally executables or binary files. If we have more than one file targets, separate them by spaces.</a:t>
            </a:r>
            <a:endParaRPr lang="en-GB"/>
          </a:p>
          <a:p>
            <a:pPr marL="457200" lvl="0" indent="-311150" algn="l" rtl="0">
              <a:spcBef>
                <a:spcPts val="0"/>
              </a:spcBef>
              <a:spcAft>
                <a:spcPts val="0"/>
              </a:spcAft>
              <a:buSzPts val="1300"/>
              <a:buChar char="●"/>
            </a:pPr>
            <a:r>
              <a:rPr lang="en-GB"/>
              <a:t>Prerequisites are the dependencies for the target. They need to exist for the commands to run. If we have more than one file dependencies, separate them by spaces.</a:t>
            </a:r>
            <a:endParaRPr lang="en-GB"/>
          </a:p>
          <a:p>
            <a:pPr marL="457200" lvl="0" indent="-311150" algn="l" rtl="0">
              <a:spcBef>
                <a:spcPts val="0"/>
              </a:spcBef>
              <a:spcAft>
                <a:spcPts val="0"/>
              </a:spcAft>
              <a:buSzPts val="1300"/>
              <a:buChar char="●"/>
            </a:pPr>
            <a:r>
              <a:rPr lang="en-GB"/>
              <a:t>Commands are the actions that need to be carried out. They are only carried out if the prerequisites are changed or the targets do not exist. These commands need to start with tab not with spaces. Make relies on timestamps, so the commands will run if targets have older timestamps that prerequisites.</a:t>
            </a:r>
            <a:endParaRPr lang="en-GB"/>
          </a:p>
        </p:txBody>
      </p:sp>
      <p:pic>
        <p:nvPicPr>
          <p:cNvPr id="118" name="Google Shape;118;g2b33605461b_0_10"/>
          <p:cNvPicPr preferRelativeResize="0"/>
          <p:nvPr/>
        </p:nvPicPr>
        <p:blipFill>
          <a:blip r:embed="rId1"/>
          <a:stretch>
            <a:fillRect/>
          </a:stretch>
        </p:blipFill>
        <p:spPr>
          <a:xfrm>
            <a:off x="304225" y="1952175"/>
            <a:ext cx="3572425" cy="19128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b33605461b_0_23"/>
          <p:cNvSpPr txBox="1">
            <a:spLocks noGrp="1"/>
          </p:cNvSpPr>
          <p:nvPr>
            <p:ph type="title"/>
          </p:nvPr>
        </p:nvSpPr>
        <p:spPr>
          <a:xfrm>
            <a:off x="558050" y="545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Naming of Makefiles</a:t>
            </a:r>
            <a:endParaRPr sz="3000"/>
          </a:p>
        </p:txBody>
      </p:sp>
      <p:sp>
        <p:nvSpPr>
          <p:cNvPr id="124" name="Google Shape;124;g2b33605461b_0_23"/>
          <p:cNvSpPr txBox="1">
            <a:spLocks noGrp="1"/>
          </p:cNvSpPr>
          <p:nvPr>
            <p:ph type="body" idx="1"/>
          </p:nvPr>
        </p:nvSpPr>
        <p:spPr>
          <a:xfrm>
            <a:off x="4859675" y="1334650"/>
            <a:ext cx="3992700" cy="244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“make” command looks for the presence of Makefile in the same directory.</a:t>
            </a:r>
            <a:endParaRPr sz="1400"/>
          </a:p>
          <a:p>
            <a:pPr marL="457200" lvl="0" indent="-317500" algn="l" rtl="0">
              <a:spcBef>
                <a:spcPts val="0"/>
              </a:spcBef>
              <a:spcAft>
                <a:spcPts val="0"/>
              </a:spcAft>
              <a:buSzPts val="1400"/>
              <a:buChar char="●"/>
            </a:pPr>
            <a:r>
              <a:rPr lang="en-GB" sz="1400"/>
              <a:t>It tries the following names in order:</a:t>
            </a:r>
            <a:endParaRPr sz="1400"/>
          </a:p>
          <a:p>
            <a:pPr marL="457200" lvl="0" indent="-317500" algn="l" rtl="0">
              <a:spcBef>
                <a:spcPts val="0"/>
              </a:spcBef>
              <a:spcAft>
                <a:spcPts val="0"/>
              </a:spcAft>
              <a:buSzPts val="1400"/>
              <a:buAutoNum type="arabicPeriod"/>
            </a:pPr>
            <a:r>
              <a:rPr lang="en-GB" sz="1400"/>
              <a:t>GNUmakefile (For makefiles specific to GNU Make)</a:t>
            </a:r>
            <a:endParaRPr sz="1400"/>
          </a:p>
          <a:p>
            <a:pPr marL="457200" lvl="0" indent="-317500" algn="l" rtl="0">
              <a:spcBef>
                <a:spcPts val="0"/>
              </a:spcBef>
              <a:spcAft>
                <a:spcPts val="0"/>
              </a:spcAft>
              <a:buSzPts val="1400"/>
              <a:buAutoNum type="arabicPeriod"/>
            </a:pPr>
            <a:r>
              <a:rPr lang="en-GB" sz="1400"/>
              <a:t>makefile</a:t>
            </a:r>
            <a:endParaRPr sz="1400"/>
          </a:p>
          <a:p>
            <a:pPr marL="457200" lvl="0" indent="-317500" algn="l" rtl="0">
              <a:spcBef>
                <a:spcPts val="0"/>
              </a:spcBef>
              <a:spcAft>
                <a:spcPts val="0"/>
              </a:spcAft>
              <a:buSzPts val="1400"/>
              <a:buAutoNum type="arabicPeriod"/>
            </a:pPr>
            <a:r>
              <a:rPr lang="en-GB" sz="1400"/>
              <a:t>Makefile (Most preferred)</a:t>
            </a:r>
            <a:endParaRPr sz="1400"/>
          </a:p>
          <a:p>
            <a:pPr marL="457200" lvl="0" indent="-317500" algn="l" rtl="0">
              <a:spcBef>
                <a:spcPts val="0"/>
              </a:spcBef>
              <a:spcAft>
                <a:spcPts val="0"/>
              </a:spcAft>
              <a:buSzPts val="1400"/>
              <a:buChar char="●"/>
            </a:pPr>
            <a:r>
              <a:rPr lang="en-GB" sz="1400"/>
              <a:t>If you wish to use a different name, then just use make -f</a:t>
            </a:r>
            <a:endParaRPr sz="1400"/>
          </a:p>
        </p:txBody>
      </p:sp>
      <p:pic>
        <p:nvPicPr>
          <p:cNvPr id="125" name="Google Shape;125;g2b33605461b_0_23"/>
          <p:cNvPicPr preferRelativeResize="0"/>
          <p:nvPr/>
        </p:nvPicPr>
        <p:blipFill>
          <a:blip r:embed="rId1"/>
          <a:stretch>
            <a:fillRect/>
          </a:stretch>
        </p:blipFill>
        <p:spPr>
          <a:xfrm>
            <a:off x="439800" y="1334650"/>
            <a:ext cx="3873024" cy="2810674"/>
          </a:xfrm>
          <a:prstGeom prst="rect">
            <a:avLst/>
          </a:prstGeom>
          <a:noFill/>
          <a:ln>
            <a:noFill/>
          </a:ln>
        </p:spPr>
      </p:pic>
      <p:pic>
        <p:nvPicPr>
          <p:cNvPr id="126" name="Google Shape;126;g2b33605461b_0_23"/>
          <p:cNvPicPr preferRelativeResize="0"/>
          <p:nvPr/>
        </p:nvPicPr>
        <p:blipFill>
          <a:blip r:embed="rId2"/>
          <a:stretch>
            <a:fillRect/>
          </a:stretch>
        </p:blipFill>
        <p:spPr>
          <a:xfrm>
            <a:off x="2544025" y="3779650"/>
            <a:ext cx="6308350" cy="1153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b33605461b_0_30"/>
          <p:cNvSpPr txBox="1">
            <a:spLocks noGrp="1"/>
          </p:cNvSpPr>
          <p:nvPr>
            <p:ph type="title"/>
          </p:nvPr>
        </p:nvSpPr>
        <p:spPr>
          <a:xfrm>
            <a:off x="604850" y="510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Targets</a:t>
            </a:r>
            <a:endParaRPr sz="3600"/>
          </a:p>
        </p:txBody>
      </p:sp>
      <p:sp>
        <p:nvSpPr>
          <p:cNvPr id="132" name="Google Shape;132;g2b33605461b_0_30"/>
          <p:cNvSpPr txBox="1">
            <a:spLocks noGrp="1"/>
          </p:cNvSpPr>
          <p:nvPr>
            <p:ph type="body" idx="1"/>
          </p:nvPr>
        </p:nvSpPr>
        <p:spPr>
          <a:xfrm>
            <a:off x="4894275" y="1528575"/>
            <a:ext cx="4001400" cy="3393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dirty="0"/>
              <a:t>Make by default runs the first target.</a:t>
            </a:r>
            <a:endParaRPr sz="1500" dirty="0"/>
          </a:p>
          <a:p>
            <a:pPr marL="457200" lvl="0" indent="-323850" algn="l" rtl="0">
              <a:spcBef>
                <a:spcPts val="0"/>
              </a:spcBef>
              <a:spcAft>
                <a:spcPts val="0"/>
              </a:spcAft>
              <a:buSzPts val="1500"/>
              <a:buChar char="●"/>
            </a:pPr>
            <a:r>
              <a:rPr lang="en-GB" sz="1500" dirty="0"/>
              <a:t>If you wish to make multiple targets and run all of them simultaneously, then you can use all target. Since, this is the first rule listed, typing “make” on the terminal without specifying any target will run this.</a:t>
            </a:r>
            <a:endParaRPr sz="1500" dirty="0"/>
          </a:p>
          <a:p>
            <a:pPr marL="457200" lvl="0" indent="-323850" algn="l" rtl="0">
              <a:spcBef>
                <a:spcPts val="0"/>
              </a:spcBef>
              <a:spcAft>
                <a:spcPts val="0"/>
              </a:spcAft>
              <a:buSzPts val="1500"/>
              <a:buChar char="●"/>
            </a:pPr>
            <a:r>
              <a:rPr lang="en-GB" sz="1500" dirty="0"/>
              <a:t>Clean is often used as a target that removes output of other targets. It is a target that is not the first, so will not run unless you explicitly type “make clean” on the terminal.</a:t>
            </a:r>
            <a:endParaRPr sz="1500" dirty="0"/>
          </a:p>
        </p:txBody>
      </p:sp>
      <p:pic>
        <p:nvPicPr>
          <p:cNvPr id="133" name="Google Shape;133;g2b33605461b_0_30"/>
          <p:cNvPicPr preferRelativeResize="0"/>
          <p:nvPr/>
        </p:nvPicPr>
        <p:blipFill>
          <a:blip r:embed="rId1"/>
          <a:stretch>
            <a:fillRect/>
          </a:stretch>
        </p:blipFill>
        <p:spPr>
          <a:xfrm>
            <a:off x="604850" y="1528575"/>
            <a:ext cx="3602406" cy="298485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8606</Words>
  <Application>WPS Presentation</Application>
  <PresentationFormat>On-screen Show (16:9)</PresentationFormat>
  <Paragraphs>175</Paragraphs>
  <Slides>23</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Arial</vt:lpstr>
      <vt:lpstr>Raleway</vt:lpstr>
      <vt:lpstr>Lato</vt:lpstr>
      <vt:lpstr>Comic Sans MS</vt:lpstr>
      <vt:lpstr>Microsoft YaHei</vt:lpstr>
      <vt:lpstr>Arial Unicode MS</vt:lpstr>
      <vt:lpstr>Streamline</vt:lpstr>
      <vt:lpstr>Tutorial 5: GDB, Make</vt:lpstr>
      <vt:lpstr>PowerPoint 演示文稿</vt:lpstr>
      <vt:lpstr>Compiling C and C++ files through terminal</vt:lpstr>
      <vt:lpstr>Make</vt:lpstr>
      <vt:lpstr>Introduction to Make</vt:lpstr>
      <vt:lpstr>Installation of Make on different OS</vt:lpstr>
      <vt:lpstr>Syntax of Makefiles</vt:lpstr>
      <vt:lpstr>Naming of Makefiles</vt:lpstr>
      <vt:lpstr>Targets</vt:lpstr>
      <vt:lpstr>Handling Errors and Other Flags</vt:lpstr>
      <vt:lpstr>Phony Target</vt:lpstr>
      <vt:lpstr>Variables</vt:lpstr>
      <vt:lpstr>Automatic Variables and WildCards</vt:lpstr>
      <vt:lpstr>Implicit Rules</vt:lpstr>
      <vt:lpstr>GDB</vt:lpstr>
      <vt:lpstr>Debugging</vt:lpstr>
      <vt:lpstr>Alternatives to GDB</vt:lpstr>
      <vt:lpstr>How to start GDB?	</vt:lpstr>
      <vt:lpstr>Breakpoints</vt:lpstr>
      <vt:lpstr>Execution Control</vt:lpstr>
      <vt:lpstr>Program Stack</vt:lpstr>
      <vt:lpstr>Printing Variables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5: GDB, Make</dc:title>
  <dc:creator/>
  <cp:lastModifiedBy>SRIKAR NIHAL</cp:lastModifiedBy>
  <cp:revision>2</cp:revision>
  <dcterms:created xsi:type="dcterms:W3CDTF">2024-02-11T05:20:34Z</dcterms:created>
  <dcterms:modified xsi:type="dcterms:W3CDTF">2024-02-11T07:08:18Z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0E4485000B964FE2A34028FB45AF88C2</vt:lpwstr>
  </property>
  <property fmtid="{D5CDD505-2E9C-101B-9397-08002B2CF9AE}" pid="3" name="KSOProductBuildVer">
    <vt:lpwstr>1033-11.2.0.11225</vt:lpwstr>
  </property>
</Properties>
</file>