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TC Avant Garde Gothic Bold" charset="1" panose="020B0802020202020204"/>
      <p:regular r:id="rId11"/>
    </p:embeddedFont>
    <p:embeddedFont>
      <p:font typeface="Gotham Bold" charset="1" panose="00000000000000000000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6263" y="569459"/>
            <a:ext cx="17135475" cy="9148082"/>
            <a:chOff x="0" y="0"/>
            <a:chExt cx="4513047" cy="2409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3047" cy="2409371"/>
            </a:xfrm>
            <a:custGeom>
              <a:avLst/>
              <a:gdLst/>
              <a:ahLst/>
              <a:cxnLst/>
              <a:rect r="r" b="b" t="t" l="l"/>
              <a:pathLst>
                <a:path h="2409371" w="4513047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04557" y="4722765"/>
            <a:ext cx="10678886" cy="1012763"/>
            <a:chOff x="0" y="0"/>
            <a:chExt cx="2812546" cy="266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2546" cy="266736"/>
            </a:xfrm>
            <a:custGeom>
              <a:avLst/>
              <a:gdLst/>
              <a:ahLst/>
              <a:cxnLst/>
              <a:rect r="r" b="b" t="t" l="l"/>
              <a:pathLst>
                <a:path h="266736" w="2812546">
                  <a:moveTo>
                    <a:pt x="0" y="0"/>
                  </a:moveTo>
                  <a:lnTo>
                    <a:pt x="2812546" y="0"/>
                  </a:lnTo>
                  <a:lnTo>
                    <a:pt x="2812546" y="266736"/>
                  </a:lnTo>
                  <a:lnTo>
                    <a:pt x="0" y="266736"/>
                  </a:ln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12546" cy="295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33510" y="3529538"/>
            <a:ext cx="12476332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000"/>
              </a:lnSpc>
            </a:pPr>
            <a:r>
              <a:rPr lang="en-US" sz="1800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ASTOR AI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54490" y="7390825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0" y="0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04557" y="5659328"/>
            <a:ext cx="1067888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719">
                <a:solidFill>
                  <a:srgbClr val="404040"/>
                </a:solidFill>
                <a:latin typeface="Gotham Bold"/>
                <a:ea typeface="Gotham Bold"/>
                <a:cs typeface="Gotham Bold"/>
                <a:sym typeface="Gotham Bold"/>
              </a:rPr>
              <a:t>CHATBOT FOR MEDICAL QUERIES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31313" y="6398369"/>
            <a:ext cx="942537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719">
                <a:solidFill>
                  <a:srgbClr val="404040"/>
                </a:solidFill>
                <a:latin typeface="Gotham Bold"/>
                <a:ea typeface="Gotham Bold"/>
                <a:cs typeface="Gotham Bold"/>
                <a:sym typeface="Gotham Bold"/>
              </a:rPr>
              <a:t>PRESENTATION BY GROUP 33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8182" y="569459"/>
            <a:ext cx="17135475" cy="9148082"/>
            <a:chOff x="0" y="0"/>
            <a:chExt cx="4513047" cy="2409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3047" cy="2409371"/>
            </a:xfrm>
            <a:custGeom>
              <a:avLst/>
              <a:gdLst/>
              <a:ahLst/>
              <a:cxnLst/>
              <a:rect r="r" b="b" t="t" l="l"/>
              <a:pathLst>
                <a:path h="2409371" w="4513047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490" y="7390825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312323"/>
            <a:ext cx="2157004" cy="2157004"/>
          </a:xfrm>
          <a:custGeom>
            <a:avLst/>
            <a:gdLst/>
            <a:ahLst/>
            <a:cxnLst/>
            <a:rect r="r" b="b" t="t" l="l"/>
            <a:pathLst>
              <a:path h="2157004" w="2157004">
                <a:moveTo>
                  <a:pt x="0" y="0"/>
                </a:moveTo>
                <a:lnTo>
                  <a:pt x="2157004" y="0"/>
                </a:lnTo>
                <a:lnTo>
                  <a:pt x="2157004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76544" y="6312323"/>
            <a:ext cx="2161797" cy="2157004"/>
          </a:xfrm>
          <a:custGeom>
            <a:avLst/>
            <a:gdLst/>
            <a:ahLst/>
            <a:cxnLst/>
            <a:rect r="r" b="b" t="t" l="l"/>
            <a:pathLst>
              <a:path h="2157004" w="2161797">
                <a:moveTo>
                  <a:pt x="0" y="0"/>
                </a:moveTo>
                <a:lnTo>
                  <a:pt x="2161797" y="0"/>
                </a:lnTo>
                <a:lnTo>
                  <a:pt x="2161797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29640" y="6312323"/>
            <a:ext cx="2345199" cy="2157004"/>
          </a:xfrm>
          <a:custGeom>
            <a:avLst/>
            <a:gdLst/>
            <a:ahLst/>
            <a:cxnLst/>
            <a:rect r="r" b="b" t="t" l="l"/>
            <a:pathLst>
              <a:path h="2157004" w="2345199">
                <a:moveTo>
                  <a:pt x="0" y="0"/>
                </a:moveTo>
                <a:lnTo>
                  <a:pt x="2345199" y="0"/>
                </a:lnTo>
                <a:lnTo>
                  <a:pt x="2345199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63800" y="6312323"/>
            <a:ext cx="2149861" cy="2157004"/>
          </a:xfrm>
          <a:custGeom>
            <a:avLst/>
            <a:gdLst/>
            <a:ahLst/>
            <a:cxnLst/>
            <a:rect r="r" b="b" t="t" l="l"/>
            <a:pathLst>
              <a:path h="2157004" w="2149861">
                <a:moveTo>
                  <a:pt x="0" y="0"/>
                </a:moveTo>
                <a:lnTo>
                  <a:pt x="2149862" y="0"/>
                </a:lnTo>
                <a:lnTo>
                  <a:pt x="2149862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02623" y="6312323"/>
            <a:ext cx="2526354" cy="2157004"/>
          </a:xfrm>
          <a:custGeom>
            <a:avLst/>
            <a:gdLst/>
            <a:ahLst/>
            <a:cxnLst/>
            <a:rect r="r" b="b" t="t" l="l"/>
            <a:pathLst>
              <a:path h="2157004" w="2526354">
                <a:moveTo>
                  <a:pt x="0" y="0"/>
                </a:moveTo>
                <a:lnTo>
                  <a:pt x="2526354" y="0"/>
                </a:lnTo>
                <a:lnTo>
                  <a:pt x="2526354" y="2157004"/>
                </a:lnTo>
                <a:lnTo>
                  <a:pt x="0" y="2157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27770" y="6475653"/>
            <a:ext cx="1512442" cy="1993674"/>
          </a:xfrm>
          <a:custGeom>
            <a:avLst/>
            <a:gdLst/>
            <a:ahLst/>
            <a:cxnLst/>
            <a:rect r="r" b="b" t="t" l="l"/>
            <a:pathLst>
              <a:path h="1993674" w="1512442">
                <a:moveTo>
                  <a:pt x="0" y="0"/>
                </a:moveTo>
                <a:lnTo>
                  <a:pt x="1512442" y="0"/>
                </a:lnTo>
                <a:lnTo>
                  <a:pt x="1512442" y="1993674"/>
                </a:lnTo>
                <a:lnTo>
                  <a:pt x="0" y="19936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227336"/>
            <a:ext cx="10017692" cy="78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5"/>
              </a:lnSpc>
            </a:pPr>
            <a:r>
              <a:rPr lang="en-US" sz="743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282138"/>
            <a:ext cx="14900277" cy="20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4"/>
              </a:lnSpc>
            </a:pPr>
            <a:r>
              <a:rPr lang="en-US" sz="234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Leveraging pre-trained LLMs like Mistral-7B for developing a Medical Chat Doctor can significantly enhance healthcare access by addressing patient queries, especially for non-critical conditions. Fine-tuning the model with custom medical data ensures accurate and relevant responses. This chatbot allows patients to input symptoms and receive concise, reliable answers, facilitating better diagnosis and care.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737148"/>
            <a:ext cx="10017692" cy="1141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30"/>
              </a:lnSpc>
            </a:pPr>
            <a:r>
              <a:rPr lang="en-US" sz="743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TECH STACK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8182" y="569459"/>
            <a:ext cx="17135475" cy="9148082"/>
            <a:chOff x="0" y="0"/>
            <a:chExt cx="4513047" cy="2409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3047" cy="2409371"/>
            </a:xfrm>
            <a:custGeom>
              <a:avLst/>
              <a:gdLst/>
              <a:ahLst/>
              <a:cxnLst/>
              <a:rect r="r" b="b" t="t" l="l"/>
              <a:pathLst>
                <a:path h="2409371" w="4513047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490" y="7390825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3546" y="2245567"/>
            <a:ext cx="6593346" cy="6593346"/>
          </a:xfrm>
          <a:custGeom>
            <a:avLst/>
            <a:gdLst/>
            <a:ahLst/>
            <a:cxnLst/>
            <a:rect r="r" b="b" t="t" l="l"/>
            <a:pathLst>
              <a:path h="6593346" w="6593346">
                <a:moveTo>
                  <a:pt x="0" y="0"/>
                </a:moveTo>
                <a:lnTo>
                  <a:pt x="6593346" y="0"/>
                </a:lnTo>
                <a:lnTo>
                  <a:pt x="6593346" y="6593346"/>
                </a:lnTo>
                <a:lnTo>
                  <a:pt x="0" y="6593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27" t="-6695" r="-7394" b="-940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4386" y="3280110"/>
            <a:ext cx="8432293" cy="4524260"/>
          </a:xfrm>
          <a:custGeom>
            <a:avLst/>
            <a:gdLst/>
            <a:ahLst/>
            <a:cxnLst/>
            <a:rect r="r" b="b" t="t" l="l"/>
            <a:pathLst>
              <a:path h="4524260" w="8432293">
                <a:moveTo>
                  <a:pt x="0" y="0"/>
                </a:moveTo>
                <a:lnTo>
                  <a:pt x="8432293" y="0"/>
                </a:lnTo>
                <a:lnTo>
                  <a:pt x="8432293" y="4524260"/>
                </a:lnTo>
                <a:lnTo>
                  <a:pt x="0" y="4524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35154" y="1227336"/>
            <a:ext cx="10017692" cy="78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5"/>
              </a:lnSpc>
            </a:pPr>
            <a:r>
              <a:rPr lang="en-US" sz="743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FINE-TUNING &amp; RAG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868" y="1514792"/>
            <a:ext cx="15678264" cy="8511991"/>
          </a:xfrm>
          <a:custGeom>
            <a:avLst/>
            <a:gdLst/>
            <a:ahLst/>
            <a:cxnLst/>
            <a:rect r="r" b="b" t="t" l="l"/>
            <a:pathLst>
              <a:path h="8511991" w="15678264">
                <a:moveTo>
                  <a:pt x="0" y="0"/>
                </a:moveTo>
                <a:lnTo>
                  <a:pt x="15678264" y="0"/>
                </a:lnTo>
                <a:lnTo>
                  <a:pt x="15678264" y="8511992"/>
                </a:lnTo>
                <a:lnTo>
                  <a:pt x="0" y="8511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4845" y="666433"/>
            <a:ext cx="8838310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639">
                <a:solidFill>
                  <a:srgbClr val="404040"/>
                </a:solidFill>
                <a:latin typeface="Gotham Bold"/>
                <a:ea typeface="Gotham Bold"/>
                <a:cs typeface="Gotham Bold"/>
                <a:sym typeface="Gotham Bold"/>
              </a:rP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6263" y="569459"/>
            <a:ext cx="17135475" cy="9148082"/>
            <a:chOff x="0" y="0"/>
            <a:chExt cx="4513047" cy="2409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3047" cy="2409371"/>
            </a:xfrm>
            <a:custGeom>
              <a:avLst/>
              <a:gdLst/>
              <a:ahLst/>
              <a:cxnLst/>
              <a:rect r="r" b="b" t="t" l="l"/>
              <a:pathLst>
                <a:path h="2409371" w="4513047">
                  <a:moveTo>
                    <a:pt x="0" y="0"/>
                  </a:moveTo>
                  <a:lnTo>
                    <a:pt x="4513047" y="0"/>
                  </a:lnTo>
                  <a:lnTo>
                    <a:pt x="4513047" y="2409371"/>
                  </a:lnTo>
                  <a:lnTo>
                    <a:pt x="0" y="240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13047" cy="243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84472" y="5896450"/>
            <a:ext cx="13719057" cy="1012763"/>
            <a:chOff x="0" y="0"/>
            <a:chExt cx="3613249" cy="266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3250" cy="266736"/>
            </a:xfrm>
            <a:custGeom>
              <a:avLst/>
              <a:gdLst/>
              <a:ahLst/>
              <a:cxnLst/>
              <a:rect r="r" b="b" t="t" l="l"/>
              <a:pathLst>
                <a:path h="266736" w="3613250">
                  <a:moveTo>
                    <a:pt x="0" y="0"/>
                  </a:moveTo>
                  <a:lnTo>
                    <a:pt x="3613250" y="0"/>
                  </a:lnTo>
                  <a:lnTo>
                    <a:pt x="3613250" y="266736"/>
                  </a:lnTo>
                  <a:lnTo>
                    <a:pt x="0" y="266736"/>
                  </a:lnTo>
                  <a:close/>
                </a:path>
              </a:pathLst>
            </a:custGeom>
            <a:solidFill>
              <a:srgbClr val="F8DF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613249" cy="295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84472" y="3868648"/>
            <a:ext cx="13719057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000"/>
              </a:lnSpc>
            </a:pPr>
            <a:r>
              <a:rPr lang="en-US" sz="18000">
                <a:solidFill>
                  <a:srgbClr val="40404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54490" y="7390825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0" y="0"/>
            <a:ext cx="2933510" cy="2896175"/>
          </a:xfrm>
          <a:custGeom>
            <a:avLst/>
            <a:gdLst/>
            <a:ahLst/>
            <a:cxnLst/>
            <a:rect r="r" b="b" t="t" l="l"/>
            <a:pathLst>
              <a:path h="2896175" w="2933510">
                <a:moveTo>
                  <a:pt x="0" y="0"/>
                </a:moveTo>
                <a:lnTo>
                  <a:pt x="2933510" y="0"/>
                </a:lnTo>
                <a:lnTo>
                  <a:pt x="2933510" y="2896175"/>
                </a:lnTo>
                <a:lnTo>
                  <a:pt x="0" y="28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DAGPCn3MLSA</dc:identifier>
  <dcterms:modified xsi:type="dcterms:W3CDTF">2011-08-01T06:04:30Z</dcterms:modified>
  <cp:revision>1</cp:revision>
  <dc:title>Astor AI</dc:title>
</cp:coreProperties>
</file>