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5043" y="766106"/>
            <a:ext cx="16170612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0474" y="2914938"/>
            <a:ext cx="12299751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294" y="3198275"/>
                  </a:moveTo>
                  <a:lnTo>
                    <a:pt x="198930" y="3198275"/>
                  </a:lnTo>
                  <a:lnTo>
                    <a:pt x="247787" y="3198204"/>
                  </a:lnTo>
                  <a:lnTo>
                    <a:pt x="296592" y="3197373"/>
                  </a:lnTo>
                  <a:lnTo>
                    <a:pt x="345337" y="3195786"/>
                  </a:lnTo>
                  <a:lnTo>
                    <a:pt x="394011" y="3193444"/>
                  </a:lnTo>
                  <a:lnTo>
                    <a:pt x="442608" y="3190350"/>
                  </a:lnTo>
                  <a:lnTo>
                    <a:pt x="491118" y="3186507"/>
                  </a:lnTo>
                  <a:lnTo>
                    <a:pt x="539533" y="3181916"/>
                  </a:lnTo>
                  <a:lnTo>
                    <a:pt x="587845" y="3176579"/>
                  </a:lnTo>
                  <a:lnTo>
                    <a:pt x="636044" y="3170499"/>
                  </a:lnTo>
                  <a:lnTo>
                    <a:pt x="684122" y="3163679"/>
                  </a:lnTo>
                  <a:lnTo>
                    <a:pt x="732071" y="3156120"/>
                  </a:lnTo>
                  <a:lnTo>
                    <a:pt x="779881" y="3147825"/>
                  </a:lnTo>
                  <a:lnTo>
                    <a:pt x="827545" y="3138795"/>
                  </a:lnTo>
                  <a:lnTo>
                    <a:pt x="875054" y="3129034"/>
                  </a:lnTo>
                  <a:lnTo>
                    <a:pt x="922398" y="3118544"/>
                  </a:lnTo>
                  <a:lnTo>
                    <a:pt x="969571" y="3107326"/>
                  </a:lnTo>
                  <a:lnTo>
                    <a:pt x="1016562" y="3095383"/>
                  </a:lnTo>
                  <a:lnTo>
                    <a:pt x="1063363" y="3082717"/>
                  </a:lnTo>
                  <a:lnTo>
                    <a:pt x="1109967" y="3069331"/>
                  </a:lnTo>
                  <a:lnTo>
                    <a:pt x="1156363" y="3055226"/>
                  </a:lnTo>
                  <a:lnTo>
                    <a:pt x="1202544" y="3040405"/>
                  </a:lnTo>
                  <a:lnTo>
                    <a:pt x="1248501" y="3024871"/>
                  </a:lnTo>
                  <a:lnTo>
                    <a:pt x="1294226" y="3008625"/>
                  </a:lnTo>
                  <a:lnTo>
                    <a:pt x="1339709" y="2991670"/>
                  </a:lnTo>
                  <a:lnTo>
                    <a:pt x="1384943" y="2974008"/>
                  </a:lnTo>
                  <a:lnTo>
                    <a:pt x="1429918" y="2955641"/>
                  </a:lnTo>
                  <a:lnTo>
                    <a:pt x="1474626" y="2936572"/>
                  </a:lnTo>
                  <a:lnTo>
                    <a:pt x="1519059" y="2916802"/>
                  </a:lnTo>
                  <a:lnTo>
                    <a:pt x="1563207" y="2896335"/>
                  </a:lnTo>
                  <a:lnTo>
                    <a:pt x="1607063" y="2875172"/>
                  </a:lnTo>
                  <a:lnTo>
                    <a:pt x="1650617" y="2853315"/>
                  </a:lnTo>
                  <a:lnTo>
                    <a:pt x="1693862" y="2830767"/>
                  </a:lnTo>
                  <a:lnTo>
                    <a:pt x="1736788" y="2807530"/>
                  </a:lnTo>
                  <a:lnTo>
                    <a:pt x="1779387" y="2783607"/>
                  </a:lnTo>
                  <a:lnTo>
                    <a:pt x="1821650" y="2758999"/>
                  </a:lnTo>
                  <a:lnTo>
                    <a:pt x="1863569" y="2733709"/>
                  </a:lnTo>
                  <a:lnTo>
                    <a:pt x="1905135" y="2707739"/>
                  </a:lnTo>
                  <a:lnTo>
                    <a:pt x="1946340" y="2681091"/>
                  </a:lnTo>
                  <a:lnTo>
                    <a:pt x="1987174" y="2653768"/>
                  </a:lnTo>
                  <a:lnTo>
                    <a:pt x="2027630" y="2625772"/>
                  </a:lnTo>
                  <a:lnTo>
                    <a:pt x="2067699" y="2597104"/>
                  </a:lnTo>
                  <a:lnTo>
                    <a:pt x="2107372" y="2567769"/>
                  </a:lnTo>
                  <a:lnTo>
                    <a:pt x="2146640" y="2537766"/>
                  </a:lnTo>
                  <a:lnTo>
                    <a:pt x="2185496" y="2507100"/>
                  </a:lnTo>
                  <a:lnTo>
                    <a:pt x="2223930" y="2475772"/>
                  </a:lnTo>
                  <a:lnTo>
                    <a:pt x="2261933" y="2443784"/>
                  </a:lnTo>
                  <a:lnTo>
                    <a:pt x="2299498" y="2411139"/>
                  </a:lnTo>
                  <a:lnTo>
                    <a:pt x="2336543" y="2377903"/>
                  </a:lnTo>
                  <a:lnTo>
                    <a:pt x="2372990" y="2344150"/>
                  </a:lnTo>
                  <a:lnTo>
                    <a:pt x="2408835" y="2309889"/>
                  </a:lnTo>
                  <a:lnTo>
                    <a:pt x="2444076" y="2275128"/>
                  </a:lnTo>
                  <a:lnTo>
                    <a:pt x="2478709" y="2239874"/>
                  </a:lnTo>
                  <a:lnTo>
                    <a:pt x="2512731" y="2204137"/>
                  </a:lnTo>
                  <a:lnTo>
                    <a:pt x="2546138" y="2167924"/>
                  </a:lnTo>
                  <a:lnTo>
                    <a:pt x="2578927" y="2131244"/>
                  </a:lnTo>
                  <a:lnTo>
                    <a:pt x="2611095" y="2094105"/>
                  </a:lnTo>
                  <a:lnTo>
                    <a:pt x="2642639" y="2056515"/>
                  </a:lnTo>
                  <a:lnTo>
                    <a:pt x="2673555" y="2018483"/>
                  </a:lnTo>
                  <a:lnTo>
                    <a:pt x="2703840" y="1980016"/>
                  </a:lnTo>
                  <a:lnTo>
                    <a:pt x="2733490" y="1941123"/>
                  </a:lnTo>
                  <a:lnTo>
                    <a:pt x="2762503" y="1901812"/>
                  </a:lnTo>
                  <a:lnTo>
                    <a:pt x="2790875" y="1862092"/>
                  </a:lnTo>
                  <a:lnTo>
                    <a:pt x="2818603" y="1821970"/>
                  </a:lnTo>
                  <a:lnTo>
                    <a:pt x="2845683" y="1781456"/>
                  </a:lnTo>
                  <a:lnTo>
                    <a:pt x="2872113" y="1740556"/>
                  </a:lnTo>
                  <a:lnTo>
                    <a:pt x="2897888" y="1699280"/>
                  </a:lnTo>
                  <a:lnTo>
                    <a:pt x="2923006" y="1657636"/>
                  </a:lnTo>
                  <a:lnTo>
                    <a:pt x="2947463" y="1615631"/>
                  </a:lnTo>
                  <a:lnTo>
                    <a:pt x="2971256" y="1573275"/>
                  </a:lnTo>
                  <a:lnTo>
                    <a:pt x="2994381" y="1530575"/>
                  </a:lnTo>
                  <a:lnTo>
                    <a:pt x="3016836" y="1487540"/>
                  </a:lnTo>
                  <a:lnTo>
                    <a:pt x="3038617" y="1444177"/>
                  </a:lnTo>
                  <a:lnTo>
                    <a:pt x="3059721" y="1400496"/>
                  </a:lnTo>
                  <a:lnTo>
                    <a:pt x="3080144" y="1356504"/>
                  </a:lnTo>
                  <a:lnTo>
                    <a:pt x="3099884" y="1312210"/>
                  </a:lnTo>
                  <a:lnTo>
                    <a:pt x="3118936" y="1267621"/>
                  </a:lnTo>
                  <a:lnTo>
                    <a:pt x="3137298" y="1222747"/>
                  </a:lnTo>
                  <a:lnTo>
                    <a:pt x="3154966" y="1177595"/>
                  </a:lnTo>
                  <a:lnTo>
                    <a:pt x="3171937" y="1132173"/>
                  </a:lnTo>
                  <a:lnTo>
                    <a:pt x="3188207" y="1086491"/>
                  </a:lnTo>
                  <a:lnTo>
                    <a:pt x="3203774" y="1040555"/>
                  </a:lnTo>
                  <a:lnTo>
                    <a:pt x="3218634" y="994375"/>
                  </a:lnTo>
                  <a:lnTo>
                    <a:pt x="3232784" y="947959"/>
                  </a:lnTo>
                  <a:lnTo>
                    <a:pt x="3246220" y="901314"/>
                  </a:lnTo>
                  <a:lnTo>
                    <a:pt x="3258939" y="854450"/>
                  </a:lnTo>
                  <a:lnTo>
                    <a:pt x="3270939" y="807373"/>
                  </a:lnTo>
                  <a:lnTo>
                    <a:pt x="3282214" y="760093"/>
                  </a:lnTo>
                  <a:lnTo>
                    <a:pt x="3292763" y="712619"/>
                  </a:lnTo>
                  <a:lnTo>
                    <a:pt x="3302582" y="664957"/>
                  </a:lnTo>
                  <a:lnTo>
                    <a:pt x="3311668" y="617116"/>
                  </a:lnTo>
                  <a:lnTo>
                    <a:pt x="3320017" y="569105"/>
                  </a:lnTo>
                  <a:lnTo>
                    <a:pt x="3327626" y="520932"/>
                  </a:lnTo>
                  <a:lnTo>
                    <a:pt x="3334491" y="472605"/>
                  </a:lnTo>
                  <a:lnTo>
                    <a:pt x="3340610" y="424132"/>
                  </a:lnTo>
                  <a:lnTo>
                    <a:pt x="3345980" y="375521"/>
                  </a:lnTo>
                  <a:lnTo>
                    <a:pt x="3350596" y="326782"/>
                  </a:lnTo>
                  <a:lnTo>
                    <a:pt x="3354455" y="277921"/>
                  </a:lnTo>
                  <a:lnTo>
                    <a:pt x="3357555" y="228948"/>
                  </a:lnTo>
                  <a:lnTo>
                    <a:pt x="3359892" y="179870"/>
                  </a:lnTo>
                  <a:lnTo>
                    <a:pt x="3361462" y="130696"/>
                  </a:lnTo>
                  <a:lnTo>
                    <a:pt x="3362189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41" y="0"/>
                  </a:lnTo>
                  <a:lnTo>
                    <a:pt x="3897819" y="32092"/>
                  </a:lnTo>
                  <a:lnTo>
                    <a:pt x="3897787" y="85988"/>
                  </a:lnTo>
                  <a:lnTo>
                    <a:pt x="3897038" y="135412"/>
                  </a:lnTo>
                  <a:lnTo>
                    <a:pt x="3895627" y="184761"/>
                  </a:lnTo>
                  <a:lnTo>
                    <a:pt x="3893557" y="234030"/>
                  </a:lnTo>
                  <a:lnTo>
                    <a:pt x="3890829" y="283211"/>
                  </a:lnTo>
                  <a:lnTo>
                    <a:pt x="3887447" y="332300"/>
                  </a:lnTo>
                  <a:lnTo>
                    <a:pt x="3883412" y="381290"/>
                  </a:lnTo>
                  <a:lnTo>
                    <a:pt x="3878727" y="430175"/>
                  </a:lnTo>
                  <a:lnTo>
                    <a:pt x="3873394" y="478949"/>
                  </a:lnTo>
                  <a:lnTo>
                    <a:pt x="3867416" y="527605"/>
                  </a:lnTo>
                  <a:lnTo>
                    <a:pt x="3860796" y="576139"/>
                  </a:lnTo>
                  <a:lnTo>
                    <a:pt x="3853535" y="624543"/>
                  </a:lnTo>
                  <a:lnTo>
                    <a:pt x="3845637" y="672811"/>
                  </a:lnTo>
                  <a:lnTo>
                    <a:pt x="3837102" y="720938"/>
                  </a:lnTo>
                  <a:lnTo>
                    <a:pt x="3827935" y="768918"/>
                  </a:lnTo>
                  <a:lnTo>
                    <a:pt x="3818138" y="816743"/>
                  </a:lnTo>
                  <a:lnTo>
                    <a:pt x="3807712" y="864409"/>
                  </a:lnTo>
                  <a:lnTo>
                    <a:pt x="3796661" y="911910"/>
                  </a:lnTo>
                  <a:lnTo>
                    <a:pt x="3784986" y="959238"/>
                  </a:lnTo>
                  <a:lnTo>
                    <a:pt x="3772690" y="1006388"/>
                  </a:lnTo>
                  <a:lnTo>
                    <a:pt x="3759776" y="1053354"/>
                  </a:lnTo>
                  <a:lnTo>
                    <a:pt x="3746246" y="1100131"/>
                  </a:lnTo>
                  <a:lnTo>
                    <a:pt x="3732103" y="1146711"/>
                  </a:lnTo>
                  <a:lnTo>
                    <a:pt x="3717348" y="1193088"/>
                  </a:lnTo>
                  <a:lnTo>
                    <a:pt x="3701985" y="1239258"/>
                  </a:lnTo>
                  <a:lnTo>
                    <a:pt x="3686015" y="1285212"/>
                  </a:lnTo>
                  <a:lnTo>
                    <a:pt x="3669442" y="1330947"/>
                  </a:lnTo>
                  <a:lnTo>
                    <a:pt x="3652267" y="1376455"/>
                  </a:lnTo>
                  <a:lnTo>
                    <a:pt x="3634494" y="1421730"/>
                  </a:lnTo>
                  <a:lnTo>
                    <a:pt x="3616123" y="1466766"/>
                  </a:lnTo>
                  <a:lnTo>
                    <a:pt x="3597159" y="1511558"/>
                  </a:lnTo>
                  <a:lnTo>
                    <a:pt x="3577603" y="1556098"/>
                  </a:lnTo>
                  <a:lnTo>
                    <a:pt x="3557458" y="1600382"/>
                  </a:lnTo>
                  <a:lnTo>
                    <a:pt x="3536726" y="1644403"/>
                  </a:lnTo>
                  <a:lnTo>
                    <a:pt x="3515409" y="1688154"/>
                  </a:lnTo>
                  <a:lnTo>
                    <a:pt x="3493511" y="1731630"/>
                  </a:lnTo>
                  <a:lnTo>
                    <a:pt x="3471033" y="1774825"/>
                  </a:lnTo>
                  <a:lnTo>
                    <a:pt x="3447978" y="1817733"/>
                  </a:lnTo>
                  <a:lnTo>
                    <a:pt x="3424349" y="1860347"/>
                  </a:lnTo>
                  <a:lnTo>
                    <a:pt x="3400147" y="1902662"/>
                  </a:lnTo>
                  <a:lnTo>
                    <a:pt x="3375376" y="1944671"/>
                  </a:lnTo>
                  <a:lnTo>
                    <a:pt x="3350037" y="1986368"/>
                  </a:lnTo>
                  <a:lnTo>
                    <a:pt x="3324133" y="2027748"/>
                  </a:lnTo>
                  <a:lnTo>
                    <a:pt x="3297667" y="2068804"/>
                  </a:lnTo>
                  <a:lnTo>
                    <a:pt x="3270640" y="2109530"/>
                  </a:lnTo>
                  <a:lnTo>
                    <a:pt x="3243056" y="2149919"/>
                  </a:lnTo>
                  <a:lnTo>
                    <a:pt x="3214917" y="2189967"/>
                  </a:lnTo>
                  <a:lnTo>
                    <a:pt x="3186225" y="2229667"/>
                  </a:lnTo>
                  <a:lnTo>
                    <a:pt x="3156983" y="2269013"/>
                  </a:lnTo>
                  <a:lnTo>
                    <a:pt x="3127193" y="2307998"/>
                  </a:lnTo>
                  <a:lnTo>
                    <a:pt x="3096857" y="2346617"/>
                  </a:lnTo>
                  <a:lnTo>
                    <a:pt x="3065979" y="2384863"/>
                  </a:lnTo>
                  <a:lnTo>
                    <a:pt x="3034560" y="2422731"/>
                  </a:lnTo>
                  <a:lnTo>
                    <a:pt x="3002602" y="2460214"/>
                  </a:lnTo>
                  <a:lnTo>
                    <a:pt x="2970109" y="2497307"/>
                  </a:lnTo>
                  <a:lnTo>
                    <a:pt x="2937083" y="2534003"/>
                  </a:lnTo>
                  <a:lnTo>
                    <a:pt x="2903525" y="2570296"/>
                  </a:lnTo>
                  <a:lnTo>
                    <a:pt x="2869439" y="2606180"/>
                  </a:lnTo>
                  <a:lnTo>
                    <a:pt x="2834828" y="2641649"/>
                  </a:lnTo>
                  <a:lnTo>
                    <a:pt x="2799692" y="2676697"/>
                  </a:lnTo>
                  <a:lnTo>
                    <a:pt x="2764036" y="2711318"/>
                  </a:lnTo>
                  <a:lnTo>
                    <a:pt x="2727861" y="2745505"/>
                  </a:lnTo>
                  <a:lnTo>
                    <a:pt x="2691169" y="2779254"/>
                  </a:lnTo>
                  <a:lnTo>
                    <a:pt x="2653964" y="2812557"/>
                  </a:lnTo>
                  <a:lnTo>
                    <a:pt x="2616312" y="2845353"/>
                  </a:lnTo>
                  <a:lnTo>
                    <a:pt x="2578281" y="2877585"/>
                  </a:lnTo>
                  <a:lnTo>
                    <a:pt x="2539879" y="2909250"/>
                  </a:lnTo>
                  <a:lnTo>
                    <a:pt x="2501110" y="2940347"/>
                  </a:lnTo>
                  <a:lnTo>
                    <a:pt x="2461983" y="2970873"/>
                  </a:lnTo>
                  <a:lnTo>
                    <a:pt x="2422502" y="3000829"/>
                  </a:lnTo>
                  <a:lnTo>
                    <a:pt x="2382675" y="3030210"/>
                  </a:lnTo>
                  <a:lnTo>
                    <a:pt x="2342508" y="3059017"/>
                  </a:lnTo>
                  <a:lnTo>
                    <a:pt x="2302006" y="3087247"/>
                  </a:lnTo>
                  <a:lnTo>
                    <a:pt x="2261177" y="3114899"/>
                  </a:lnTo>
                  <a:lnTo>
                    <a:pt x="2220026" y="3141971"/>
                  </a:lnTo>
                  <a:lnTo>
                    <a:pt x="2178561" y="3168461"/>
                  </a:lnTo>
                  <a:lnTo>
                    <a:pt x="2136786" y="3194368"/>
                  </a:lnTo>
                  <a:lnTo>
                    <a:pt x="2130294" y="3198275"/>
                  </a:lnTo>
                  <a:close/>
                </a:path>
                <a:path w="3898265" h="3729990">
                  <a:moveTo>
                    <a:pt x="398474" y="3729411"/>
                  </a:moveTo>
                  <a:lnTo>
                    <a:pt x="37928" y="3729411"/>
                  </a:lnTo>
                  <a:lnTo>
                    <a:pt x="0" y="3727310"/>
                  </a:lnTo>
                  <a:lnTo>
                    <a:pt x="0" y="3190687"/>
                  </a:lnTo>
                  <a:lnTo>
                    <a:pt x="3152" y="3190929"/>
                  </a:lnTo>
                  <a:lnTo>
                    <a:pt x="52132" y="3193915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0" y="3198275"/>
                  </a:lnTo>
                  <a:lnTo>
                    <a:pt x="2130294" y="3198275"/>
                  </a:lnTo>
                  <a:lnTo>
                    <a:pt x="2094710" y="3219690"/>
                  </a:lnTo>
                  <a:lnTo>
                    <a:pt x="2052337" y="3244425"/>
                  </a:lnTo>
                  <a:lnTo>
                    <a:pt x="2009675" y="3268573"/>
                  </a:lnTo>
                  <a:lnTo>
                    <a:pt x="1966729" y="3292130"/>
                  </a:lnTo>
                  <a:lnTo>
                    <a:pt x="1923506" y="3315095"/>
                  </a:lnTo>
                  <a:lnTo>
                    <a:pt x="1880013" y="3337468"/>
                  </a:lnTo>
                  <a:lnTo>
                    <a:pt x="1836255" y="3359245"/>
                  </a:lnTo>
                  <a:lnTo>
                    <a:pt x="1792239" y="3380426"/>
                  </a:lnTo>
                  <a:lnTo>
                    <a:pt x="1747971" y="3401008"/>
                  </a:lnTo>
                  <a:lnTo>
                    <a:pt x="1703459" y="3420991"/>
                  </a:lnTo>
                  <a:lnTo>
                    <a:pt x="1658707" y="3440372"/>
                  </a:lnTo>
                  <a:lnTo>
                    <a:pt x="1613722" y="3459150"/>
                  </a:lnTo>
                  <a:lnTo>
                    <a:pt x="1568511" y="3477323"/>
                  </a:lnTo>
                  <a:lnTo>
                    <a:pt x="1523080" y="3494890"/>
                  </a:lnTo>
                  <a:lnTo>
                    <a:pt x="1477435" y="3511848"/>
                  </a:lnTo>
                  <a:lnTo>
                    <a:pt x="1431583" y="3528196"/>
                  </a:lnTo>
                  <a:lnTo>
                    <a:pt x="1385529" y="3543933"/>
                  </a:lnTo>
                  <a:lnTo>
                    <a:pt x="1339281" y="3559057"/>
                  </a:lnTo>
                  <a:lnTo>
                    <a:pt x="1292845" y="3573565"/>
                  </a:lnTo>
                  <a:lnTo>
                    <a:pt x="1246226" y="3587457"/>
                  </a:lnTo>
                  <a:lnTo>
                    <a:pt x="1199432" y="3600731"/>
                  </a:lnTo>
                  <a:lnTo>
                    <a:pt x="1152469" y="3613386"/>
                  </a:lnTo>
                  <a:lnTo>
                    <a:pt x="1105342" y="3625418"/>
                  </a:lnTo>
                  <a:lnTo>
                    <a:pt x="1058059" y="3636828"/>
                  </a:lnTo>
                  <a:lnTo>
                    <a:pt x="1010625" y="3647613"/>
                  </a:lnTo>
                  <a:lnTo>
                    <a:pt x="963047" y="3657771"/>
                  </a:lnTo>
                  <a:lnTo>
                    <a:pt x="915331" y="3667301"/>
                  </a:lnTo>
                  <a:lnTo>
                    <a:pt x="867484" y="3676201"/>
                  </a:lnTo>
                  <a:lnTo>
                    <a:pt x="819512" y="3684470"/>
                  </a:lnTo>
                  <a:lnTo>
                    <a:pt x="771422" y="3692105"/>
                  </a:lnTo>
                  <a:lnTo>
                    <a:pt x="723218" y="3699106"/>
                  </a:lnTo>
                  <a:lnTo>
                    <a:pt x="674909" y="3705470"/>
                  </a:lnTo>
                  <a:lnTo>
                    <a:pt x="626500" y="3711196"/>
                  </a:lnTo>
                  <a:lnTo>
                    <a:pt x="577998" y="3716283"/>
                  </a:lnTo>
                  <a:lnTo>
                    <a:pt x="529408" y="3720728"/>
                  </a:lnTo>
                  <a:lnTo>
                    <a:pt x="480738" y="3724530"/>
                  </a:lnTo>
                  <a:lnTo>
                    <a:pt x="431993" y="3727687"/>
                  </a:lnTo>
                  <a:lnTo>
                    <a:pt x="398474" y="3729411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3" y="8687989"/>
                  </a:moveTo>
                  <a:lnTo>
                    <a:pt x="1448019" y="8687989"/>
                  </a:lnTo>
                  <a:lnTo>
                    <a:pt x="1398023" y="8687127"/>
                  </a:lnTo>
                  <a:lnTo>
                    <a:pt x="1348246" y="8684551"/>
                  </a:lnTo>
                  <a:lnTo>
                    <a:pt x="1298727" y="8680277"/>
                  </a:lnTo>
                  <a:lnTo>
                    <a:pt x="1249506" y="8674323"/>
                  </a:lnTo>
                  <a:lnTo>
                    <a:pt x="1200623" y="8666705"/>
                  </a:lnTo>
                  <a:lnTo>
                    <a:pt x="1152118" y="8657440"/>
                  </a:lnTo>
                  <a:lnTo>
                    <a:pt x="1104032" y="8646543"/>
                  </a:lnTo>
                  <a:lnTo>
                    <a:pt x="1056403" y="8634032"/>
                  </a:lnTo>
                  <a:lnTo>
                    <a:pt x="1009273" y="8619923"/>
                  </a:lnTo>
                  <a:lnTo>
                    <a:pt x="962680" y="8604232"/>
                  </a:lnTo>
                  <a:lnTo>
                    <a:pt x="916666" y="8586977"/>
                  </a:lnTo>
                  <a:lnTo>
                    <a:pt x="871269" y="8568173"/>
                  </a:lnTo>
                  <a:lnTo>
                    <a:pt x="826530" y="8547837"/>
                  </a:lnTo>
                  <a:lnTo>
                    <a:pt x="782489" y="8525986"/>
                  </a:lnTo>
                  <a:lnTo>
                    <a:pt x="739186" y="8502636"/>
                  </a:lnTo>
                  <a:lnTo>
                    <a:pt x="696661" y="8477804"/>
                  </a:lnTo>
                  <a:lnTo>
                    <a:pt x="654953" y="8451506"/>
                  </a:lnTo>
                  <a:lnTo>
                    <a:pt x="614103" y="8423759"/>
                  </a:lnTo>
                  <a:lnTo>
                    <a:pt x="574150" y="8394579"/>
                  </a:lnTo>
                  <a:lnTo>
                    <a:pt x="535135" y="8363984"/>
                  </a:lnTo>
                  <a:lnTo>
                    <a:pt x="497098" y="8331988"/>
                  </a:lnTo>
                  <a:lnTo>
                    <a:pt x="460078" y="8298610"/>
                  </a:lnTo>
                  <a:lnTo>
                    <a:pt x="424115" y="8263865"/>
                  </a:lnTo>
                  <a:lnTo>
                    <a:pt x="389373" y="8227903"/>
                  </a:lnTo>
                  <a:lnTo>
                    <a:pt x="355996" y="8190884"/>
                  </a:lnTo>
                  <a:lnTo>
                    <a:pt x="324002" y="8152847"/>
                  </a:lnTo>
                  <a:lnTo>
                    <a:pt x="293408" y="8113832"/>
                  </a:lnTo>
                  <a:lnTo>
                    <a:pt x="264229" y="8073879"/>
                  </a:lnTo>
                  <a:lnTo>
                    <a:pt x="236483" y="8033029"/>
                  </a:lnTo>
                  <a:lnTo>
                    <a:pt x="210186" y="7991321"/>
                  </a:lnTo>
                  <a:lnTo>
                    <a:pt x="185354" y="7948796"/>
                  </a:lnTo>
                  <a:lnTo>
                    <a:pt x="162005" y="7905492"/>
                  </a:lnTo>
                  <a:lnTo>
                    <a:pt x="140154" y="7861451"/>
                  </a:lnTo>
                  <a:lnTo>
                    <a:pt x="119818" y="7816712"/>
                  </a:lnTo>
                  <a:lnTo>
                    <a:pt x="101014" y="7771315"/>
                  </a:lnTo>
                  <a:lnTo>
                    <a:pt x="83759" y="7725300"/>
                  </a:lnTo>
                  <a:lnTo>
                    <a:pt x="68068" y="7678708"/>
                  </a:lnTo>
                  <a:lnTo>
                    <a:pt x="53958" y="7631577"/>
                  </a:lnTo>
                  <a:lnTo>
                    <a:pt x="41447" y="7583949"/>
                  </a:lnTo>
                  <a:lnTo>
                    <a:pt x="30550" y="7535862"/>
                  </a:lnTo>
                  <a:lnTo>
                    <a:pt x="21284" y="7487358"/>
                  </a:lnTo>
                  <a:lnTo>
                    <a:pt x="13666" y="7438475"/>
                  </a:lnTo>
                  <a:lnTo>
                    <a:pt x="7712" y="7389255"/>
                  </a:lnTo>
                  <a:lnTo>
                    <a:pt x="3438" y="7339737"/>
                  </a:lnTo>
                  <a:lnTo>
                    <a:pt x="862" y="7289960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5455943" y="0"/>
                  </a:lnTo>
                  <a:lnTo>
                    <a:pt x="15455943" y="86879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93" y="7813681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853800" y="1695438"/>
                  </a:moveTo>
                  <a:lnTo>
                    <a:pt x="441524" y="1695438"/>
                  </a:lnTo>
                  <a:lnTo>
                    <a:pt x="0" y="1691934"/>
                  </a:lnTo>
                  <a:lnTo>
                    <a:pt x="0" y="1690991"/>
                  </a:lnTo>
                  <a:lnTo>
                    <a:pt x="1029" y="1643786"/>
                  </a:lnTo>
                  <a:lnTo>
                    <a:pt x="3399" y="1595977"/>
                  </a:lnTo>
                  <a:lnTo>
                    <a:pt x="7071" y="1548523"/>
                  </a:lnTo>
                  <a:lnTo>
                    <a:pt x="12028" y="1501442"/>
                  </a:lnTo>
                  <a:lnTo>
                    <a:pt x="18252" y="1454752"/>
                  </a:lnTo>
                  <a:lnTo>
                    <a:pt x="25725" y="1408470"/>
                  </a:lnTo>
                  <a:lnTo>
                    <a:pt x="34430" y="1362614"/>
                  </a:lnTo>
                  <a:lnTo>
                    <a:pt x="44349" y="1317202"/>
                  </a:lnTo>
                  <a:lnTo>
                    <a:pt x="55465" y="1272251"/>
                  </a:lnTo>
                  <a:lnTo>
                    <a:pt x="67760" y="1227778"/>
                  </a:lnTo>
                  <a:lnTo>
                    <a:pt x="81216" y="1183801"/>
                  </a:lnTo>
                  <a:lnTo>
                    <a:pt x="95816" y="1140338"/>
                  </a:lnTo>
                  <a:lnTo>
                    <a:pt x="111542" y="1097406"/>
                  </a:lnTo>
                  <a:lnTo>
                    <a:pt x="128376" y="1055023"/>
                  </a:lnTo>
                  <a:lnTo>
                    <a:pt x="146301" y="1013207"/>
                  </a:lnTo>
                  <a:lnTo>
                    <a:pt x="165299" y="971974"/>
                  </a:lnTo>
                  <a:lnTo>
                    <a:pt x="185353" y="931342"/>
                  </a:lnTo>
                  <a:lnTo>
                    <a:pt x="206445" y="891330"/>
                  </a:lnTo>
                  <a:lnTo>
                    <a:pt x="228557" y="851954"/>
                  </a:lnTo>
                  <a:lnTo>
                    <a:pt x="251671" y="813233"/>
                  </a:lnTo>
                  <a:lnTo>
                    <a:pt x="275771" y="775183"/>
                  </a:lnTo>
                  <a:lnTo>
                    <a:pt x="300838" y="737822"/>
                  </a:lnTo>
                  <a:lnTo>
                    <a:pt x="326855" y="701169"/>
                  </a:lnTo>
                  <a:lnTo>
                    <a:pt x="353804" y="665239"/>
                  </a:lnTo>
                  <a:lnTo>
                    <a:pt x="381667" y="630052"/>
                  </a:lnTo>
                  <a:lnTo>
                    <a:pt x="410427" y="595623"/>
                  </a:lnTo>
                  <a:lnTo>
                    <a:pt x="440067" y="561972"/>
                  </a:lnTo>
                  <a:lnTo>
                    <a:pt x="470568" y="529116"/>
                  </a:lnTo>
                  <a:lnTo>
                    <a:pt x="501914" y="497072"/>
                  </a:lnTo>
                  <a:lnTo>
                    <a:pt x="534085" y="465857"/>
                  </a:lnTo>
                  <a:lnTo>
                    <a:pt x="567066" y="435490"/>
                  </a:lnTo>
                  <a:lnTo>
                    <a:pt x="600837" y="405988"/>
                  </a:lnTo>
                  <a:lnTo>
                    <a:pt x="635382" y="377368"/>
                  </a:lnTo>
                  <a:lnTo>
                    <a:pt x="670683" y="349647"/>
                  </a:lnTo>
                  <a:lnTo>
                    <a:pt x="706722" y="322845"/>
                  </a:lnTo>
                  <a:lnTo>
                    <a:pt x="743482" y="296977"/>
                  </a:lnTo>
                  <a:lnTo>
                    <a:pt x="780945" y="272062"/>
                  </a:lnTo>
                  <a:lnTo>
                    <a:pt x="819093" y="248118"/>
                  </a:lnTo>
                  <a:lnTo>
                    <a:pt x="857909" y="225161"/>
                  </a:lnTo>
                  <a:lnTo>
                    <a:pt x="897375" y="203209"/>
                  </a:lnTo>
                  <a:lnTo>
                    <a:pt x="937473" y="182280"/>
                  </a:lnTo>
                  <a:lnTo>
                    <a:pt x="978187" y="162392"/>
                  </a:lnTo>
                  <a:lnTo>
                    <a:pt x="1019497" y="143561"/>
                  </a:lnTo>
                  <a:lnTo>
                    <a:pt x="1061388" y="125806"/>
                  </a:lnTo>
                  <a:lnTo>
                    <a:pt x="1103840" y="109144"/>
                  </a:lnTo>
                  <a:lnTo>
                    <a:pt x="1146836" y="93593"/>
                  </a:lnTo>
                  <a:lnTo>
                    <a:pt x="1190360" y="79170"/>
                  </a:lnTo>
                  <a:lnTo>
                    <a:pt x="1234392" y="65893"/>
                  </a:lnTo>
                  <a:lnTo>
                    <a:pt x="1278916" y="53779"/>
                  </a:lnTo>
                  <a:lnTo>
                    <a:pt x="1323913" y="42846"/>
                  </a:lnTo>
                  <a:lnTo>
                    <a:pt x="1369367" y="33111"/>
                  </a:lnTo>
                  <a:lnTo>
                    <a:pt x="1415260" y="24592"/>
                  </a:lnTo>
                  <a:lnTo>
                    <a:pt x="1461573" y="17307"/>
                  </a:lnTo>
                  <a:lnTo>
                    <a:pt x="1508290" y="11273"/>
                  </a:lnTo>
                  <a:lnTo>
                    <a:pt x="1555392" y="6508"/>
                  </a:lnTo>
                  <a:lnTo>
                    <a:pt x="1602863" y="3029"/>
                  </a:lnTo>
                  <a:lnTo>
                    <a:pt x="1650684" y="854"/>
                  </a:lnTo>
                  <a:lnTo>
                    <a:pt x="1698838" y="0"/>
                  </a:lnTo>
                  <a:lnTo>
                    <a:pt x="1746997" y="478"/>
                  </a:lnTo>
                  <a:lnTo>
                    <a:pt x="1794833" y="2281"/>
                  </a:lnTo>
                  <a:lnTo>
                    <a:pt x="1842329" y="5390"/>
                  </a:lnTo>
                  <a:lnTo>
                    <a:pt x="1889467" y="9789"/>
                  </a:lnTo>
                  <a:lnTo>
                    <a:pt x="1936230" y="15458"/>
                  </a:lnTo>
                  <a:lnTo>
                    <a:pt x="1982598" y="22382"/>
                  </a:lnTo>
                  <a:lnTo>
                    <a:pt x="2028556" y="30543"/>
                  </a:lnTo>
                  <a:lnTo>
                    <a:pt x="2074084" y="39923"/>
                  </a:lnTo>
                  <a:lnTo>
                    <a:pt x="2119165" y="50505"/>
                  </a:lnTo>
                  <a:lnTo>
                    <a:pt x="2163782" y="62272"/>
                  </a:lnTo>
                  <a:lnTo>
                    <a:pt x="2207917" y="75205"/>
                  </a:lnTo>
                  <a:lnTo>
                    <a:pt x="2251551" y="89288"/>
                  </a:lnTo>
                  <a:lnTo>
                    <a:pt x="2294667" y="104504"/>
                  </a:lnTo>
                  <a:lnTo>
                    <a:pt x="2337248" y="120834"/>
                  </a:lnTo>
                  <a:lnTo>
                    <a:pt x="2379275" y="138262"/>
                  </a:lnTo>
                  <a:lnTo>
                    <a:pt x="2420731" y="156769"/>
                  </a:lnTo>
                  <a:lnTo>
                    <a:pt x="2461598" y="176340"/>
                  </a:lnTo>
                  <a:lnTo>
                    <a:pt x="2501858" y="196955"/>
                  </a:lnTo>
                  <a:lnTo>
                    <a:pt x="2541494" y="218598"/>
                  </a:lnTo>
                  <a:lnTo>
                    <a:pt x="2580487" y="241251"/>
                  </a:lnTo>
                  <a:lnTo>
                    <a:pt x="2618821" y="264898"/>
                  </a:lnTo>
                  <a:lnTo>
                    <a:pt x="2656476" y="289520"/>
                  </a:lnTo>
                  <a:lnTo>
                    <a:pt x="2693437" y="315099"/>
                  </a:lnTo>
                  <a:lnTo>
                    <a:pt x="2729683" y="341620"/>
                  </a:lnTo>
                  <a:lnTo>
                    <a:pt x="2765199" y="369064"/>
                  </a:lnTo>
                  <a:lnTo>
                    <a:pt x="2799966" y="397413"/>
                  </a:lnTo>
                  <a:lnTo>
                    <a:pt x="2833966" y="426651"/>
                  </a:lnTo>
                  <a:lnTo>
                    <a:pt x="2867182" y="456760"/>
                  </a:lnTo>
                  <a:lnTo>
                    <a:pt x="2899596" y="487722"/>
                  </a:lnTo>
                  <a:lnTo>
                    <a:pt x="2931190" y="519521"/>
                  </a:lnTo>
                  <a:lnTo>
                    <a:pt x="2961946" y="552138"/>
                  </a:lnTo>
                  <a:lnTo>
                    <a:pt x="2991847" y="585557"/>
                  </a:lnTo>
                  <a:lnTo>
                    <a:pt x="3020874" y="619759"/>
                  </a:lnTo>
                  <a:lnTo>
                    <a:pt x="3049011" y="654728"/>
                  </a:lnTo>
                  <a:lnTo>
                    <a:pt x="3076239" y="690446"/>
                  </a:lnTo>
                  <a:lnTo>
                    <a:pt x="3102540" y="726896"/>
                  </a:lnTo>
                  <a:lnTo>
                    <a:pt x="3127897" y="764060"/>
                  </a:lnTo>
                  <a:lnTo>
                    <a:pt x="3152293" y="801920"/>
                  </a:lnTo>
                  <a:lnTo>
                    <a:pt x="3175708" y="840460"/>
                  </a:lnTo>
                  <a:lnTo>
                    <a:pt x="3183274" y="853691"/>
                  </a:lnTo>
                  <a:lnTo>
                    <a:pt x="1702162" y="853691"/>
                  </a:lnTo>
                  <a:lnTo>
                    <a:pt x="1654229" y="855203"/>
                  </a:lnTo>
                  <a:lnTo>
                    <a:pt x="1606996" y="859320"/>
                  </a:lnTo>
                  <a:lnTo>
                    <a:pt x="1560533" y="865971"/>
                  </a:lnTo>
                  <a:lnTo>
                    <a:pt x="1514910" y="875086"/>
                  </a:lnTo>
                  <a:lnTo>
                    <a:pt x="1470200" y="886596"/>
                  </a:lnTo>
                  <a:lnTo>
                    <a:pt x="1426471" y="900430"/>
                  </a:lnTo>
                  <a:lnTo>
                    <a:pt x="1383794" y="916518"/>
                  </a:lnTo>
                  <a:lnTo>
                    <a:pt x="1342240" y="934790"/>
                  </a:lnTo>
                  <a:lnTo>
                    <a:pt x="1301879" y="955175"/>
                  </a:lnTo>
                  <a:lnTo>
                    <a:pt x="1262781" y="977604"/>
                  </a:lnTo>
                  <a:lnTo>
                    <a:pt x="1225018" y="1002006"/>
                  </a:lnTo>
                  <a:lnTo>
                    <a:pt x="1188659" y="1028311"/>
                  </a:lnTo>
                  <a:lnTo>
                    <a:pt x="1153775" y="1056449"/>
                  </a:lnTo>
                  <a:lnTo>
                    <a:pt x="1120436" y="1086350"/>
                  </a:lnTo>
                  <a:lnTo>
                    <a:pt x="1088712" y="1117944"/>
                  </a:lnTo>
                  <a:lnTo>
                    <a:pt x="1058675" y="1151160"/>
                  </a:lnTo>
                  <a:lnTo>
                    <a:pt x="1030395" y="1185929"/>
                  </a:lnTo>
                  <a:lnTo>
                    <a:pt x="1003941" y="1222180"/>
                  </a:lnTo>
                  <a:lnTo>
                    <a:pt x="979385" y="1259844"/>
                  </a:lnTo>
                  <a:lnTo>
                    <a:pt x="956797" y="1298849"/>
                  </a:lnTo>
                  <a:lnTo>
                    <a:pt x="936248" y="1339126"/>
                  </a:lnTo>
                  <a:lnTo>
                    <a:pt x="917807" y="1380604"/>
                  </a:lnTo>
                  <a:lnTo>
                    <a:pt x="901545" y="1423214"/>
                  </a:lnTo>
                  <a:lnTo>
                    <a:pt x="887533" y="1466886"/>
                  </a:lnTo>
                  <a:lnTo>
                    <a:pt x="875841" y="1511549"/>
                  </a:lnTo>
                  <a:lnTo>
                    <a:pt x="866540" y="1557132"/>
                  </a:lnTo>
                  <a:lnTo>
                    <a:pt x="859699" y="1603567"/>
                  </a:lnTo>
                  <a:lnTo>
                    <a:pt x="855390" y="1650782"/>
                  </a:lnTo>
                  <a:lnTo>
                    <a:pt x="853800" y="1695438"/>
                  </a:lnTo>
                  <a:close/>
                </a:path>
                <a:path w="3409950" h="1695450">
                  <a:moveTo>
                    <a:pt x="2557192" y="1692059"/>
                  </a:moveTo>
                  <a:lnTo>
                    <a:pt x="2555112" y="1644148"/>
                  </a:lnTo>
                  <a:lnTo>
                    <a:pt x="2550436" y="1596969"/>
                  </a:lnTo>
                  <a:lnTo>
                    <a:pt x="2543235" y="1550590"/>
                  </a:lnTo>
                  <a:lnTo>
                    <a:pt x="2533579" y="1505081"/>
                  </a:lnTo>
                  <a:lnTo>
                    <a:pt x="2521541" y="1460511"/>
                  </a:lnTo>
                  <a:lnTo>
                    <a:pt x="2507189" y="1416951"/>
                  </a:lnTo>
                  <a:lnTo>
                    <a:pt x="2490597" y="1374470"/>
                  </a:lnTo>
                  <a:lnTo>
                    <a:pt x="2471834" y="1333137"/>
                  </a:lnTo>
                  <a:lnTo>
                    <a:pt x="2450971" y="1293023"/>
                  </a:lnTo>
                  <a:lnTo>
                    <a:pt x="2428080" y="1254196"/>
                  </a:lnTo>
                  <a:lnTo>
                    <a:pt x="2403232" y="1216726"/>
                  </a:lnTo>
                  <a:lnTo>
                    <a:pt x="2376497" y="1180683"/>
                  </a:lnTo>
                  <a:lnTo>
                    <a:pt x="2347947" y="1146136"/>
                  </a:lnTo>
                  <a:lnTo>
                    <a:pt x="2317652" y="1113156"/>
                  </a:lnTo>
                  <a:lnTo>
                    <a:pt x="2285684" y="1081811"/>
                  </a:lnTo>
                  <a:lnTo>
                    <a:pt x="2252113" y="1052171"/>
                  </a:lnTo>
                  <a:lnTo>
                    <a:pt x="2217011" y="1024306"/>
                  </a:lnTo>
                  <a:lnTo>
                    <a:pt x="2180448" y="998286"/>
                  </a:lnTo>
                  <a:lnTo>
                    <a:pt x="2142496" y="974179"/>
                  </a:lnTo>
                  <a:lnTo>
                    <a:pt x="2103225" y="952056"/>
                  </a:lnTo>
                  <a:lnTo>
                    <a:pt x="2062706" y="931986"/>
                  </a:lnTo>
                  <a:lnTo>
                    <a:pt x="2021011" y="914039"/>
                  </a:lnTo>
                  <a:lnTo>
                    <a:pt x="1978210" y="898284"/>
                  </a:lnTo>
                  <a:lnTo>
                    <a:pt x="1934375" y="884791"/>
                  </a:lnTo>
                  <a:lnTo>
                    <a:pt x="1889576" y="873630"/>
                  </a:lnTo>
                  <a:lnTo>
                    <a:pt x="1843884" y="864869"/>
                  </a:lnTo>
                  <a:lnTo>
                    <a:pt x="1797370" y="858580"/>
                  </a:lnTo>
                  <a:lnTo>
                    <a:pt x="1750106" y="854831"/>
                  </a:lnTo>
                  <a:lnTo>
                    <a:pt x="1702162" y="853691"/>
                  </a:lnTo>
                  <a:lnTo>
                    <a:pt x="3183274" y="853691"/>
                  </a:lnTo>
                  <a:lnTo>
                    <a:pt x="3219529" y="919509"/>
                  </a:lnTo>
                  <a:lnTo>
                    <a:pt x="3239898" y="959982"/>
                  </a:lnTo>
                  <a:lnTo>
                    <a:pt x="3259217" y="1001066"/>
                  </a:lnTo>
                  <a:lnTo>
                    <a:pt x="3277467" y="1042741"/>
                  </a:lnTo>
                  <a:lnTo>
                    <a:pt x="3294631" y="1084992"/>
                  </a:lnTo>
                  <a:lnTo>
                    <a:pt x="3310691" y="1127800"/>
                  </a:lnTo>
                  <a:lnTo>
                    <a:pt x="3325628" y="1171147"/>
                  </a:lnTo>
                  <a:lnTo>
                    <a:pt x="3339427" y="1215018"/>
                  </a:lnTo>
                  <a:lnTo>
                    <a:pt x="3352182" y="1259844"/>
                  </a:lnTo>
                  <a:lnTo>
                    <a:pt x="3363533" y="1304257"/>
                  </a:lnTo>
                  <a:lnTo>
                    <a:pt x="3373806" y="1349591"/>
                  </a:lnTo>
                  <a:lnTo>
                    <a:pt x="3382868" y="1395378"/>
                  </a:lnTo>
                  <a:lnTo>
                    <a:pt x="3390701" y="1441600"/>
                  </a:lnTo>
                  <a:lnTo>
                    <a:pt x="3397289" y="1488241"/>
                  </a:lnTo>
                  <a:lnTo>
                    <a:pt x="3402612" y="1535282"/>
                  </a:lnTo>
                  <a:lnTo>
                    <a:pt x="3406654" y="1582706"/>
                  </a:lnTo>
                  <a:lnTo>
                    <a:pt x="3409396" y="1630496"/>
                  </a:lnTo>
                  <a:lnTo>
                    <a:pt x="3409949" y="1649190"/>
                  </a:lnTo>
                  <a:lnTo>
                    <a:pt x="3409949" y="1678649"/>
                  </a:lnTo>
                  <a:lnTo>
                    <a:pt x="2557192" y="1692059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52034" y="2174776"/>
            <a:ext cx="14460219" cy="4269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065" marR="5080" indent="-635">
              <a:lnSpc>
                <a:spcPct val="100099"/>
              </a:lnSpc>
              <a:spcBef>
                <a:spcPts val="114"/>
              </a:spcBef>
            </a:pPr>
            <a:r>
              <a:rPr dirty="0" sz="6950" spc="-335" b="1">
                <a:solidFill>
                  <a:srgbClr val="26316F"/>
                </a:solidFill>
                <a:latin typeface="Verdana"/>
                <a:cs typeface="Verdana"/>
              </a:rPr>
              <a:t>UNDERSTANDING </a:t>
            </a:r>
            <a:r>
              <a:rPr dirty="0" sz="6950" spc="-430" b="1">
                <a:solidFill>
                  <a:srgbClr val="26316F"/>
                </a:solidFill>
                <a:latin typeface="Verdana"/>
                <a:cs typeface="Verdana"/>
              </a:rPr>
              <a:t>BINOMIAL  </a:t>
            </a:r>
            <a:r>
              <a:rPr dirty="0" sz="6950" spc="-105" b="1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6950" spc="-395" b="1">
                <a:solidFill>
                  <a:srgbClr val="26316F"/>
                </a:solidFill>
                <a:latin typeface="Verdana"/>
                <a:cs typeface="Verdana"/>
              </a:rPr>
              <a:t>POISSON</a:t>
            </a:r>
            <a:r>
              <a:rPr dirty="0" sz="6950" spc="-73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950" spc="-590" b="1">
                <a:solidFill>
                  <a:srgbClr val="26316F"/>
                </a:solidFill>
                <a:latin typeface="Verdana"/>
                <a:cs typeface="Verdana"/>
              </a:rPr>
              <a:t>DISTRIBUTIONS:  </a:t>
            </a:r>
            <a:r>
              <a:rPr dirty="0" sz="6950" spc="-415" b="1">
                <a:solidFill>
                  <a:srgbClr val="26316F"/>
                </a:solidFill>
                <a:latin typeface="Verdana"/>
                <a:cs typeface="Verdana"/>
              </a:rPr>
              <a:t>PROBABILITY </a:t>
            </a:r>
            <a:r>
              <a:rPr dirty="0" sz="6950" spc="-130" b="1">
                <a:solidFill>
                  <a:srgbClr val="26316F"/>
                </a:solidFill>
                <a:latin typeface="Verdana"/>
                <a:cs typeface="Verdana"/>
              </a:rPr>
              <a:t>MODELS </a:t>
            </a:r>
            <a:r>
              <a:rPr dirty="0" sz="6950" spc="-150" b="1">
                <a:solidFill>
                  <a:srgbClr val="26316F"/>
                </a:solidFill>
                <a:latin typeface="Verdana"/>
                <a:cs typeface="Verdana"/>
              </a:rPr>
              <a:t>FOR  </a:t>
            </a:r>
            <a:r>
              <a:rPr dirty="0" sz="6950" spc="-350" b="1">
                <a:solidFill>
                  <a:srgbClr val="26316F"/>
                </a:solidFill>
                <a:latin typeface="Verdana"/>
                <a:cs typeface="Verdana"/>
              </a:rPr>
              <a:t>DISCRETE</a:t>
            </a:r>
            <a:r>
              <a:rPr dirty="0" sz="6950" spc="-41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950" spc="-270" b="1">
                <a:solidFill>
                  <a:srgbClr val="26316F"/>
                </a:solidFill>
                <a:latin typeface="Verdana"/>
                <a:cs typeface="Verdana"/>
              </a:rPr>
              <a:t>EVENTS</a:t>
            </a:r>
            <a:endParaRPr sz="6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3" y="0"/>
            <a:ext cx="9152890" cy="10287000"/>
            <a:chOff x="9135343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3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5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52656" y="0"/>
                  </a:lnTo>
                  <a:lnTo>
                    <a:pt x="9152656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1309" y="1321841"/>
              <a:ext cx="6524609" cy="7639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94732"/>
            <a:ext cx="601091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0">
                <a:solidFill>
                  <a:srgbClr val="FABC00"/>
                </a:solidFill>
              </a:rPr>
              <a:t>LIMITATIONS </a:t>
            </a:r>
            <a:r>
              <a:rPr dirty="0" sz="2700" spc="-50">
                <a:solidFill>
                  <a:srgbClr val="FABC00"/>
                </a:solidFill>
              </a:rPr>
              <a:t>AND</a:t>
            </a:r>
            <a:r>
              <a:rPr dirty="0" sz="2700" spc="-100">
                <a:solidFill>
                  <a:srgbClr val="FABC00"/>
                </a:solidFill>
              </a:rPr>
              <a:t> </a:t>
            </a:r>
            <a:r>
              <a:rPr dirty="0" sz="2700" spc="-150">
                <a:solidFill>
                  <a:srgbClr val="FFCE00"/>
                </a:solidFill>
              </a:rPr>
              <a:t>A</a:t>
            </a:r>
            <a:r>
              <a:rPr dirty="0" sz="2700" spc="-150">
                <a:solidFill>
                  <a:srgbClr val="FABC00"/>
                </a:solidFill>
              </a:rPr>
              <a:t>SSUMPTIONS</a:t>
            </a:r>
            <a:endParaRPr sz="2700"/>
          </a:p>
        </p:txBody>
      </p:sp>
      <p:sp>
        <p:nvSpPr>
          <p:cNvPr id="6" name="object 6"/>
          <p:cNvSpPr txBox="1"/>
          <p:nvPr/>
        </p:nvSpPr>
        <p:spPr>
          <a:xfrm>
            <a:off x="1810900" y="3283464"/>
            <a:ext cx="6055360" cy="4940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65"/>
              </a:spcBef>
            </a:pPr>
            <a:r>
              <a:rPr dirty="0" sz="3050" spc="120">
                <a:solidFill>
                  <a:srgbClr val="26316F"/>
                </a:solidFill>
                <a:latin typeface="Verdana"/>
                <a:cs typeface="Verdana"/>
              </a:rPr>
              <a:t>Both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binomial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Poisson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distributions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have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certain  </a:t>
            </a:r>
            <a:r>
              <a:rPr dirty="0" sz="3050" spc="-10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-100" b="1">
                <a:solidFill>
                  <a:srgbClr val="29357A"/>
                </a:solidFill>
                <a:latin typeface="Verdana"/>
                <a:cs typeface="Verdana"/>
              </a:rPr>
              <a:t>imitation</a:t>
            </a:r>
            <a:r>
              <a:rPr dirty="0" sz="3050" spc="-100" b="1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-10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100" b="1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3050" spc="-100" b="1">
                <a:solidFill>
                  <a:srgbClr val="29357A"/>
                </a:solidFill>
                <a:latin typeface="Verdana"/>
                <a:cs typeface="Verdana"/>
              </a:rPr>
              <a:t>um</a:t>
            </a:r>
            <a:r>
              <a:rPr dirty="0" sz="3050" spc="-100" b="1">
                <a:solidFill>
                  <a:srgbClr val="26316F"/>
                </a:solidFill>
                <a:latin typeface="Verdana"/>
                <a:cs typeface="Verdana"/>
              </a:rPr>
              <a:t>ption</a:t>
            </a:r>
            <a:r>
              <a:rPr dirty="0" sz="3050" spc="-100" b="1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50" spc="50">
                <a:solidFill>
                  <a:srgbClr val="26316F"/>
                </a:solidFill>
                <a:latin typeface="Verdana"/>
                <a:cs typeface="Verdana"/>
              </a:rPr>
              <a:t>that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90">
                <a:solidFill>
                  <a:srgbClr val="26316F"/>
                </a:solidFill>
                <a:latin typeface="Verdana"/>
                <a:cs typeface="Verdana"/>
              </a:rPr>
              <a:t>must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be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50">
                <a:solidFill>
                  <a:srgbClr val="26316F"/>
                </a:solidFill>
                <a:latin typeface="Verdana"/>
                <a:cs typeface="Verdana"/>
              </a:rPr>
              <a:t>considered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when 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applying </a:t>
            </a:r>
            <a:r>
              <a:rPr dirty="0" sz="3050" spc="130">
                <a:solidFill>
                  <a:srgbClr val="26316F"/>
                </a:solidFill>
                <a:latin typeface="Verdana"/>
                <a:cs typeface="Verdana"/>
              </a:rPr>
              <a:t>them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real-world  </a:t>
            </a:r>
            <a:r>
              <a:rPr dirty="0" sz="3050" spc="-60">
                <a:solidFill>
                  <a:srgbClr val="26316F"/>
                </a:solidFill>
                <a:latin typeface="Verdana"/>
                <a:cs typeface="Verdana"/>
              </a:rPr>
              <a:t>data. </a:t>
            </a:r>
            <a:r>
              <a:rPr dirty="0" sz="3050" spc="80">
                <a:solidFill>
                  <a:srgbClr val="26316F"/>
                </a:solidFill>
                <a:latin typeface="Verdana"/>
                <a:cs typeface="Verdana"/>
              </a:rPr>
              <a:t>Understanding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these 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constraints 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crucial 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for 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accurate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modeling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 </a:t>
            </a:r>
            <a:r>
              <a:rPr dirty="0" sz="3050" spc="-5">
                <a:solidFill>
                  <a:srgbClr val="26316F"/>
                </a:solidFill>
                <a:latin typeface="Verdana"/>
                <a:cs typeface="Verdana"/>
              </a:rPr>
              <a:t>interpretation.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61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61" y="0"/>
                  </a:lnTo>
                  <a:lnTo>
                    <a:pt x="9123761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0125" y="1326185"/>
              <a:ext cx="6524609" cy="76390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0" y="1746194"/>
            <a:ext cx="5062855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5">
                <a:solidFill>
                  <a:srgbClr val="FABC00"/>
                </a:solidFill>
              </a:rPr>
              <a:t>STATISTICAL</a:t>
            </a:r>
            <a:r>
              <a:rPr dirty="0" spc="-210">
                <a:solidFill>
                  <a:srgbClr val="FABC00"/>
                </a:solidFill>
              </a:rPr>
              <a:t> </a:t>
            </a:r>
            <a:r>
              <a:rPr dirty="0" spc="-114">
                <a:solidFill>
                  <a:srgbClr val="FABC00"/>
                </a:solidFill>
              </a:rPr>
              <a:t>INFERENCE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44" y="3050890"/>
            <a:ext cx="6101080" cy="516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Stati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stic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l 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nfe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rence</a:t>
            </a:r>
            <a:r>
              <a:rPr dirty="0" sz="3000" spc="-5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5">
                <a:solidFill>
                  <a:srgbClr val="26316F"/>
                </a:solidFill>
                <a:latin typeface="Verdana"/>
                <a:cs typeface="Verdana"/>
              </a:rPr>
              <a:t>techniq</a:t>
            </a:r>
            <a:r>
              <a:rPr dirty="0" sz="3000" spc="5">
                <a:solidFill>
                  <a:srgbClr val="29357A"/>
                </a:solidFill>
                <a:latin typeface="Verdana"/>
                <a:cs typeface="Verdana"/>
              </a:rPr>
              <a:t>ues,  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such</a:t>
            </a:r>
            <a:r>
              <a:rPr dirty="0" sz="3000" spc="-7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6316F"/>
                </a:solidFill>
                <a:latin typeface="Verdana"/>
                <a:cs typeface="Verdana"/>
              </a:rPr>
              <a:t>as </a:t>
            </a:r>
            <a:r>
              <a:rPr dirty="0" sz="3000" spc="-114" b="1">
                <a:solidFill>
                  <a:srgbClr val="26316F"/>
                </a:solidFill>
                <a:latin typeface="Verdana"/>
                <a:cs typeface="Verdana"/>
              </a:rPr>
              <a:t>hyp</a:t>
            </a:r>
            <a:r>
              <a:rPr dirty="0" sz="3000" spc="-114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114" b="1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dirty="0" sz="3000" spc="-114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14" b="1">
                <a:solidFill>
                  <a:srgbClr val="26316F"/>
                </a:solidFill>
                <a:latin typeface="Verdana"/>
                <a:cs typeface="Verdana"/>
              </a:rPr>
              <a:t>si</a:t>
            </a:r>
            <a:r>
              <a:rPr dirty="0" sz="3000" spc="-114" b="1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3000" spc="-95" b="1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95" b="1">
                <a:solidFill>
                  <a:srgbClr val="26316F"/>
                </a:solidFill>
                <a:latin typeface="Verdana"/>
                <a:cs typeface="Verdana"/>
              </a:rPr>
              <a:t>es</a:t>
            </a:r>
            <a:r>
              <a:rPr dirty="0" sz="3000" spc="-95" b="1">
                <a:solidFill>
                  <a:srgbClr val="29357A"/>
                </a:solidFill>
                <a:latin typeface="Verdana"/>
                <a:cs typeface="Verdana"/>
              </a:rPr>
              <a:t>ting </a:t>
            </a:r>
            <a:r>
              <a:rPr dirty="0" sz="3000" spc="85">
                <a:solidFill>
                  <a:srgbClr val="26316F"/>
                </a:solidFill>
                <a:latin typeface="Verdana"/>
                <a:cs typeface="Verdana"/>
              </a:rPr>
              <a:t>and  </a:t>
            </a:r>
            <a:r>
              <a:rPr dirty="0" sz="3000" spc="-45" b="1">
                <a:solidFill>
                  <a:srgbClr val="26316F"/>
                </a:solidFill>
                <a:latin typeface="Verdana"/>
                <a:cs typeface="Verdana"/>
              </a:rPr>
              <a:t>conﬁdence </a:t>
            </a:r>
            <a:r>
              <a:rPr dirty="0" sz="3000" spc="-175" b="1">
                <a:solidFill>
                  <a:srgbClr val="26316F"/>
                </a:solidFill>
                <a:latin typeface="Verdana"/>
                <a:cs typeface="Verdana"/>
              </a:rPr>
              <a:t>int</a:t>
            </a:r>
            <a:r>
              <a:rPr dirty="0" sz="3000" spc="-17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75" b="1">
                <a:solidFill>
                  <a:srgbClr val="26316F"/>
                </a:solidFill>
                <a:latin typeface="Verdana"/>
                <a:cs typeface="Verdana"/>
              </a:rPr>
              <a:t>rvals</a:t>
            </a:r>
            <a:r>
              <a:rPr dirty="0" sz="3000" spc="-175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3000" spc="7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70">
                <a:solidFill>
                  <a:srgbClr val="26316F"/>
                </a:solidFill>
                <a:latin typeface="Verdana"/>
                <a:cs typeface="Verdana"/>
              </a:rPr>
              <a:t>an </a:t>
            </a:r>
            <a:r>
              <a:rPr dirty="0" sz="3000" spc="90">
                <a:solidFill>
                  <a:srgbClr val="29357A"/>
                </a:solidFill>
                <a:latin typeface="Verdana"/>
                <a:cs typeface="Verdana"/>
              </a:rPr>
              <a:t>be  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appl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ied 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5">
                <a:solidFill>
                  <a:srgbClr val="29357A"/>
                </a:solidFill>
                <a:latin typeface="Verdana"/>
                <a:cs typeface="Verdana"/>
              </a:rPr>
              <a:t>o 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a </a:t>
            </a:r>
            <a:r>
              <a:rPr dirty="0" sz="3000" spc="95">
                <a:solidFill>
                  <a:srgbClr val="29357A"/>
                </a:solidFill>
                <a:latin typeface="Verdana"/>
                <a:cs typeface="Verdana"/>
              </a:rPr>
              <a:t>modeled 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by  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inomial </a:t>
            </a:r>
            <a:r>
              <a:rPr dirty="0" sz="3000" spc="8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00" spc="45">
                <a:solidFill>
                  <a:srgbClr val="26316F"/>
                </a:solidFill>
                <a:latin typeface="Verdana"/>
                <a:cs typeface="Verdana"/>
              </a:rPr>
              <a:t>Poisson  </a:t>
            </a:r>
            <a:r>
              <a:rPr dirty="0" sz="3000" spc="-15">
                <a:solidFill>
                  <a:srgbClr val="26316F"/>
                </a:solidFill>
                <a:latin typeface="Verdana"/>
                <a:cs typeface="Verdana"/>
              </a:rPr>
              <a:t>distributions. These </a:t>
            </a:r>
            <a:r>
              <a:rPr dirty="0" sz="3000" spc="80">
                <a:solidFill>
                  <a:srgbClr val="26316F"/>
                </a:solidFill>
                <a:latin typeface="Verdana"/>
                <a:cs typeface="Verdana"/>
              </a:rPr>
              <a:t>me</a:t>
            </a:r>
            <a:r>
              <a:rPr dirty="0" sz="3000" spc="8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8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8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80">
                <a:solidFill>
                  <a:srgbClr val="26316F"/>
                </a:solidFill>
                <a:latin typeface="Verdana"/>
                <a:cs typeface="Verdana"/>
              </a:rPr>
              <a:t>ds  </a:t>
            </a:r>
            <a:r>
              <a:rPr dirty="0" sz="3000" spc="45">
                <a:solidFill>
                  <a:srgbClr val="26316F"/>
                </a:solidFill>
                <a:latin typeface="Verdana"/>
                <a:cs typeface="Verdana"/>
              </a:rPr>
              <a:t>enable 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3000">
                <a:solidFill>
                  <a:srgbClr val="26316F"/>
                </a:solidFill>
                <a:latin typeface="Verdana"/>
                <a:cs typeface="Verdana"/>
              </a:rPr>
              <a:t>extract</a:t>
            </a:r>
            <a:r>
              <a:rPr dirty="0" sz="30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>
                <a:solidFill>
                  <a:srgbClr val="26316F"/>
                </a:solidFill>
                <a:latin typeface="Verdana"/>
                <a:cs typeface="Verdana"/>
              </a:rPr>
              <a:t>on </a:t>
            </a:r>
            <a:r>
              <a:rPr dirty="0" sz="3000" spc="5">
                <a:solidFill>
                  <a:srgbClr val="26316F"/>
                </a:solidFill>
                <a:latin typeface="Verdana"/>
                <a:cs typeface="Verdana"/>
              </a:rPr>
              <a:t>of  </a:t>
            </a:r>
            <a:r>
              <a:rPr dirty="0" sz="3000" spc="65">
                <a:solidFill>
                  <a:srgbClr val="26316F"/>
                </a:solidFill>
                <a:latin typeface="Verdana"/>
                <a:cs typeface="Verdana"/>
              </a:rPr>
              <a:t>mean</a:t>
            </a:r>
            <a:r>
              <a:rPr dirty="0" sz="3000" spc="6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65">
                <a:solidFill>
                  <a:srgbClr val="26316F"/>
                </a:solidFill>
                <a:latin typeface="Verdana"/>
                <a:cs typeface="Verdana"/>
              </a:rPr>
              <a:t>ngful </a:t>
            </a:r>
            <a:r>
              <a:rPr dirty="0" sz="3000" spc="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25">
                <a:solidFill>
                  <a:srgbClr val="29357A"/>
                </a:solidFill>
                <a:latin typeface="Verdana"/>
                <a:cs typeface="Verdana"/>
              </a:rPr>
              <a:t>nsi</a:t>
            </a:r>
            <a:r>
              <a:rPr dirty="0" sz="3000" spc="25">
                <a:solidFill>
                  <a:srgbClr val="26316F"/>
                </a:solidFill>
                <a:latin typeface="Verdana"/>
                <a:cs typeface="Verdana"/>
              </a:rPr>
              <a:t>ghts </a:t>
            </a:r>
            <a:r>
              <a:rPr dirty="0" sz="3000" spc="100">
                <a:solidFill>
                  <a:srgbClr val="26316F"/>
                </a:solidFill>
                <a:latin typeface="Verdana"/>
                <a:cs typeface="Verdana"/>
              </a:rPr>
              <a:t>from 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the  </a:t>
            </a:r>
            <a:r>
              <a:rPr dirty="0" sz="3000" spc="-70">
                <a:solidFill>
                  <a:srgbClr val="26316F"/>
                </a:solidFill>
                <a:latin typeface="Verdana"/>
                <a:cs typeface="Verdana"/>
              </a:rPr>
              <a:t>data.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3" y="0"/>
            <a:ext cx="9152890" cy="10287000"/>
            <a:chOff x="9135343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3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5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52656" y="0"/>
                  </a:lnTo>
                  <a:lnTo>
                    <a:pt x="9152656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1309" y="1321841"/>
              <a:ext cx="6524609" cy="7639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75682"/>
            <a:ext cx="593471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140">
                <a:solidFill>
                  <a:srgbClr val="FABC00"/>
                </a:solidFill>
              </a:rPr>
              <a:t>COMPARATIVE</a:t>
            </a:r>
            <a:r>
              <a:rPr dirty="0" sz="3500" spc="-250">
                <a:solidFill>
                  <a:srgbClr val="FABC00"/>
                </a:solidFill>
              </a:rPr>
              <a:t> ANALYSIS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10900" y="3279654"/>
            <a:ext cx="6111240" cy="47117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25"/>
              </a:spcBef>
            </a:pPr>
            <a:r>
              <a:rPr dirty="0" sz="2900" spc="11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comparative </a:t>
            </a:r>
            <a:r>
              <a:rPr dirty="0" sz="2900" spc="-35">
                <a:solidFill>
                  <a:srgbClr val="26316F"/>
                </a:solidFill>
                <a:latin typeface="Verdana"/>
                <a:cs typeface="Verdana"/>
              </a:rPr>
              <a:t>ana</a:t>
            </a:r>
            <a:r>
              <a:rPr dirty="0" sz="2900" spc="-3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900" spc="-35">
                <a:solidFill>
                  <a:srgbClr val="26316F"/>
                </a:solidFill>
                <a:latin typeface="Verdana"/>
                <a:cs typeface="Verdana"/>
              </a:rPr>
              <a:t>ysi</a:t>
            </a:r>
            <a:r>
              <a:rPr dirty="0" sz="2900" spc="-3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900" spc="20">
                <a:solidFill>
                  <a:srgbClr val="29357A"/>
                </a:solidFill>
                <a:latin typeface="Verdana"/>
                <a:cs typeface="Verdana"/>
              </a:rPr>
              <a:t>of  </a:t>
            </a:r>
            <a:r>
              <a:rPr dirty="0" sz="2900" spc="75">
                <a:solidFill>
                  <a:srgbClr val="29357A"/>
                </a:solidFill>
                <a:latin typeface="Verdana"/>
                <a:cs typeface="Verdana"/>
              </a:rPr>
              <a:t>bin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om</a:t>
            </a:r>
            <a:r>
              <a:rPr dirty="0" sz="2900" spc="7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al </a:t>
            </a:r>
            <a:r>
              <a:rPr dirty="0" sz="2900" spc="100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2900" spc="55">
                <a:solidFill>
                  <a:srgbClr val="29357A"/>
                </a:solidFill>
                <a:latin typeface="Verdana"/>
                <a:cs typeface="Verdana"/>
              </a:rPr>
              <a:t>Pois</a:t>
            </a:r>
            <a:r>
              <a:rPr dirty="0" sz="2900" spc="5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55">
                <a:solidFill>
                  <a:srgbClr val="29357A"/>
                </a:solidFill>
                <a:latin typeface="Verdana"/>
                <a:cs typeface="Verdana"/>
              </a:rPr>
              <a:t>on 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di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st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rib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tio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ns </a:t>
            </a:r>
            <a:r>
              <a:rPr dirty="0" sz="2900" spc="70">
                <a:solidFill>
                  <a:srgbClr val="29357A"/>
                </a:solidFill>
                <a:latin typeface="Verdana"/>
                <a:cs typeface="Verdana"/>
              </a:rPr>
              <a:t>high</a:t>
            </a:r>
            <a:r>
              <a:rPr dirty="0" sz="2900" spc="70">
                <a:solidFill>
                  <a:srgbClr val="26316F"/>
                </a:solidFill>
                <a:latin typeface="Verdana"/>
                <a:cs typeface="Verdana"/>
              </a:rPr>
              <a:t>lights </a:t>
            </a:r>
            <a:r>
              <a:rPr dirty="0" sz="2900" spc="25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900" spc="25">
                <a:solidFill>
                  <a:srgbClr val="29357A"/>
                </a:solidFill>
                <a:latin typeface="Verdana"/>
                <a:cs typeface="Verdana"/>
              </a:rPr>
              <a:t>ir  </a:t>
            </a:r>
            <a:r>
              <a:rPr dirty="0" sz="2900" spc="55">
                <a:solidFill>
                  <a:srgbClr val="26316F"/>
                </a:solidFill>
                <a:latin typeface="Verdana"/>
                <a:cs typeface="Verdana"/>
              </a:rPr>
              <a:t>distinct</a:t>
            </a:r>
            <a:r>
              <a:rPr dirty="0" sz="290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0">
                <a:solidFill>
                  <a:srgbClr val="26316F"/>
                </a:solidFill>
                <a:latin typeface="Verdana"/>
                <a:cs typeface="Verdana"/>
              </a:rPr>
              <a:t>characteristics</a:t>
            </a:r>
            <a:r>
              <a:rPr dirty="0" sz="29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00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90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50">
                <a:solidFill>
                  <a:srgbClr val="26316F"/>
                </a:solidFill>
                <a:latin typeface="Verdana"/>
                <a:cs typeface="Verdana"/>
              </a:rPr>
              <a:t>areas  </a:t>
            </a:r>
            <a:r>
              <a:rPr dirty="0" sz="290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20">
                <a:solidFill>
                  <a:srgbClr val="29357A"/>
                </a:solidFill>
                <a:latin typeface="Verdana"/>
                <a:cs typeface="Verdana"/>
              </a:rPr>
              <a:t>f </a:t>
            </a:r>
            <a:r>
              <a:rPr dirty="0" sz="2900" spc="15">
                <a:solidFill>
                  <a:srgbClr val="29357A"/>
                </a:solidFill>
                <a:latin typeface="Verdana"/>
                <a:cs typeface="Verdana"/>
              </a:rPr>
              <a:t>applicati</a:t>
            </a:r>
            <a:r>
              <a:rPr dirty="0" sz="2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1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900" spc="15">
                <a:solidFill>
                  <a:srgbClr val="26316F"/>
                </a:solidFill>
                <a:latin typeface="Verdana"/>
                <a:cs typeface="Verdana"/>
              </a:rPr>
              <a:t>. </a:t>
            </a:r>
            <a:r>
              <a:rPr dirty="0" sz="2900" spc="80">
                <a:solidFill>
                  <a:srgbClr val="26316F"/>
                </a:solidFill>
                <a:latin typeface="Verdana"/>
                <a:cs typeface="Verdana"/>
              </a:rPr>
              <a:t>Understanding  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dirty="0" sz="2900" spc="75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2900" spc="20">
                <a:solidFill>
                  <a:srgbClr val="26316F"/>
                </a:solidFill>
                <a:latin typeface="Verdana"/>
                <a:cs typeface="Verdana"/>
              </a:rPr>
              <a:t>differences </a:t>
            </a:r>
            <a:r>
              <a:rPr dirty="0" sz="2900" spc="80">
                <a:solidFill>
                  <a:srgbClr val="26316F"/>
                </a:solidFill>
                <a:latin typeface="Verdana"/>
                <a:cs typeface="Verdana"/>
              </a:rPr>
              <a:t>between 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hes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e  distri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bu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on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2900" spc="-5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-5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90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900">
                <a:solidFill>
                  <a:srgbClr val="26316F"/>
                </a:solidFill>
                <a:latin typeface="Verdana"/>
                <a:cs typeface="Verdana"/>
              </a:rPr>
              <a:t>ential 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900" spc="-20">
                <a:solidFill>
                  <a:srgbClr val="29357A"/>
                </a:solidFill>
                <a:latin typeface="Verdana"/>
                <a:cs typeface="Verdana"/>
              </a:rPr>
              <a:t>or  </a:t>
            </a:r>
            <a:r>
              <a:rPr dirty="0" sz="2900" spc="80">
                <a:solidFill>
                  <a:srgbClr val="29357A"/>
                </a:solidFill>
                <a:latin typeface="Verdana"/>
                <a:cs typeface="Verdana"/>
              </a:rPr>
              <a:t>choo</a:t>
            </a:r>
            <a:r>
              <a:rPr dirty="0" sz="2900" spc="80">
                <a:solidFill>
                  <a:srgbClr val="26316F"/>
                </a:solidFill>
                <a:latin typeface="Verdana"/>
                <a:cs typeface="Verdana"/>
              </a:rPr>
              <a:t>sing</a:t>
            </a:r>
            <a:r>
              <a:rPr dirty="0" sz="290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the</a:t>
            </a:r>
            <a:r>
              <a:rPr dirty="0" sz="290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appropria</a:t>
            </a:r>
            <a:r>
              <a:rPr dirty="0" sz="29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10">
                <a:solidFill>
                  <a:srgbClr val="29357A"/>
                </a:solidFill>
                <a:latin typeface="Verdana"/>
                <a:cs typeface="Verdana"/>
              </a:rPr>
              <a:t>model  </a:t>
            </a:r>
            <a:r>
              <a:rPr dirty="0" sz="2900" spc="-2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or a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given</a:t>
            </a:r>
            <a:r>
              <a:rPr dirty="0" sz="2900" spc="-7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6316F"/>
                </a:solidFill>
                <a:latin typeface="Verdana"/>
                <a:cs typeface="Verdana"/>
              </a:rPr>
              <a:t>scenario.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70545" y="31020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7" y="1733550"/>
                  </a:moveTo>
                  <a:lnTo>
                    <a:pt x="0" y="1733550"/>
                  </a:lnTo>
                  <a:lnTo>
                    <a:pt x="0" y="0"/>
                  </a:lnTo>
                  <a:lnTo>
                    <a:pt x="7705723" y="0"/>
                  </a:lnTo>
                  <a:lnTo>
                    <a:pt x="7705723" y="1444625"/>
                  </a:lnTo>
                  <a:lnTo>
                    <a:pt x="7700452" y="1490092"/>
                  </a:lnTo>
                  <a:lnTo>
                    <a:pt x="7684957" y="1534032"/>
                  </a:lnTo>
                  <a:lnTo>
                    <a:pt x="7659708" y="1575669"/>
                  </a:lnTo>
                  <a:lnTo>
                    <a:pt x="7625179" y="1614227"/>
                  </a:lnTo>
                  <a:lnTo>
                    <a:pt x="7581841" y="1648928"/>
                  </a:lnTo>
                  <a:lnTo>
                    <a:pt x="7539931" y="1674006"/>
                  </a:lnTo>
                  <a:lnTo>
                    <a:pt x="7493968" y="1694944"/>
                  </a:lnTo>
                  <a:lnTo>
                    <a:pt x="7444611" y="1711554"/>
                  </a:lnTo>
                  <a:lnTo>
                    <a:pt x="7392519" y="1723650"/>
                  </a:lnTo>
                  <a:lnTo>
                    <a:pt x="7338348" y="1731044"/>
                  </a:lnTo>
                  <a:lnTo>
                    <a:pt x="7282757" y="173355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25"/>
              </a:spcBef>
            </a:pPr>
            <a:r>
              <a:rPr dirty="0" spc="-75"/>
              <a:t>Challenges </a:t>
            </a:r>
            <a:r>
              <a:rPr dirty="0" spc="-60"/>
              <a:t>and</a:t>
            </a:r>
            <a:r>
              <a:rPr dirty="0" spc="-310"/>
              <a:t> </a:t>
            </a:r>
            <a:r>
              <a:rPr dirty="0" spc="-100"/>
              <a:t>Considerations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692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7" y="6334115"/>
                </a:moveTo>
                <a:lnTo>
                  <a:pt x="0" y="6334115"/>
                </a:lnTo>
                <a:lnTo>
                  <a:pt x="0" y="0"/>
                </a:lnTo>
                <a:lnTo>
                  <a:pt x="7705723" y="0"/>
                </a:lnTo>
                <a:lnTo>
                  <a:pt x="7705723" y="5278429"/>
                </a:lnTo>
                <a:lnTo>
                  <a:pt x="7705131" y="5334249"/>
                </a:lnTo>
                <a:lnTo>
                  <a:pt x="7703369" y="5389660"/>
                </a:lnTo>
                <a:lnTo>
                  <a:pt x="7700452" y="5444556"/>
                </a:lnTo>
                <a:lnTo>
                  <a:pt x="7696400" y="5498833"/>
                </a:lnTo>
                <a:lnTo>
                  <a:pt x="7691229" y="5552384"/>
                </a:lnTo>
                <a:lnTo>
                  <a:pt x="7684957" y="5605106"/>
                </a:lnTo>
                <a:lnTo>
                  <a:pt x="7677601" y="5656893"/>
                </a:lnTo>
                <a:lnTo>
                  <a:pt x="7669179" y="5707640"/>
                </a:lnTo>
                <a:lnTo>
                  <a:pt x="7659708" y="5757242"/>
                </a:lnTo>
                <a:lnTo>
                  <a:pt x="7649206" y="5805593"/>
                </a:lnTo>
                <a:lnTo>
                  <a:pt x="7637690" y="5852589"/>
                </a:lnTo>
                <a:lnTo>
                  <a:pt x="7625179" y="5898125"/>
                </a:lnTo>
                <a:lnTo>
                  <a:pt x="7611688" y="5942095"/>
                </a:lnTo>
                <a:lnTo>
                  <a:pt x="7597237" y="5984395"/>
                </a:lnTo>
                <a:lnTo>
                  <a:pt x="7581841" y="6024918"/>
                </a:lnTo>
                <a:lnTo>
                  <a:pt x="7554384" y="6087654"/>
                </a:lnTo>
                <a:lnTo>
                  <a:pt x="7525028" y="6143767"/>
                </a:lnTo>
                <a:lnTo>
                  <a:pt x="7493968" y="6193054"/>
                </a:lnTo>
                <a:lnTo>
                  <a:pt x="7461400" y="6235314"/>
                </a:lnTo>
                <a:lnTo>
                  <a:pt x="7427519" y="6270343"/>
                </a:lnTo>
                <a:lnTo>
                  <a:pt x="7392519" y="6297940"/>
                </a:lnTo>
                <a:lnTo>
                  <a:pt x="7356595" y="6317903"/>
                </a:lnTo>
                <a:lnTo>
                  <a:pt x="7319943" y="6330028"/>
                </a:lnTo>
                <a:lnTo>
                  <a:pt x="7282757" y="63341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90" y="3060549"/>
            <a:ext cx="6515100" cy="436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Cha</a:t>
            </a:r>
            <a:r>
              <a:rPr dirty="0" sz="2850" spc="3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len</a:t>
            </a:r>
            <a:r>
              <a:rPr dirty="0" sz="2850" spc="3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es </a:t>
            </a:r>
            <a:r>
              <a:rPr dirty="0" sz="2850" spc="50">
                <a:solidFill>
                  <a:srgbClr val="26316F"/>
                </a:solidFill>
                <a:latin typeface="Verdana"/>
                <a:cs typeface="Verdana"/>
              </a:rPr>
              <a:t>in </a:t>
            </a:r>
            <a:r>
              <a:rPr dirty="0" sz="2850" spc="45">
                <a:solidFill>
                  <a:srgbClr val="26316F"/>
                </a:solidFill>
                <a:latin typeface="Verdana"/>
                <a:cs typeface="Verdana"/>
              </a:rPr>
              <a:t>applying </a:t>
            </a:r>
            <a:r>
              <a:rPr dirty="0" sz="2850" spc="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850" spc="6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60">
                <a:solidFill>
                  <a:srgbClr val="29357A"/>
                </a:solidFill>
                <a:latin typeface="Verdana"/>
                <a:cs typeface="Verdana"/>
              </a:rPr>
              <a:t>omial  </a:t>
            </a:r>
            <a:r>
              <a:rPr dirty="0" sz="2850" spc="80">
                <a:solidFill>
                  <a:srgbClr val="29357A"/>
                </a:solidFill>
                <a:latin typeface="Verdana"/>
                <a:cs typeface="Verdana"/>
              </a:rPr>
              <a:t>and </a:t>
            </a:r>
            <a:r>
              <a:rPr dirty="0" sz="2850" spc="40">
                <a:solidFill>
                  <a:srgbClr val="29357A"/>
                </a:solidFill>
                <a:latin typeface="Verdana"/>
                <a:cs typeface="Verdana"/>
              </a:rPr>
              <a:t>Pois</a:t>
            </a:r>
            <a:r>
              <a:rPr dirty="0" sz="2850" spc="40">
                <a:solidFill>
                  <a:srgbClr val="26316F"/>
                </a:solidFill>
                <a:latin typeface="Verdana"/>
                <a:cs typeface="Verdana"/>
              </a:rPr>
              <a:t>son 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dist</a:t>
            </a:r>
            <a:r>
              <a:rPr dirty="0" sz="2850" spc="20">
                <a:solidFill>
                  <a:srgbClr val="29357A"/>
                </a:solidFill>
                <a:latin typeface="Verdana"/>
                <a:cs typeface="Verdana"/>
              </a:rPr>
              <a:t>ribut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8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20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2850" spc="65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dirty="0" sz="2850" spc="65">
                <a:solidFill>
                  <a:srgbClr val="29357A"/>
                </a:solidFill>
                <a:latin typeface="Verdana"/>
                <a:cs typeface="Verdana"/>
              </a:rPr>
              <a:t>cl</a:t>
            </a:r>
            <a:r>
              <a:rPr dirty="0" sz="2850" spc="6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65">
                <a:solidFill>
                  <a:srgbClr val="29357A"/>
                </a:solidFill>
                <a:latin typeface="Verdana"/>
                <a:cs typeface="Verdana"/>
              </a:rPr>
              <a:t>de  </a:t>
            </a:r>
            <a:r>
              <a:rPr dirty="0" sz="2850" spc="-7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850" spc="-70" b="1">
                <a:solidFill>
                  <a:srgbClr val="29357A"/>
                </a:solidFill>
                <a:latin typeface="Verdana"/>
                <a:cs typeface="Verdana"/>
              </a:rPr>
              <a:t>odel </a:t>
            </a:r>
            <a:r>
              <a:rPr dirty="0" sz="2850" spc="-130" b="1">
                <a:solidFill>
                  <a:srgbClr val="29357A"/>
                </a:solidFill>
                <a:latin typeface="Verdana"/>
                <a:cs typeface="Verdana"/>
              </a:rPr>
              <a:t>selectio</a:t>
            </a:r>
            <a:r>
              <a:rPr dirty="0" sz="2850" spc="-13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850" spc="-13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2850" spc="-10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850" spc="-100" b="1">
                <a:solidFill>
                  <a:srgbClr val="26316F"/>
                </a:solidFill>
                <a:latin typeface="Verdana"/>
                <a:cs typeface="Verdana"/>
              </a:rPr>
              <a:t>ata  </a:t>
            </a:r>
            <a:r>
              <a:rPr dirty="0" sz="2850" spc="-140" b="1">
                <a:solidFill>
                  <a:srgbClr val="26316F"/>
                </a:solidFill>
                <a:latin typeface="Verdana"/>
                <a:cs typeface="Verdana"/>
              </a:rPr>
              <a:t>tra</a:t>
            </a:r>
            <a:r>
              <a:rPr dirty="0" sz="2850" spc="-140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-140" b="1">
                <a:solidFill>
                  <a:srgbClr val="26316F"/>
                </a:solidFill>
                <a:latin typeface="Verdana"/>
                <a:cs typeface="Verdana"/>
              </a:rPr>
              <a:t>sformation</a:t>
            </a:r>
            <a:r>
              <a:rPr dirty="0" sz="2850" spc="-14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2850" spc="8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850" spc="80">
                <a:solidFill>
                  <a:srgbClr val="29357A"/>
                </a:solidFill>
                <a:latin typeface="Verdana"/>
                <a:cs typeface="Verdana"/>
              </a:rPr>
              <a:t>nd</a:t>
            </a:r>
            <a:r>
              <a:rPr dirty="0" sz="2850" spc="-3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850" spc="-11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850" spc="-110" b="1">
                <a:solidFill>
                  <a:srgbClr val="26316F"/>
                </a:solidFill>
                <a:latin typeface="Verdana"/>
                <a:cs typeface="Verdana"/>
              </a:rPr>
              <a:t>nterpretation  </a:t>
            </a:r>
            <a:r>
              <a:rPr dirty="0" sz="2850" spc="-100" b="1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850" spc="-160" b="1">
                <a:solidFill>
                  <a:srgbClr val="26316F"/>
                </a:solidFill>
                <a:latin typeface="Verdana"/>
                <a:cs typeface="Verdana"/>
              </a:rPr>
              <a:t>results</a:t>
            </a:r>
            <a:r>
              <a:rPr dirty="0" sz="2850" spc="-160">
                <a:solidFill>
                  <a:srgbClr val="26316F"/>
                </a:solidFill>
                <a:latin typeface="Verdana"/>
                <a:cs typeface="Verdana"/>
              </a:rPr>
              <a:t>. </a:t>
            </a: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Addr</a:t>
            </a:r>
            <a:r>
              <a:rPr dirty="0" sz="2850" spc="35">
                <a:solidFill>
                  <a:srgbClr val="29357A"/>
                </a:solidFill>
                <a:latin typeface="Verdana"/>
                <a:cs typeface="Verdana"/>
              </a:rPr>
              <a:t>essi</a:t>
            </a: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ng </a:t>
            </a:r>
            <a:r>
              <a:rPr dirty="0" sz="2850" spc="20">
                <a:solidFill>
                  <a:srgbClr val="26316F"/>
                </a:solidFill>
                <a:latin typeface="Verdana"/>
                <a:cs typeface="Verdana"/>
              </a:rPr>
              <a:t>these  </a:t>
            </a: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ch</a:t>
            </a:r>
            <a:r>
              <a:rPr dirty="0" sz="2850" spc="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lle</a:t>
            </a:r>
            <a:r>
              <a:rPr dirty="0" sz="285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3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850" spc="35">
                <a:solidFill>
                  <a:srgbClr val="29357A"/>
                </a:solidFill>
                <a:latin typeface="Verdana"/>
                <a:cs typeface="Verdana"/>
              </a:rPr>
              <a:t>es </a:t>
            </a:r>
            <a:r>
              <a:rPr dirty="0" sz="2850" spc="-5">
                <a:solidFill>
                  <a:srgbClr val="29357A"/>
                </a:solidFill>
                <a:latin typeface="Verdana"/>
                <a:cs typeface="Verdana"/>
              </a:rPr>
              <a:t>requ</a:t>
            </a:r>
            <a:r>
              <a:rPr dirty="0" sz="2850" spc="-5">
                <a:solidFill>
                  <a:srgbClr val="26316F"/>
                </a:solidFill>
                <a:latin typeface="Verdana"/>
                <a:cs typeface="Verdana"/>
              </a:rPr>
              <a:t>ires </a:t>
            </a:r>
            <a:r>
              <a:rPr dirty="0" sz="2850" spc="-35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comprehe</a:t>
            </a:r>
            <a:r>
              <a:rPr dirty="0" sz="2850" spc="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850" spc="30">
                <a:solidFill>
                  <a:srgbClr val="29357A"/>
                </a:solidFill>
                <a:latin typeface="Verdana"/>
                <a:cs typeface="Verdana"/>
              </a:rPr>
              <a:t>iv</a:t>
            </a:r>
            <a:r>
              <a:rPr dirty="0" sz="2850" spc="3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850" spc="60">
                <a:solidFill>
                  <a:srgbClr val="26316F"/>
                </a:solidFill>
                <a:latin typeface="Verdana"/>
                <a:cs typeface="Verdana"/>
              </a:rPr>
              <a:t>understanding </a:t>
            </a:r>
            <a:r>
              <a:rPr dirty="0" sz="2850" spc="5">
                <a:solidFill>
                  <a:srgbClr val="26316F"/>
                </a:solidFill>
                <a:latin typeface="Verdana"/>
                <a:cs typeface="Verdana"/>
              </a:rPr>
              <a:t>of  </a:t>
            </a:r>
            <a:r>
              <a:rPr dirty="0" sz="2850" spc="60">
                <a:solidFill>
                  <a:srgbClr val="29357A"/>
                </a:solidFill>
                <a:latin typeface="Verdana"/>
                <a:cs typeface="Verdana"/>
              </a:rPr>
              <a:t>the </a:t>
            </a:r>
            <a:r>
              <a:rPr dirty="0" sz="2850" spc="4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850" spc="40">
                <a:solidFill>
                  <a:srgbClr val="29357A"/>
                </a:solidFill>
                <a:latin typeface="Verdana"/>
                <a:cs typeface="Verdana"/>
              </a:rPr>
              <a:t>nd</a:t>
            </a:r>
            <a:r>
              <a:rPr dirty="0" sz="2850" spc="40">
                <a:solidFill>
                  <a:srgbClr val="26316F"/>
                </a:solidFill>
                <a:latin typeface="Verdana"/>
                <a:cs typeface="Verdana"/>
              </a:rPr>
              <a:t>erl</a:t>
            </a:r>
            <a:r>
              <a:rPr dirty="0" sz="2850" spc="4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850" spc="40">
                <a:solidFill>
                  <a:srgbClr val="26316F"/>
                </a:solidFill>
                <a:latin typeface="Verdana"/>
                <a:cs typeface="Verdana"/>
              </a:rPr>
              <a:t>ing</a:t>
            </a:r>
            <a:r>
              <a:rPr dirty="0" sz="2850" spc="-5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850" spc="-15">
                <a:solidFill>
                  <a:srgbClr val="26316F"/>
                </a:solidFill>
                <a:latin typeface="Verdana"/>
                <a:cs typeface="Verdana"/>
              </a:rPr>
              <a:t>principles.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70545" y="31020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7" y="1733550"/>
                  </a:moveTo>
                  <a:lnTo>
                    <a:pt x="0" y="1733550"/>
                  </a:lnTo>
                  <a:lnTo>
                    <a:pt x="0" y="0"/>
                  </a:lnTo>
                  <a:lnTo>
                    <a:pt x="7705723" y="0"/>
                  </a:lnTo>
                  <a:lnTo>
                    <a:pt x="7705723" y="1444625"/>
                  </a:lnTo>
                  <a:lnTo>
                    <a:pt x="7700452" y="1490092"/>
                  </a:lnTo>
                  <a:lnTo>
                    <a:pt x="7684957" y="1534032"/>
                  </a:lnTo>
                  <a:lnTo>
                    <a:pt x="7659708" y="1575669"/>
                  </a:lnTo>
                  <a:lnTo>
                    <a:pt x="7625179" y="1614227"/>
                  </a:lnTo>
                  <a:lnTo>
                    <a:pt x="7581841" y="1648928"/>
                  </a:lnTo>
                  <a:lnTo>
                    <a:pt x="7539931" y="1674006"/>
                  </a:lnTo>
                  <a:lnTo>
                    <a:pt x="7493968" y="1694944"/>
                  </a:lnTo>
                  <a:lnTo>
                    <a:pt x="7444611" y="1711554"/>
                  </a:lnTo>
                  <a:lnTo>
                    <a:pt x="7392519" y="1723650"/>
                  </a:lnTo>
                  <a:lnTo>
                    <a:pt x="7338348" y="1731044"/>
                  </a:lnTo>
                  <a:lnTo>
                    <a:pt x="7282757" y="173355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894873" y="766106"/>
            <a:ext cx="630047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75" b="1">
                <a:solidFill>
                  <a:srgbClr val="FFFFFF"/>
                </a:solidFill>
                <a:latin typeface="Verdana"/>
                <a:cs typeface="Verdana"/>
              </a:rPr>
              <a:t>Future </a:t>
            </a:r>
            <a:r>
              <a:rPr dirty="0" sz="2600" spc="-100" b="1">
                <a:solidFill>
                  <a:srgbClr val="FFFFFF"/>
                </a:solidFill>
                <a:latin typeface="Verdana"/>
                <a:cs typeface="Verdana"/>
              </a:rPr>
              <a:t>Research </a:t>
            </a:r>
            <a:r>
              <a:rPr dirty="0" sz="2600" spc="-50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00" spc="-3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5" b="1">
                <a:solidFill>
                  <a:srgbClr val="FFFFFF"/>
                </a:solidFill>
                <a:latin typeface="Verdana"/>
                <a:cs typeface="Verdana"/>
              </a:rPr>
              <a:t>Developments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77" y="2316692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7" y="6334115"/>
                </a:moveTo>
                <a:lnTo>
                  <a:pt x="0" y="6334115"/>
                </a:lnTo>
                <a:lnTo>
                  <a:pt x="0" y="0"/>
                </a:lnTo>
                <a:lnTo>
                  <a:pt x="7705723" y="0"/>
                </a:lnTo>
                <a:lnTo>
                  <a:pt x="7705723" y="5278429"/>
                </a:lnTo>
                <a:lnTo>
                  <a:pt x="7705131" y="5334249"/>
                </a:lnTo>
                <a:lnTo>
                  <a:pt x="7703369" y="5389660"/>
                </a:lnTo>
                <a:lnTo>
                  <a:pt x="7700452" y="5444556"/>
                </a:lnTo>
                <a:lnTo>
                  <a:pt x="7696400" y="5498833"/>
                </a:lnTo>
                <a:lnTo>
                  <a:pt x="7691229" y="5552384"/>
                </a:lnTo>
                <a:lnTo>
                  <a:pt x="7684957" y="5605106"/>
                </a:lnTo>
                <a:lnTo>
                  <a:pt x="7677601" y="5656893"/>
                </a:lnTo>
                <a:lnTo>
                  <a:pt x="7669179" y="5707640"/>
                </a:lnTo>
                <a:lnTo>
                  <a:pt x="7659708" y="5757242"/>
                </a:lnTo>
                <a:lnTo>
                  <a:pt x="7649206" y="5805593"/>
                </a:lnTo>
                <a:lnTo>
                  <a:pt x="7637690" y="5852589"/>
                </a:lnTo>
                <a:lnTo>
                  <a:pt x="7625179" y="5898125"/>
                </a:lnTo>
                <a:lnTo>
                  <a:pt x="7611688" y="5942095"/>
                </a:lnTo>
                <a:lnTo>
                  <a:pt x="7597237" y="5984395"/>
                </a:lnTo>
                <a:lnTo>
                  <a:pt x="7581841" y="6024918"/>
                </a:lnTo>
                <a:lnTo>
                  <a:pt x="7554384" y="6087654"/>
                </a:lnTo>
                <a:lnTo>
                  <a:pt x="7525028" y="6143767"/>
                </a:lnTo>
                <a:lnTo>
                  <a:pt x="7493968" y="6193054"/>
                </a:lnTo>
                <a:lnTo>
                  <a:pt x="7461400" y="6235314"/>
                </a:lnTo>
                <a:lnTo>
                  <a:pt x="7427519" y="6270343"/>
                </a:lnTo>
                <a:lnTo>
                  <a:pt x="7392519" y="6297940"/>
                </a:lnTo>
                <a:lnTo>
                  <a:pt x="7356595" y="6317903"/>
                </a:lnTo>
                <a:lnTo>
                  <a:pt x="7319943" y="6330028"/>
                </a:lnTo>
                <a:lnTo>
                  <a:pt x="7282757" y="63341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90" y="3056739"/>
            <a:ext cx="6536055" cy="4721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35">
                <a:solidFill>
                  <a:srgbClr val="26316F"/>
                </a:solidFill>
                <a:latin typeface="Verdana"/>
                <a:cs typeface="Verdana"/>
              </a:rPr>
              <a:t>going 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research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in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the </a:t>
            </a:r>
            <a:r>
              <a:rPr dirty="0" sz="3050" spc="10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3050" spc="10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1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100">
                <a:solidFill>
                  <a:srgbClr val="29357A"/>
                </a:solidFill>
                <a:latin typeface="Verdana"/>
                <a:cs typeface="Verdana"/>
              </a:rPr>
              <a:t>d </a:t>
            </a:r>
            <a:r>
              <a:rPr dirty="0" sz="3050" spc="20">
                <a:solidFill>
                  <a:srgbClr val="29357A"/>
                </a:solidFill>
                <a:latin typeface="Verdana"/>
                <a:cs typeface="Verdana"/>
              </a:rPr>
              <a:t>of  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pro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bility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mode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ling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ntin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es  </a:t>
            </a:r>
            <a:r>
              <a:rPr dirty="0" sz="3050" spc="30">
                <a:solidFill>
                  <a:srgbClr val="29357A"/>
                </a:solidFill>
                <a:latin typeface="Verdana"/>
                <a:cs typeface="Verdana"/>
              </a:rPr>
              <a:t>to 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dva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nce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th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unde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rsta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ndi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ng  </a:t>
            </a:r>
            <a:r>
              <a:rPr dirty="0" sz="3050" spc="105">
                <a:solidFill>
                  <a:srgbClr val="29357A"/>
                </a:solidFill>
                <a:latin typeface="Verdana"/>
                <a:cs typeface="Verdana"/>
              </a:rPr>
              <a:t>and </a:t>
            </a:r>
            <a:r>
              <a:rPr dirty="0" sz="3050" spc="6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pplication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binomia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l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60">
                <a:solidFill>
                  <a:srgbClr val="29357A"/>
                </a:solidFill>
                <a:latin typeface="Verdana"/>
                <a:cs typeface="Verdana"/>
              </a:rPr>
              <a:t>ois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n 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distributions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. 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110">
                <a:solidFill>
                  <a:srgbClr val="29357A"/>
                </a:solidFill>
                <a:latin typeface="Verdana"/>
                <a:cs typeface="Verdana"/>
              </a:rPr>
              <a:t>merg</a:t>
            </a:r>
            <a:r>
              <a:rPr dirty="0" sz="3050" spc="110">
                <a:solidFill>
                  <a:srgbClr val="26316F"/>
                </a:solidFill>
                <a:latin typeface="Verdana"/>
                <a:cs typeface="Verdana"/>
              </a:rPr>
              <a:t>ing  </a:t>
            </a:r>
            <a:r>
              <a:rPr dirty="0" sz="3050" spc="5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55">
                <a:solidFill>
                  <a:srgbClr val="26316F"/>
                </a:solidFill>
                <a:latin typeface="Verdana"/>
                <a:cs typeface="Verdana"/>
              </a:rPr>
              <a:t>evelop</a:t>
            </a:r>
            <a:r>
              <a:rPr dirty="0" sz="3050" spc="5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55">
                <a:solidFill>
                  <a:srgbClr val="26316F"/>
                </a:solidFill>
                <a:latin typeface="Verdana"/>
                <a:cs typeface="Verdana"/>
              </a:rPr>
              <a:t>ent</a:t>
            </a:r>
            <a:r>
              <a:rPr dirty="0" sz="3050" spc="5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3050" spc="8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8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85">
                <a:solidFill>
                  <a:srgbClr val="26316F"/>
                </a:solidFill>
                <a:latin typeface="Verdana"/>
                <a:cs typeface="Verdana"/>
              </a:rPr>
              <a:t>m </a:t>
            </a:r>
            <a:r>
              <a:rPr dirty="0" sz="3050" spc="30">
                <a:solidFill>
                  <a:srgbClr val="29357A"/>
                </a:solidFill>
                <a:latin typeface="Verdana"/>
                <a:cs typeface="Verdana"/>
              </a:rPr>
              <a:t>to </a:t>
            </a:r>
            <a:r>
              <a:rPr dirty="0" sz="3050" spc="85">
                <a:solidFill>
                  <a:srgbClr val="29357A"/>
                </a:solidFill>
                <a:latin typeface="Verdana"/>
                <a:cs typeface="Verdana"/>
              </a:rPr>
              <a:t>en</a:t>
            </a:r>
            <a:r>
              <a:rPr dirty="0" sz="3050" spc="85">
                <a:solidFill>
                  <a:srgbClr val="26316F"/>
                </a:solidFill>
                <a:latin typeface="Verdana"/>
                <a:cs typeface="Verdana"/>
              </a:rPr>
              <a:t>hance 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accur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ac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y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-45">
                <a:solidFill>
                  <a:srgbClr val="29357A"/>
                </a:solidFill>
                <a:latin typeface="Verdana"/>
                <a:cs typeface="Verdana"/>
              </a:rPr>
              <a:t>ve</a:t>
            </a:r>
            <a:r>
              <a:rPr dirty="0" sz="3050" spc="-45">
                <a:solidFill>
                  <a:srgbClr val="26316F"/>
                </a:solidFill>
                <a:latin typeface="Verdana"/>
                <a:cs typeface="Verdana"/>
              </a:rPr>
              <a:t>rsatility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these</a:t>
            </a:r>
            <a:r>
              <a:rPr dirty="0" sz="30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80">
                <a:solidFill>
                  <a:srgbClr val="26316F"/>
                </a:solidFill>
                <a:latin typeface="Verdana"/>
                <a:cs typeface="Verdana"/>
              </a:rPr>
              <a:t>mo</a:t>
            </a:r>
            <a:r>
              <a:rPr dirty="0" sz="3050" spc="80">
                <a:solidFill>
                  <a:srgbClr val="29357A"/>
                </a:solidFill>
                <a:latin typeface="Verdana"/>
                <a:cs typeface="Verdana"/>
              </a:rPr>
              <a:t>de</a:t>
            </a:r>
            <a:r>
              <a:rPr dirty="0" sz="3050" spc="8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50" spc="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-2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dirty="0" sz="3050" spc="-2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iverse</a:t>
            </a:r>
            <a:r>
              <a:rPr dirty="0" sz="3050" spc="-2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0">
                <a:solidFill>
                  <a:srgbClr val="26316F"/>
                </a:solidFill>
                <a:latin typeface="Verdana"/>
                <a:cs typeface="Verdana"/>
              </a:rPr>
              <a:t>domains.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8" y="6465096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78" y="3821902"/>
                </a:moveTo>
                <a:lnTo>
                  <a:pt x="17370" y="3821902"/>
                </a:lnTo>
                <a:lnTo>
                  <a:pt x="13084" y="3779166"/>
                </a:lnTo>
                <a:lnTo>
                  <a:pt x="9025" y="3731120"/>
                </a:lnTo>
                <a:lnTo>
                  <a:pt x="5719" y="3683054"/>
                </a:lnTo>
                <a:lnTo>
                  <a:pt x="3166" y="3634976"/>
                </a:lnTo>
                <a:lnTo>
                  <a:pt x="1362" y="3586893"/>
                </a:lnTo>
                <a:lnTo>
                  <a:pt x="306" y="3538812"/>
                </a:lnTo>
                <a:lnTo>
                  <a:pt x="0" y="3491285"/>
                </a:lnTo>
                <a:lnTo>
                  <a:pt x="429" y="3442684"/>
                </a:lnTo>
                <a:lnTo>
                  <a:pt x="1603" y="3394651"/>
                </a:lnTo>
                <a:lnTo>
                  <a:pt x="3516" y="3346648"/>
                </a:lnTo>
                <a:lnTo>
                  <a:pt x="6166" y="3298682"/>
                </a:lnTo>
                <a:lnTo>
                  <a:pt x="9550" y="3250760"/>
                </a:lnTo>
                <a:lnTo>
                  <a:pt x="13667" y="3202890"/>
                </a:lnTo>
                <a:lnTo>
                  <a:pt x="18515" y="3155079"/>
                </a:lnTo>
                <a:lnTo>
                  <a:pt x="24090" y="3107333"/>
                </a:lnTo>
                <a:lnTo>
                  <a:pt x="30432" y="3059393"/>
                </a:lnTo>
                <a:lnTo>
                  <a:pt x="37532" y="3011367"/>
                </a:lnTo>
                <a:lnTo>
                  <a:pt x="45165" y="2964560"/>
                </a:lnTo>
                <a:lnTo>
                  <a:pt x="53632" y="2917147"/>
                </a:lnTo>
                <a:lnTo>
                  <a:pt x="62817" y="2869835"/>
                </a:lnTo>
                <a:lnTo>
                  <a:pt x="72716" y="2822631"/>
                </a:lnTo>
                <a:lnTo>
                  <a:pt x="83329" y="2775542"/>
                </a:lnTo>
                <a:lnTo>
                  <a:pt x="94653" y="2728576"/>
                </a:lnTo>
                <a:lnTo>
                  <a:pt x="106686" y="2681739"/>
                </a:lnTo>
                <a:lnTo>
                  <a:pt x="119425" y="2635038"/>
                </a:lnTo>
                <a:lnTo>
                  <a:pt x="132869" y="2588481"/>
                </a:lnTo>
                <a:lnTo>
                  <a:pt x="147015" y="2542074"/>
                </a:lnTo>
                <a:lnTo>
                  <a:pt x="161861" y="2495824"/>
                </a:lnTo>
                <a:lnTo>
                  <a:pt x="177406" y="2449740"/>
                </a:lnTo>
                <a:lnTo>
                  <a:pt x="193646" y="2403827"/>
                </a:lnTo>
                <a:lnTo>
                  <a:pt x="210580" y="2358093"/>
                </a:lnTo>
                <a:lnTo>
                  <a:pt x="228205" y="2312545"/>
                </a:lnTo>
                <a:lnTo>
                  <a:pt x="246520" y="2267190"/>
                </a:lnTo>
                <a:lnTo>
                  <a:pt x="265522" y="2222035"/>
                </a:lnTo>
                <a:lnTo>
                  <a:pt x="285212" y="2177082"/>
                </a:lnTo>
                <a:lnTo>
                  <a:pt x="305579" y="2132353"/>
                </a:lnTo>
                <a:lnTo>
                  <a:pt x="326630" y="2087841"/>
                </a:lnTo>
                <a:lnTo>
                  <a:pt x="348360" y="2043557"/>
                </a:lnTo>
                <a:lnTo>
                  <a:pt x="370766" y="1999509"/>
                </a:lnTo>
                <a:lnTo>
                  <a:pt x="393846" y="1955703"/>
                </a:lnTo>
                <a:lnTo>
                  <a:pt x="417598" y="1912147"/>
                </a:lnTo>
                <a:lnTo>
                  <a:pt x="442021" y="1868847"/>
                </a:lnTo>
                <a:lnTo>
                  <a:pt x="467111" y="1825811"/>
                </a:lnTo>
                <a:lnTo>
                  <a:pt x="492867" y="1783046"/>
                </a:lnTo>
                <a:lnTo>
                  <a:pt x="519286" y="1740559"/>
                </a:lnTo>
                <a:lnTo>
                  <a:pt x="546367" y="1698357"/>
                </a:lnTo>
                <a:lnTo>
                  <a:pt x="574107" y="1656447"/>
                </a:lnTo>
                <a:lnTo>
                  <a:pt x="602504" y="1614837"/>
                </a:lnTo>
                <a:lnTo>
                  <a:pt x="631556" y="1573532"/>
                </a:lnTo>
                <a:lnTo>
                  <a:pt x="661261" y="1532541"/>
                </a:lnTo>
                <a:lnTo>
                  <a:pt x="691616" y="1491871"/>
                </a:lnTo>
                <a:lnTo>
                  <a:pt x="722619" y="1451527"/>
                </a:lnTo>
                <a:lnTo>
                  <a:pt x="754269" y="1411519"/>
                </a:lnTo>
                <a:lnTo>
                  <a:pt x="786563" y="1371852"/>
                </a:lnTo>
                <a:lnTo>
                  <a:pt x="819499" y="1332534"/>
                </a:lnTo>
                <a:lnTo>
                  <a:pt x="851334" y="1295566"/>
                </a:lnTo>
                <a:lnTo>
                  <a:pt x="883648" y="1259031"/>
                </a:lnTo>
                <a:lnTo>
                  <a:pt x="916436" y="1222932"/>
                </a:lnTo>
                <a:lnTo>
                  <a:pt x="949690" y="1187272"/>
                </a:lnTo>
                <a:lnTo>
                  <a:pt x="983406" y="1152054"/>
                </a:lnTo>
                <a:lnTo>
                  <a:pt x="1017577" y="1117281"/>
                </a:lnTo>
                <a:lnTo>
                  <a:pt x="1052198" y="1082957"/>
                </a:lnTo>
                <a:lnTo>
                  <a:pt x="1087262" y="1049085"/>
                </a:lnTo>
                <a:lnTo>
                  <a:pt x="1122763" y="1015667"/>
                </a:lnTo>
                <a:lnTo>
                  <a:pt x="1158696" y="982708"/>
                </a:lnTo>
                <a:lnTo>
                  <a:pt x="1195053" y="950209"/>
                </a:lnTo>
                <a:lnTo>
                  <a:pt x="1231831" y="918175"/>
                </a:lnTo>
                <a:lnTo>
                  <a:pt x="1269021" y="886608"/>
                </a:lnTo>
                <a:lnTo>
                  <a:pt x="1306619" y="855512"/>
                </a:lnTo>
                <a:lnTo>
                  <a:pt x="1344619" y="824890"/>
                </a:lnTo>
                <a:lnTo>
                  <a:pt x="1383014" y="794744"/>
                </a:lnTo>
                <a:lnTo>
                  <a:pt x="1421798" y="765078"/>
                </a:lnTo>
                <a:lnTo>
                  <a:pt x="1460966" y="735896"/>
                </a:lnTo>
                <a:lnTo>
                  <a:pt x="1500511" y="707200"/>
                </a:lnTo>
                <a:lnTo>
                  <a:pt x="1540428" y="678993"/>
                </a:lnTo>
                <a:lnTo>
                  <a:pt x="1580711" y="651279"/>
                </a:lnTo>
                <a:lnTo>
                  <a:pt x="1621353" y="624061"/>
                </a:lnTo>
                <a:lnTo>
                  <a:pt x="1662348" y="597341"/>
                </a:lnTo>
                <a:lnTo>
                  <a:pt x="1703691" y="571124"/>
                </a:lnTo>
                <a:lnTo>
                  <a:pt x="1745376" y="545412"/>
                </a:lnTo>
                <a:lnTo>
                  <a:pt x="1787396" y="520208"/>
                </a:lnTo>
                <a:lnTo>
                  <a:pt x="1829746" y="495515"/>
                </a:lnTo>
                <a:lnTo>
                  <a:pt x="1872419" y="471338"/>
                </a:lnTo>
                <a:lnTo>
                  <a:pt x="1915410" y="447678"/>
                </a:lnTo>
                <a:lnTo>
                  <a:pt x="1958713" y="424539"/>
                </a:lnTo>
                <a:lnTo>
                  <a:pt x="2002322" y="401924"/>
                </a:lnTo>
                <a:lnTo>
                  <a:pt x="2046230" y="379836"/>
                </a:lnTo>
                <a:lnTo>
                  <a:pt x="2090432" y="358279"/>
                </a:lnTo>
                <a:lnTo>
                  <a:pt x="2134922" y="337255"/>
                </a:lnTo>
                <a:lnTo>
                  <a:pt x="2179693" y="316768"/>
                </a:lnTo>
                <a:lnTo>
                  <a:pt x="2224740" y="296821"/>
                </a:lnTo>
                <a:lnTo>
                  <a:pt x="2270057" y="277417"/>
                </a:lnTo>
                <a:lnTo>
                  <a:pt x="2315638" y="258559"/>
                </a:lnTo>
                <a:lnTo>
                  <a:pt x="2361476" y="240250"/>
                </a:lnTo>
                <a:lnTo>
                  <a:pt x="2407567" y="222494"/>
                </a:lnTo>
                <a:lnTo>
                  <a:pt x="2453903" y="205293"/>
                </a:lnTo>
                <a:lnTo>
                  <a:pt x="2500479" y="188651"/>
                </a:lnTo>
                <a:lnTo>
                  <a:pt x="2547289" y="172571"/>
                </a:lnTo>
                <a:lnTo>
                  <a:pt x="2594327" y="157056"/>
                </a:lnTo>
                <a:lnTo>
                  <a:pt x="2641587" y="142109"/>
                </a:lnTo>
                <a:lnTo>
                  <a:pt x="2689062" y="127734"/>
                </a:lnTo>
                <a:lnTo>
                  <a:pt x="2736748" y="113933"/>
                </a:lnTo>
                <a:lnTo>
                  <a:pt x="2784637" y="100709"/>
                </a:lnTo>
                <a:lnTo>
                  <a:pt x="2832725" y="88067"/>
                </a:lnTo>
                <a:lnTo>
                  <a:pt x="2881005" y="76008"/>
                </a:lnTo>
                <a:lnTo>
                  <a:pt x="2929470" y="64536"/>
                </a:lnTo>
                <a:lnTo>
                  <a:pt x="2978116" y="53655"/>
                </a:lnTo>
                <a:lnTo>
                  <a:pt x="3026935" y="43367"/>
                </a:lnTo>
                <a:lnTo>
                  <a:pt x="3075923" y="33675"/>
                </a:lnTo>
                <a:lnTo>
                  <a:pt x="3125073" y="24584"/>
                </a:lnTo>
                <a:lnTo>
                  <a:pt x="3174378" y="16095"/>
                </a:lnTo>
                <a:lnTo>
                  <a:pt x="3223834" y="8212"/>
                </a:lnTo>
                <a:lnTo>
                  <a:pt x="3273434" y="938"/>
                </a:lnTo>
                <a:lnTo>
                  <a:pt x="3280440" y="0"/>
                </a:lnTo>
                <a:lnTo>
                  <a:pt x="3280440" y="558413"/>
                </a:lnTo>
                <a:lnTo>
                  <a:pt x="3268444" y="560301"/>
                </a:lnTo>
                <a:lnTo>
                  <a:pt x="3218297" y="568943"/>
                </a:lnTo>
                <a:lnTo>
                  <a:pt x="3168337" y="578307"/>
                </a:lnTo>
                <a:lnTo>
                  <a:pt x="3118574" y="588387"/>
                </a:lnTo>
                <a:lnTo>
                  <a:pt x="3069014" y="599180"/>
                </a:lnTo>
                <a:lnTo>
                  <a:pt x="3019667" y="610680"/>
                </a:lnTo>
                <a:lnTo>
                  <a:pt x="2970543" y="622883"/>
                </a:lnTo>
                <a:lnTo>
                  <a:pt x="2921648" y="635784"/>
                </a:lnTo>
                <a:lnTo>
                  <a:pt x="2872993" y="649380"/>
                </a:lnTo>
                <a:lnTo>
                  <a:pt x="2824586" y="663664"/>
                </a:lnTo>
                <a:lnTo>
                  <a:pt x="2776435" y="678634"/>
                </a:lnTo>
                <a:lnTo>
                  <a:pt x="2728550" y="694283"/>
                </a:lnTo>
                <a:lnTo>
                  <a:pt x="2680939" y="710608"/>
                </a:lnTo>
                <a:lnTo>
                  <a:pt x="2633611" y="727605"/>
                </a:lnTo>
                <a:lnTo>
                  <a:pt x="2586574" y="745267"/>
                </a:lnTo>
                <a:lnTo>
                  <a:pt x="2539837" y="763592"/>
                </a:lnTo>
                <a:lnTo>
                  <a:pt x="2493410" y="782574"/>
                </a:lnTo>
                <a:lnTo>
                  <a:pt x="2447300" y="802209"/>
                </a:lnTo>
                <a:lnTo>
                  <a:pt x="2401516" y="822492"/>
                </a:lnTo>
                <a:lnTo>
                  <a:pt x="2356067" y="843419"/>
                </a:lnTo>
                <a:lnTo>
                  <a:pt x="2310963" y="864985"/>
                </a:lnTo>
                <a:lnTo>
                  <a:pt x="2266210" y="887185"/>
                </a:lnTo>
                <a:lnTo>
                  <a:pt x="2221819" y="910015"/>
                </a:lnTo>
                <a:lnTo>
                  <a:pt x="2177798" y="933471"/>
                </a:lnTo>
                <a:lnTo>
                  <a:pt x="2134156" y="957548"/>
                </a:lnTo>
                <a:lnTo>
                  <a:pt x="2090901" y="982241"/>
                </a:lnTo>
                <a:lnTo>
                  <a:pt x="2048042" y="1007546"/>
                </a:lnTo>
                <a:lnTo>
                  <a:pt x="2005588" y="1033458"/>
                </a:lnTo>
                <a:lnTo>
                  <a:pt x="1963548" y="1059972"/>
                </a:lnTo>
                <a:lnTo>
                  <a:pt x="1921929" y="1087085"/>
                </a:lnTo>
                <a:lnTo>
                  <a:pt x="1880742" y="1114791"/>
                </a:lnTo>
                <a:lnTo>
                  <a:pt x="1839995" y="1143086"/>
                </a:lnTo>
                <a:lnTo>
                  <a:pt x="1799695" y="1171965"/>
                </a:lnTo>
                <a:lnTo>
                  <a:pt x="1759853" y="1201425"/>
                </a:lnTo>
                <a:lnTo>
                  <a:pt x="1720477" y="1231459"/>
                </a:lnTo>
                <a:lnTo>
                  <a:pt x="1681575" y="1262064"/>
                </a:lnTo>
                <a:lnTo>
                  <a:pt x="1643157" y="1293235"/>
                </a:lnTo>
                <a:lnTo>
                  <a:pt x="1605231" y="1324968"/>
                </a:lnTo>
                <a:lnTo>
                  <a:pt x="1567805" y="1357258"/>
                </a:lnTo>
                <a:lnTo>
                  <a:pt x="1530889" y="1390100"/>
                </a:lnTo>
                <a:lnTo>
                  <a:pt x="1494491" y="1423490"/>
                </a:lnTo>
                <a:lnTo>
                  <a:pt x="1458619" y="1457424"/>
                </a:lnTo>
                <a:lnTo>
                  <a:pt x="1423284" y="1491896"/>
                </a:lnTo>
                <a:lnTo>
                  <a:pt x="1388492" y="1526902"/>
                </a:lnTo>
                <a:lnTo>
                  <a:pt x="1354254" y="1562438"/>
                </a:lnTo>
                <a:lnTo>
                  <a:pt x="1320577" y="1598499"/>
                </a:lnTo>
                <a:lnTo>
                  <a:pt x="1287471" y="1635081"/>
                </a:lnTo>
                <a:lnTo>
                  <a:pt x="1254944" y="1672178"/>
                </a:lnTo>
                <a:lnTo>
                  <a:pt x="1221048" y="1712129"/>
                </a:lnTo>
                <a:lnTo>
                  <a:pt x="1187948" y="1752501"/>
                </a:lnTo>
                <a:lnTo>
                  <a:pt x="1155647" y="1793284"/>
                </a:lnTo>
                <a:lnTo>
                  <a:pt x="1124148" y="1834467"/>
                </a:lnTo>
                <a:lnTo>
                  <a:pt x="1093454" y="1876039"/>
                </a:lnTo>
                <a:lnTo>
                  <a:pt x="1063568" y="1917992"/>
                </a:lnTo>
                <a:lnTo>
                  <a:pt x="1034495" y="1960312"/>
                </a:lnTo>
                <a:lnTo>
                  <a:pt x="1006237" y="2002992"/>
                </a:lnTo>
                <a:lnTo>
                  <a:pt x="978797" y="2046019"/>
                </a:lnTo>
                <a:lnTo>
                  <a:pt x="952179" y="2089383"/>
                </a:lnTo>
                <a:lnTo>
                  <a:pt x="926387" y="2133074"/>
                </a:lnTo>
                <a:lnTo>
                  <a:pt x="901419" y="2177087"/>
                </a:lnTo>
                <a:lnTo>
                  <a:pt x="877290" y="2221395"/>
                </a:lnTo>
                <a:lnTo>
                  <a:pt x="853992" y="2266004"/>
                </a:lnTo>
                <a:lnTo>
                  <a:pt x="831532" y="2310898"/>
                </a:lnTo>
                <a:lnTo>
                  <a:pt x="809915" y="2356067"/>
                </a:lnTo>
                <a:lnTo>
                  <a:pt x="789142" y="2401499"/>
                </a:lnTo>
                <a:lnTo>
                  <a:pt x="769217" y="2447185"/>
                </a:lnTo>
                <a:lnTo>
                  <a:pt x="750143" y="2493113"/>
                </a:lnTo>
                <a:lnTo>
                  <a:pt x="731925" y="2539275"/>
                </a:lnTo>
                <a:lnTo>
                  <a:pt x="714564" y="2585658"/>
                </a:lnTo>
                <a:lnTo>
                  <a:pt x="698065" y="2632252"/>
                </a:lnTo>
                <a:lnTo>
                  <a:pt x="682430" y="2679048"/>
                </a:lnTo>
                <a:lnTo>
                  <a:pt x="667664" y="2726035"/>
                </a:lnTo>
                <a:lnTo>
                  <a:pt x="653768" y="2773201"/>
                </a:lnTo>
                <a:lnTo>
                  <a:pt x="640747" y="2820537"/>
                </a:lnTo>
                <a:lnTo>
                  <a:pt x="628604" y="2868032"/>
                </a:lnTo>
                <a:lnTo>
                  <a:pt x="617342" y="2915676"/>
                </a:lnTo>
                <a:lnTo>
                  <a:pt x="606964" y="2963457"/>
                </a:lnTo>
                <a:lnTo>
                  <a:pt x="597474" y="3011367"/>
                </a:lnTo>
                <a:lnTo>
                  <a:pt x="588833" y="3059660"/>
                </a:lnTo>
                <a:lnTo>
                  <a:pt x="581171" y="3107527"/>
                </a:lnTo>
                <a:lnTo>
                  <a:pt x="574363" y="3155756"/>
                </a:lnTo>
                <a:lnTo>
                  <a:pt x="568457" y="3204071"/>
                </a:lnTo>
                <a:lnTo>
                  <a:pt x="563455" y="3252461"/>
                </a:lnTo>
                <a:lnTo>
                  <a:pt x="559360" y="3300916"/>
                </a:lnTo>
                <a:lnTo>
                  <a:pt x="556176" y="3349426"/>
                </a:lnTo>
                <a:lnTo>
                  <a:pt x="553906" y="3397979"/>
                </a:lnTo>
                <a:lnTo>
                  <a:pt x="552554" y="3446565"/>
                </a:lnTo>
                <a:lnTo>
                  <a:pt x="552122" y="3495174"/>
                </a:lnTo>
                <a:lnTo>
                  <a:pt x="552614" y="3543795"/>
                </a:lnTo>
                <a:lnTo>
                  <a:pt x="554033" y="3592418"/>
                </a:lnTo>
                <a:lnTo>
                  <a:pt x="556382" y="3641033"/>
                </a:lnTo>
                <a:lnTo>
                  <a:pt x="559666" y="3689628"/>
                </a:lnTo>
                <a:lnTo>
                  <a:pt x="563886" y="3738194"/>
                </a:lnTo>
                <a:lnTo>
                  <a:pt x="569047" y="3786719"/>
                </a:lnTo>
                <a:lnTo>
                  <a:pt x="573478" y="3821902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4" y="874481"/>
                  </a:moveTo>
                  <a:lnTo>
                    <a:pt x="185042" y="874481"/>
                  </a:lnTo>
                  <a:lnTo>
                    <a:pt x="234443" y="873308"/>
                  </a:lnTo>
                  <a:lnTo>
                    <a:pt x="283615" y="869637"/>
                  </a:lnTo>
                  <a:lnTo>
                    <a:pt x="332464" y="863491"/>
                  </a:lnTo>
                  <a:lnTo>
                    <a:pt x="380896" y="854889"/>
                  </a:lnTo>
                  <a:lnTo>
                    <a:pt x="428818" y="843855"/>
                  </a:lnTo>
                  <a:lnTo>
                    <a:pt x="476136" y="830410"/>
                  </a:lnTo>
                  <a:lnTo>
                    <a:pt x="522754" y="814576"/>
                  </a:lnTo>
                  <a:lnTo>
                    <a:pt x="568580" y="796373"/>
                  </a:lnTo>
                  <a:lnTo>
                    <a:pt x="613519" y="775824"/>
                  </a:lnTo>
                  <a:lnTo>
                    <a:pt x="657477" y="752951"/>
                  </a:lnTo>
                  <a:lnTo>
                    <a:pt x="700360" y="727775"/>
                  </a:lnTo>
                  <a:lnTo>
                    <a:pt x="742074" y="700317"/>
                  </a:lnTo>
                  <a:lnTo>
                    <a:pt x="782526" y="670600"/>
                  </a:lnTo>
                  <a:lnTo>
                    <a:pt x="821393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7"/>
                  </a:lnTo>
                  <a:lnTo>
                    <a:pt x="986741" y="454950"/>
                  </a:lnTo>
                  <a:lnTo>
                    <a:pt x="1013702" y="413755"/>
                  </a:lnTo>
                  <a:lnTo>
                    <a:pt x="1038523" y="371287"/>
                  </a:lnTo>
                  <a:lnTo>
                    <a:pt x="1061160" y="327633"/>
                  </a:lnTo>
                  <a:lnTo>
                    <a:pt x="1081569" y="282877"/>
                  </a:lnTo>
                  <a:lnTo>
                    <a:pt x="1099704" y="237106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8" y="94555"/>
                  </a:lnTo>
                  <a:lnTo>
                    <a:pt x="1148627" y="45578"/>
                  </a:lnTo>
                  <a:lnTo>
                    <a:pt x="1154240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2" y="127884"/>
                  </a:lnTo>
                  <a:lnTo>
                    <a:pt x="1869991" y="176869"/>
                  </a:lnTo>
                  <a:lnTo>
                    <a:pt x="1861322" y="225510"/>
                  </a:lnTo>
                  <a:lnTo>
                    <a:pt x="1851268" y="273781"/>
                  </a:lnTo>
                  <a:lnTo>
                    <a:pt x="1839845" y="321653"/>
                  </a:lnTo>
                  <a:lnTo>
                    <a:pt x="1827066" y="369099"/>
                  </a:lnTo>
                  <a:lnTo>
                    <a:pt x="1812945" y="416093"/>
                  </a:lnTo>
                  <a:lnTo>
                    <a:pt x="1797496" y="462606"/>
                  </a:lnTo>
                  <a:lnTo>
                    <a:pt x="1780734" y="508612"/>
                  </a:lnTo>
                  <a:lnTo>
                    <a:pt x="1762674" y="554083"/>
                  </a:lnTo>
                  <a:lnTo>
                    <a:pt x="1743328" y="598991"/>
                  </a:lnTo>
                  <a:lnTo>
                    <a:pt x="1722711" y="643311"/>
                  </a:lnTo>
                  <a:lnTo>
                    <a:pt x="1700837" y="687013"/>
                  </a:lnTo>
                  <a:lnTo>
                    <a:pt x="1677721" y="730070"/>
                  </a:lnTo>
                  <a:lnTo>
                    <a:pt x="1653377" y="772457"/>
                  </a:lnTo>
                  <a:lnTo>
                    <a:pt x="1627819" y="814144"/>
                  </a:lnTo>
                  <a:lnTo>
                    <a:pt x="1601061" y="855105"/>
                  </a:lnTo>
                  <a:lnTo>
                    <a:pt x="1587594" y="874481"/>
                  </a:lnTo>
                  <a:close/>
                </a:path>
                <a:path w="1889760" h="1603375">
                  <a:moveTo>
                    <a:pt x="303262" y="1603296"/>
                  </a:moveTo>
                  <a:lnTo>
                    <a:pt x="69535" y="1603296"/>
                  </a:lnTo>
                  <a:lnTo>
                    <a:pt x="33176" y="1600539"/>
                  </a:lnTo>
                  <a:lnTo>
                    <a:pt x="0" y="1597053"/>
                  </a:lnTo>
                  <a:lnTo>
                    <a:pt x="0" y="856135"/>
                  </a:lnTo>
                  <a:lnTo>
                    <a:pt x="36409" y="862797"/>
                  </a:lnTo>
                  <a:lnTo>
                    <a:pt x="85932" y="869247"/>
                  </a:lnTo>
                  <a:lnTo>
                    <a:pt x="135507" y="873135"/>
                  </a:lnTo>
                  <a:lnTo>
                    <a:pt x="185042" y="874481"/>
                  </a:lnTo>
                  <a:lnTo>
                    <a:pt x="1587594" y="874481"/>
                  </a:lnTo>
                  <a:lnTo>
                    <a:pt x="1573117" y="895313"/>
                  </a:lnTo>
                  <a:lnTo>
                    <a:pt x="1544001" y="934739"/>
                  </a:lnTo>
                  <a:lnTo>
                    <a:pt x="1513728" y="973358"/>
                  </a:lnTo>
                  <a:lnTo>
                    <a:pt x="1482311" y="1011141"/>
                  </a:lnTo>
                  <a:lnTo>
                    <a:pt x="1449766" y="1048061"/>
                  </a:lnTo>
                  <a:lnTo>
                    <a:pt x="1416106" y="1084090"/>
                  </a:lnTo>
                  <a:lnTo>
                    <a:pt x="1381345" y="1119203"/>
                  </a:lnTo>
                  <a:lnTo>
                    <a:pt x="1345497" y="1153370"/>
                  </a:lnTo>
                  <a:lnTo>
                    <a:pt x="1308577" y="1186565"/>
                  </a:lnTo>
                  <a:lnTo>
                    <a:pt x="1270599" y="1218760"/>
                  </a:lnTo>
                  <a:lnTo>
                    <a:pt x="1231576" y="1249929"/>
                  </a:lnTo>
                  <a:lnTo>
                    <a:pt x="1191660" y="1279944"/>
                  </a:lnTo>
                  <a:lnTo>
                    <a:pt x="1151009" y="1308692"/>
                  </a:lnTo>
                  <a:lnTo>
                    <a:pt x="1109654" y="1336166"/>
                  </a:lnTo>
                  <a:lnTo>
                    <a:pt x="1067626" y="1362359"/>
                  </a:lnTo>
                  <a:lnTo>
                    <a:pt x="1024953" y="1387264"/>
                  </a:lnTo>
                  <a:lnTo>
                    <a:pt x="981666" y="1410874"/>
                  </a:lnTo>
                  <a:lnTo>
                    <a:pt x="937795" y="1433183"/>
                  </a:lnTo>
                  <a:lnTo>
                    <a:pt x="893370" y="1454183"/>
                  </a:lnTo>
                  <a:lnTo>
                    <a:pt x="848420" y="1473867"/>
                  </a:lnTo>
                  <a:lnTo>
                    <a:pt x="802977" y="1492229"/>
                  </a:lnTo>
                  <a:lnTo>
                    <a:pt x="757070" y="1509262"/>
                  </a:lnTo>
                  <a:lnTo>
                    <a:pt x="710729" y="1524959"/>
                  </a:lnTo>
                  <a:lnTo>
                    <a:pt x="663983" y="1539312"/>
                  </a:lnTo>
                  <a:lnTo>
                    <a:pt x="616864" y="1552316"/>
                  </a:lnTo>
                  <a:lnTo>
                    <a:pt x="569400" y="1563962"/>
                  </a:lnTo>
                  <a:lnTo>
                    <a:pt x="521623" y="1574245"/>
                  </a:lnTo>
                  <a:lnTo>
                    <a:pt x="473561" y="1583156"/>
                  </a:lnTo>
                  <a:lnTo>
                    <a:pt x="425246" y="1590691"/>
                  </a:lnTo>
                  <a:lnTo>
                    <a:pt x="376706" y="1596840"/>
                  </a:lnTo>
                  <a:lnTo>
                    <a:pt x="327973" y="1601598"/>
                  </a:lnTo>
                  <a:lnTo>
                    <a:pt x="303262" y="1603296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30" y="799499"/>
              <a:ext cx="16221710" cy="8686800"/>
            </a:xfrm>
            <a:custGeom>
              <a:avLst/>
              <a:gdLst/>
              <a:ahLst/>
              <a:cxnLst/>
              <a:rect l="l" t="t" r="r" b="b"/>
              <a:pathLst>
                <a:path w="16221710" h="8686800">
                  <a:moveTo>
                    <a:pt x="16221088" y="8686799"/>
                  </a:moveTo>
                  <a:lnTo>
                    <a:pt x="1391686" y="8686799"/>
                  </a:lnTo>
                  <a:lnTo>
                    <a:pt x="1348245" y="8684551"/>
                  </a:lnTo>
                  <a:lnTo>
                    <a:pt x="1298726" y="8680277"/>
                  </a:lnTo>
                  <a:lnTo>
                    <a:pt x="1249504" y="8674323"/>
                  </a:lnTo>
                  <a:lnTo>
                    <a:pt x="1200621" y="8666705"/>
                  </a:lnTo>
                  <a:lnTo>
                    <a:pt x="1152116" y="8657440"/>
                  </a:lnTo>
                  <a:lnTo>
                    <a:pt x="1104030" y="8646543"/>
                  </a:lnTo>
                  <a:lnTo>
                    <a:pt x="1056401" y="8634032"/>
                  </a:lnTo>
                  <a:lnTo>
                    <a:pt x="1009270" y="8619923"/>
                  </a:lnTo>
                  <a:lnTo>
                    <a:pt x="962678" y="8604232"/>
                  </a:lnTo>
                  <a:lnTo>
                    <a:pt x="916663" y="8586977"/>
                  </a:lnTo>
                  <a:lnTo>
                    <a:pt x="871266" y="8568173"/>
                  </a:lnTo>
                  <a:lnTo>
                    <a:pt x="826527" y="8547837"/>
                  </a:lnTo>
                  <a:lnTo>
                    <a:pt x="782486" y="8525986"/>
                  </a:lnTo>
                  <a:lnTo>
                    <a:pt x="739183" y="8502636"/>
                  </a:lnTo>
                  <a:lnTo>
                    <a:pt x="696658" y="8477804"/>
                  </a:lnTo>
                  <a:lnTo>
                    <a:pt x="654950" y="8451506"/>
                  </a:lnTo>
                  <a:lnTo>
                    <a:pt x="614100" y="8423759"/>
                  </a:lnTo>
                  <a:lnTo>
                    <a:pt x="574148" y="8394579"/>
                  </a:lnTo>
                  <a:lnTo>
                    <a:pt x="535133" y="8363984"/>
                  </a:lnTo>
                  <a:lnTo>
                    <a:pt x="497096" y="8331988"/>
                  </a:lnTo>
                  <a:lnTo>
                    <a:pt x="460076" y="8298610"/>
                  </a:lnTo>
                  <a:lnTo>
                    <a:pt x="424113" y="8263865"/>
                  </a:lnTo>
                  <a:lnTo>
                    <a:pt x="389371" y="8227903"/>
                  </a:lnTo>
                  <a:lnTo>
                    <a:pt x="355994" y="8190884"/>
                  </a:lnTo>
                  <a:lnTo>
                    <a:pt x="324000" y="8152847"/>
                  </a:lnTo>
                  <a:lnTo>
                    <a:pt x="293406" y="8113832"/>
                  </a:lnTo>
                  <a:lnTo>
                    <a:pt x="264228" y="8073879"/>
                  </a:lnTo>
                  <a:lnTo>
                    <a:pt x="236481" y="8033029"/>
                  </a:lnTo>
                  <a:lnTo>
                    <a:pt x="210184" y="7991321"/>
                  </a:lnTo>
                  <a:lnTo>
                    <a:pt x="185353" y="7948796"/>
                  </a:lnTo>
                  <a:lnTo>
                    <a:pt x="162003" y="7905492"/>
                  </a:lnTo>
                  <a:lnTo>
                    <a:pt x="140153" y="7861451"/>
                  </a:lnTo>
                  <a:lnTo>
                    <a:pt x="119817" y="7816712"/>
                  </a:lnTo>
                  <a:lnTo>
                    <a:pt x="101013" y="7771315"/>
                  </a:lnTo>
                  <a:lnTo>
                    <a:pt x="83757" y="7725300"/>
                  </a:lnTo>
                  <a:lnTo>
                    <a:pt x="68067" y="7678708"/>
                  </a:lnTo>
                  <a:lnTo>
                    <a:pt x="53957" y="7631577"/>
                  </a:lnTo>
                  <a:lnTo>
                    <a:pt x="41446" y="7583949"/>
                  </a:lnTo>
                  <a:lnTo>
                    <a:pt x="30549" y="7535862"/>
                  </a:lnTo>
                  <a:lnTo>
                    <a:pt x="21283" y="7487358"/>
                  </a:lnTo>
                  <a:lnTo>
                    <a:pt x="13665" y="7438475"/>
                  </a:lnTo>
                  <a:lnTo>
                    <a:pt x="7711" y="7389255"/>
                  </a:lnTo>
                  <a:lnTo>
                    <a:pt x="3437" y="7339737"/>
                  </a:lnTo>
                  <a:lnTo>
                    <a:pt x="861" y="7289960"/>
                  </a:lnTo>
                  <a:lnTo>
                    <a:pt x="0" y="7240026"/>
                  </a:lnTo>
                  <a:lnTo>
                    <a:pt x="0" y="0"/>
                  </a:lnTo>
                  <a:lnTo>
                    <a:pt x="16221088" y="0"/>
                  </a:lnTo>
                  <a:lnTo>
                    <a:pt x="16221088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00474" y="2914938"/>
            <a:ext cx="12273915" cy="370205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>
              <a:lnSpc>
                <a:spcPct val="116700"/>
              </a:lnSpc>
              <a:spcBef>
                <a:spcPts val="65"/>
              </a:spcBef>
            </a:pPr>
            <a:r>
              <a:rPr dirty="0" sz="3450" spc="-100" b="1">
                <a:solidFill>
                  <a:srgbClr val="26316F"/>
                </a:solidFill>
                <a:latin typeface="Verdana"/>
                <a:cs typeface="Verdana"/>
              </a:rPr>
              <a:t>Binomial </a:t>
            </a:r>
            <a:r>
              <a:rPr dirty="0" sz="3450" spc="-85" b="1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450" spc="-130" b="1">
                <a:solidFill>
                  <a:srgbClr val="26316F"/>
                </a:solidFill>
                <a:latin typeface="Verdana"/>
                <a:cs typeface="Verdana"/>
              </a:rPr>
              <a:t>Poisson </a:t>
            </a:r>
            <a:r>
              <a:rPr dirty="0" sz="3450" spc="-125" b="1">
                <a:solidFill>
                  <a:srgbClr val="26316F"/>
                </a:solidFill>
                <a:latin typeface="Verdana"/>
                <a:cs typeface="Verdana"/>
              </a:rPr>
              <a:t>distributions </a:t>
            </a:r>
            <a:r>
              <a:rPr dirty="0" sz="3450" spc="-185" b="1">
                <a:solidFill>
                  <a:srgbClr val="26316F"/>
                </a:solidFill>
                <a:latin typeface="Verdana"/>
                <a:cs typeface="Verdana"/>
              </a:rPr>
              <a:t>are </a:t>
            </a:r>
            <a:r>
              <a:rPr dirty="0" sz="3450" spc="-140" b="1">
                <a:solidFill>
                  <a:srgbClr val="26316F"/>
                </a:solidFill>
                <a:latin typeface="Verdana"/>
                <a:cs typeface="Verdana"/>
              </a:rPr>
              <a:t>powerful  </a:t>
            </a:r>
            <a:r>
              <a:rPr dirty="0" sz="3450" spc="-145" b="1">
                <a:solidFill>
                  <a:srgbClr val="26316F"/>
                </a:solidFill>
                <a:latin typeface="Verdana"/>
                <a:cs typeface="Verdana"/>
              </a:rPr>
              <a:t>tools </a:t>
            </a:r>
            <a:r>
              <a:rPr dirty="0" sz="3450" spc="-165" b="1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dirty="0" sz="3450" spc="-75" b="1">
                <a:solidFill>
                  <a:srgbClr val="26316F"/>
                </a:solidFill>
                <a:latin typeface="Verdana"/>
                <a:cs typeface="Verdana"/>
              </a:rPr>
              <a:t>modeling </a:t>
            </a:r>
            <a:r>
              <a:rPr dirty="0" sz="3450" spc="-125" b="1">
                <a:solidFill>
                  <a:srgbClr val="26316F"/>
                </a:solidFill>
                <a:latin typeface="Verdana"/>
                <a:cs typeface="Verdana"/>
              </a:rPr>
              <a:t>discrete </a:t>
            </a:r>
            <a:r>
              <a:rPr dirty="0" sz="3450" spc="-145" b="1">
                <a:solidFill>
                  <a:srgbClr val="26316F"/>
                </a:solidFill>
                <a:latin typeface="Verdana"/>
                <a:cs typeface="Verdana"/>
              </a:rPr>
              <a:t>events </a:t>
            </a:r>
            <a:r>
              <a:rPr dirty="0" sz="3450" spc="-85" b="1">
                <a:solidFill>
                  <a:srgbClr val="26316F"/>
                </a:solidFill>
                <a:latin typeface="Verdana"/>
                <a:cs typeface="Verdana"/>
              </a:rPr>
              <a:t>and predicting  </a:t>
            </a:r>
            <a:r>
              <a:rPr dirty="0" sz="3450" spc="-125" b="1">
                <a:solidFill>
                  <a:srgbClr val="26316F"/>
                </a:solidFill>
                <a:latin typeface="Verdana"/>
                <a:cs typeface="Verdana"/>
              </a:rPr>
              <a:t>their </a:t>
            </a:r>
            <a:r>
              <a:rPr dirty="0" sz="3450" spc="-145" b="1">
                <a:solidFill>
                  <a:srgbClr val="26316F"/>
                </a:solidFill>
                <a:latin typeface="Verdana"/>
                <a:cs typeface="Verdana"/>
              </a:rPr>
              <a:t>probabilities. </a:t>
            </a:r>
            <a:r>
              <a:rPr dirty="0" sz="3450" spc="-100" b="1">
                <a:solidFill>
                  <a:srgbClr val="26316F"/>
                </a:solidFill>
                <a:latin typeface="Verdana"/>
                <a:cs typeface="Verdana"/>
              </a:rPr>
              <a:t>Understanding </a:t>
            </a:r>
            <a:r>
              <a:rPr dirty="0" sz="3450" spc="-114" b="1">
                <a:solidFill>
                  <a:srgbClr val="26316F"/>
                </a:solidFill>
                <a:latin typeface="Verdana"/>
                <a:cs typeface="Verdana"/>
              </a:rPr>
              <a:t>these</a:t>
            </a:r>
            <a:r>
              <a:rPr dirty="0" sz="34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450" spc="-125" b="1">
                <a:solidFill>
                  <a:srgbClr val="26316F"/>
                </a:solidFill>
                <a:latin typeface="Verdana"/>
                <a:cs typeface="Verdana"/>
              </a:rPr>
              <a:t>distributions  </a:t>
            </a:r>
            <a:r>
              <a:rPr dirty="0" sz="3450" spc="-180" b="1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3450" spc="-140" b="1">
                <a:solidFill>
                  <a:srgbClr val="26316F"/>
                </a:solidFill>
                <a:latin typeface="Verdana"/>
                <a:cs typeface="Verdana"/>
              </a:rPr>
              <a:t>essential </a:t>
            </a:r>
            <a:r>
              <a:rPr dirty="0" sz="3450" spc="-165" b="1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dirty="0" sz="3450" spc="-175" b="1">
                <a:solidFill>
                  <a:srgbClr val="26316F"/>
                </a:solidFill>
                <a:latin typeface="Verdana"/>
                <a:cs typeface="Verdana"/>
              </a:rPr>
              <a:t>various </a:t>
            </a:r>
            <a:r>
              <a:rPr dirty="0" sz="3450" spc="-120" b="1">
                <a:solidFill>
                  <a:srgbClr val="26316F"/>
                </a:solidFill>
                <a:latin typeface="Verdana"/>
                <a:cs typeface="Verdana"/>
              </a:rPr>
              <a:t>ﬁelds, </a:t>
            </a:r>
            <a:r>
              <a:rPr dirty="0" sz="3450" spc="-65" b="1">
                <a:solidFill>
                  <a:srgbClr val="26316F"/>
                </a:solidFill>
                <a:latin typeface="Verdana"/>
                <a:cs typeface="Verdana"/>
              </a:rPr>
              <a:t>from </a:t>
            </a:r>
            <a:r>
              <a:rPr dirty="0" sz="3450" spc="-50" b="1">
                <a:solidFill>
                  <a:srgbClr val="26316F"/>
                </a:solidFill>
                <a:latin typeface="Verdana"/>
                <a:cs typeface="Verdana"/>
              </a:rPr>
              <a:t>ﬁnance </a:t>
            </a:r>
            <a:r>
              <a:rPr dirty="0" sz="3450" spc="-120" b="1">
                <a:solidFill>
                  <a:srgbClr val="26316F"/>
                </a:solidFill>
                <a:latin typeface="Verdana"/>
                <a:cs typeface="Verdana"/>
              </a:rPr>
              <a:t>to  </a:t>
            </a:r>
            <a:r>
              <a:rPr dirty="0" sz="3450" spc="-130" b="1">
                <a:solidFill>
                  <a:srgbClr val="26316F"/>
                </a:solidFill>
                <a:latin typeface="Verdana"/>
                <a:cs typeface="Verdana"/>
              </a:rPr>
              <a:t>healthcare, </a:t>
            </a:r>
            <a:r>
              <a:rPr dirty="0" sz="3450" spc="-85" b="1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450" spc="-105" b="1">
                <a:solidFill>
                  <a:srgbClr val="26316F"/>
                </a:solidFill>
                <a:latin typeface="Verdana"/>
                <a:cs typeface="Verdana"/>
              </a:rPr>
              <a:t>continues </a:t>
            </a:r>
            <a:r>
              <a:rPr dirty="0" sz="3450" spc="-120" b="1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3450" spc="-155" b="1">
                <a:solidFill>
                  <a:srgbClr val="26316F"/>
                </a:solidFill>
                <a:latin typeface="Verdana"/>
                <a:cs typeface="Verdana"/>
              </a:rPr>
              <a:t>drive </a:t>
            </a:r>
            <a:r>
              <a:rPr dirty="0" sz="3450" spc="-110" b="1">
                <a:solidFill>
                  <a:srgbClr val="26316F"/>
                </a:solidFill>
                <a:latin typeface="Verdana"/>
                <a:cs typeface="Verdana"/>
              </a:rPr>
              <a:t>advancements in  </a:t>
            </a:r>
            <a:r>
              <a:rPr dirty="0" sz="3450" spc="-130" b="1">
                <a:solidFill>
                  <a:srgbClr val="26316F"/>
                </a:solidFill>
                <a:latin typeface="Verdana"/>
                <a:cs typeface="Verdana"/>
              </a:rPr>
              <a:t>probability</a:t>
            </a:r>
            <a:r>
              <a:rPr dirty="0" sz="3450" spc="-21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450" spc="-105" b="1">
                <a:solidFill>
                  <a:srgbClr val="26316F"/>
                </a:solidFill>
                <a:latin typeface="Verdana"/>
                <a:cs typeface="Verdana"/>
              </a:rPr>
              <a:t>modeling.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67" y="1742326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5">
                <a:solidFill>
                  <a:srgbClr val="FABC00"/>
                </a:solidFill>
              </a:rPr>
              <a:t>C</a:t>
            </a:r>
            <a:r>
              <a:rPr dirty="0" sz="3500" spc="-5">
                <a:solidFill>
                  <a:srgbClr val="FABC00"/>
                </a:solidFill>
              </a:rPr>
              <a:t>O</a:t>
            </a:r>
            <a:r>
              <a:rPr dirty="0" sz="3500" spc="-120">
                <a:solidFill>
                  <a:srgbClr val="FABC00"/>
                </a:solidFill>
              </a:rPr>
              <a:t>N</a:t>
            </a:r>
            <a:r>
              <a:rPr dirty="0" sz="3500" spc="50">
                <a:solidFill>
                  <a:srgbClr val="FABC00"/>
                </a:solidFill>
              </a:rPr>
              <a:t>C</a:t>
            </a:r>
            <a:r>
              <a:rPr dirty="0" sz="3500" spc="-140">
                <a:solidFill>
                  <a:srgbClr val="FABC00"/>
                </a:solidFill>
              </a:rPr>
              <a:t>L</a:t>
            </a:r>
            <a:r>
              <a:rPr dirty="0" sz="3500" spc="-65">
                <a:solidFill>
                  <a:srgbClr val="FABC00"/>
                </a:solidFill>
              </a:rPr>
              <a:t>U</a:t>
            </a:r>
            <a:r>
              <a:rPr dirty="0" sz="3500" spc="-240">
                <a:solidFill>
                  <a:srgbClr val="FABC00"/>
                </a:solidFill>
              </a:rPr>
              <a:t>S</a:t>
            </a:r>
            <a:r>
              <a:rPr dirty="0" sz="3500" spc="-755">
                <a:solidFill>
                  <a:srgbClr val="FABC00"/>
                </a:solidFill>
              </a:rPr>
              <a:t>I</a:t>
            </a:r>
            <a:r>
              <a:rPr dirty="0" sz="3500" spc="-5">
                <a:solidFill>
                  <a:srgbClr val="FABC00"/>
                </a:solidFill>
              </a:rPr>
              <a:t>O</a:t>
            </a:r>
            <a:r>
              <a:rPr dirty="0" sz="3500" spc="-120">
                <a:solidFill>
                  <a:srgbClr val="FABC00"/>
                </a:solidFill>
              </a:rPr>
              <a:t>N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70545" y="31020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7" y="1733550"/>
                  </a:moveTo>
                  <a:lnTo>
                    <a:pt x="0" y="1733550"/>
                  </a:lnTo>
                  <a:lnTo>
                    <a:pt x="0" y="0"/>
                  </a:lnTo>
                  <a:lnTo>
                    <a:pt x="7705723" y="0"/>
                  </a:lnTo>
                  <a:lnTo>
                    <a:pt x="7705723" y="1444625"/>
                  </a:lnTo>
                  <a:lnTo>
                    <a:pt x="7700452" y="1490092"/>
                  </a:lnTo>
                  <a:lnTo>
                    <a:pt x="7684957" y="1534032"/>
                  </a:lnTo>
                  <a:lnTo>
                    <a:pt x="7659708" y="1575669"/>
                  </a:lnTo>
                  <a:lnTo>
                    <a:pt x="7625179" y="1614227"/>
                  </a:lnTo>
                  <a:lnTo>
                    <a:pt x="7581841" y="1648928"/>
                  </a:lnTo>
                  <a:lnTo>
                    <a:pt x="7539931" y="1674006"/>
                  </a:lnTo>
                  <a:lnTo>
                    <a:pt x="7493968" y="1694944"/>
                  </a:lnTo>
                  <a:lnTo>
                    <a:pt x="7444611" y="1711554"/>
                  </a:lnTo>
                  <a:lnTo>
                    <a:pt x="7392519" y="1723650"/>
                  </a:lnTo>
                  <a:lnTo>
                    <a:pt x="7338348" y="1731044"/>
                  </a:lnTo>
                  <a:lnTo>
                    <a:pt x="7282757" y="173355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88391" y="766106"/>
            <a:ext cx="291338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150"/>
              <a:t>Introduction</a:t>
            </a:r>
            <a:endParaRPr sz="3450"/>
          </a:p>
        </p:txBody>
      </p:sp>
      <p:sp>
        <p:nvSpPr>
          <p:cNvPr id="6" name="object 6"/>
          <p:cNvSpPr/>
          <p:nvPr/>
        </p:nvSpPr>
        <p:spPr>
          <a:xfrm>
            <a:off x="10165677" y="2316692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7" y="6334115"/>
                </a:moveTo>
                <a:lnTo>
                  <a:pt x="0" y="6334115"/>
                </a:lnTo>
                <a:lnTo>
                  <a:pt x="0" y="0"/>
                </a:lnTo>
                <a:lnTo>
                  <a:pt x="7705723" y="0"/>
                </a:lnTo>
                <a:lnTo>
                  <a:pt x="7705723" y="5278429"/>
                </a:lnTo>
                <a:lnTo>
                  <a:pt x="7705131" y="5334249"/>
                </a:lnTo>
                <a:lnTo>
                  <a:pt x="7703369" y="5389660"/>
                </a:lnTo>
                <a:lnTo>
                  <a:pt x="7700452" y="5444556"/>
                </a:lnTo>
                <a:lnTo>
                  <a:pt x="7696400" y="5498833"/>
                </a:lnTo>
                <a:lnTo>
                  <a:pt x="7691229" y="5552384"/>
                </a:lnTo>
                <a:lnTo>
                  <a:pt x="7684957" y="5605106"/>
                </a:lnTo>
                <a:lnTo>
                  <a:pt x="7677601" y="5656893"/>
                </a:lnTo>
                <a:lnTo>
                  <a:pt x="7669179" y="5707640"/>
                </a:lnTo>
                <a:lnTo>
                  <a:pt x="7659708" y="5757242"/>
                </a:lnTo>
                <a:lnTo>
                  <a:pt x="7649206" y="5805593"/>
                </a:lnTo>
                <a:lnTo>
                  <a:pt x="7637690" y="5852589"/>
                </a:lnTo>
                <a:lnTo>
                  <a:pt x="7625179" y="5898125"/>
                </a:lnTo>
                <a:lnTo>
                  <a:pt x="7611688" y="5942095"/>
                </a:lnTo>
                <a:lnTo>
                  <a:pt x="7597237" y="5984395"/>
                </a:lnTo>
                <a:lnTo>
                  <a:pt x="7581841" y="6024918"/>
                </a:lnTo>
                <a:lnTo>
                  <a:pt x="7554384" y="6087654"/>
                </a:lnTo>
                <a:lnTo>
                  <a:pt x="7525028" y="6143767"/>
                </a:lnTo>
                <a:lnTo>
                  <a:pt x="7493968" y="6193054"/>
                </a:lnTo>
                <a:lnTo>
                  <a:pt x="7461400" y="6235314"/>
                </a:lnTo>
                <a:lnTo>
                  <a:pt x="7427519" y="6270343"/>
                </a:lnTo>
                <a:lnTo>
                  <a:pt x="7392519" y="6297940"/>
                </a:lnTo>
                <a:lnTo>
                  <a:pt x="7356595" y="6317903"/>
                </a:lnTo>
                <a:lnTo>
                  <a:pt x="7319943" y="6330028"/>
                </a:lnTo>
                <a:lnTo>
                  <a:pt x="7282757" y="63341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90" y="3064344"/>
            <a:ext cx="6538595" cy="4530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30"/>
              </a:spcBef>
            </a:pPr>
            <a:r>
              <a:rPr dirty="0" sz="2600" spc="70">
                <a:solidFill>
                  <a:srgbClr val="26316F"/>
                </a:solidFill>
                <a:latin typeface="Verdana"/>
                <a:cs typeface="Verdana"/>
              </a:rPr>
              <a:t>Binomial</a:t>
            </a:r>
            <a:r>
              <a:rPr dirty="0" sz="2600" spc="-2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90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50">
                <a:solidFill>
                  <a:srgbClr val="26316F"/>
                </a:solidFill>
                <a:latin typeface="Verdana"/>
                <a:cs typeface="Verdana"/>
              </a:rPr>
              <a:t>Poisson</a:t>
            </a:r>
            <a:r>
              <a:rPr dirty="0" sz="2600" spc="-2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distributions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26316F"/>
                </a:solidFill>
                <a:latin typeface="Verdana"/>
                <a:cs typeface="Verdana"/>
              </a:rPr>
              <a:t>are  </a:t>
            </a:r>
            <a:r>
              <a:rPr dirty="0" sz="2600" spc="-90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600" spc="-9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-90" b="1">
                <a:solidFill>
                  <a:srgbClr val="29357A"/>
                </a:solidFill>
                <a:latin typeface="Verdana"/>
                <a:cs typeface="Verdana"/>
              </a:rPr>
              <a:t>ob</a:t>
            </a:r>
            <a:r>
              <a:rPr dirty="0" sz="2600" spc="-9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90" b="1">
                <a:solidFill>
                  <a:srgbClr val="29357A"/>
                </a:solidFill>
                <a:latin typeface="Verdana"/>
                <a:cs typeface="Verdana"/>
              </a:rPr>
              <a:t>bi</a:t>
            </a:r>
            <a:r>
              <a:rPr dirty="0" sz="2600" spc="-9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600" spc="-90" b="1">
                <a:solidFill>
                  <a:srgbClr val="29357A"/>
                </a:solidFill>
                <a:latin typeface="Verdana"/>
                <a:cs typeface="Verdana"/>
              </a:rPr>
              <a:t>ity </a:t>
            </a:r>
            <a:r>
              <a:rPr dirty="0" sz="2600" spc="-6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600" spc="-65" b="1">
                <a:solidFill>
                  <a:srgbClr val="29357A"/>
                </a:solidFill>
                <a:latin typeface="Verdana"/>
                <a:cs typeface="Verdana"/>
              </a:rPr>
              <a:t>ode</a:t>
            </a:r>
            <a:r>
              <a:rPr dirty="0" sz="2600" spc="-65" b="1">
                <a:solidFill>
                  <a:srgbClr val="26316F"/>
                </a:solidFill>
                <a:latin typeface="Verdana"/>
                <a:cs typeface="Verdana"/>
              </a:rPr>
              <a:t>ls </a:t>
            </a:r>
            <a:r>
              <a:rPr dirty="0" sz="2600" spc="55">
                <a:solidFill>
                  <a:srgbClr val="26316F"/>
                </a:solidFill>
                <a:latin typeface="Verdana"/>
                <a:cs typeface="Verdana"/>
              </a:rPr>
              <a:t>used </a:t>
            </a:r>
            <a:r>
              <a:rPr dirty="0" sz="2600" spc="2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describe  </a:t>
            </a:r>
            <a:r>
              <a:rPr dirty="0" sz="2600" spc="6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likelihood </a:t>
            </a:r>
            <a:r>
              <a:rPr dirty="0" sz="2600" spc="15">
                <a:solidFill>
                  <a:srgbClr val="26316F"/>
                </a:solidFill>
                <a:latin typeface="Verdana"/>
                <a:cs typeface="Verdana"/>
              </a:rPr>
              <a:t>of discrete </a:t>
            </a:r>
            <a:r>
              <a:rPr dirty="0" sz="2600" spc="-65">
                <a:solidFill>
                  <a:srgbClr val="26316F"/>
                </a:solidFill>
                <a:latin typeface="Verdana"/>
                <a:cs typeface="Verdana"/>
              </a:rPr>
              <a:t>events. </a:t>
            </a:r>
            <a:r>
              <a:rPr dirty="0" sz="2600" spc="20">
                <a:solidFill>
                  <a:srgbClr val="26316F"/>
                </a:solidFill>
                <a:latin typeface="Verdana"/>
                <a:cs typeface="Verdana"/>
              </a:rPr>
              <a:t>The  </a:t>
            </a:r>
            <a:r>
              <a:rPr dirty="0" sz="2600" spc="-70" b="1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600" spc="-70" b="1">
                <a:solidFill>
                  <a:srgbClr val="26316F"/>
                </a:solidFill>
                <a:latin typeface="Verdana"/>
                <a:cs typeface="Verdana"/>
              </a:rPr>
              <a:t>ino</a:t>
            </a:r>
            <a:r>
              <a:rPr dirty="0" sz="2600" spc="-7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600" spc="-70" b="1">
                <a:solidFill>
                  <a:srgbClr val="26316F"/>
                </a:solidFill>
                <a:latin typeface="Verdana"/>
                <a:cs typeface="Verdana"/>
              </a:rPr>
              <a:t>ial</a:t>
            </a:r>
            <a:r>
              <a:rPr dirty="0" sz="260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80" b="1">
                <a:solidFill>
                  <a:srgbClr val="26316F"/>
                </a:solidFill>
                <a:latin typeface="Verdana"/>
                <a:cs typeface="Verdana"/>
              </a:rPr>
              <a:t>dist</a:t>
            </a:r>
            <a:r>
              <a:rPr dirty="0" sz="2600" spc="-8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80" b="1">
                <a:solidFill>
                  <a:srgbClr val="26316F"/>
                </a:solidFill>
                <a:latin typeface="Verdana"/>
                <a:cs typeface="Verdana"/>
              </a:rPr>
              <a:t>ibution</a:t>
            </a:r>
            <a:r>
              <a:rPr dirty="0" sz="2600" spc="-204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26316F"/>
                </a:solidFill>
                <a:latin typeface="Verdana"/>
                <a:cs typeface="Verdana"/>
              </a:rPr>
              <a:t>is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55">
                <a:solidFill>
                  <a:srgbClr val="26316F"/>
                </a:solidFill>
                <a:latin typeface="Verdana"/>
                <a:cs typeface="Verdana"/>
              </a:rPr>
              <a:t>used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26316F"/>
                </a:solidFill>
                <a:latin typeface="Verdana"/>
                <a:cs typeface="Verdana"/>
              </a:rPr>
              <a:t>model  </a:t>
            </a:r>
            <a:r>
              <a:rPr dirty="0" sz="2600" spc="6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2600" spc="100">
                <a:solidFill>
                  <a:srgbClr val="26316F"/>
                </a:solidFill>
                <a:latin typeface="Verdana"/>
                <a:cs typeface="Verdana"/>
              </a:rPr>
              <a:t>number </a:t>
            </a:r>
            <a:r>
              <a:rPr dirty="0" sz="2600" spc="1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600" spc="5">
                <a:solidFill>
                  <a:srgbClr val="26316F"/>
                </a:solidFill>
                <a:latin typeface="Verdana"/>
                <a:cs typeface="Verdana"/>
              </a:rPr>
              <a:t>successes </a:t>
            </a:r>
            <a:r>
              <a:rPr dirty="0" sz="2600" spc="55">
                <a:solidFill>
                  <a:srgbClr val="26316F"/>
                </a:solidFill>
                <a:latin typeface="Verdana"/>
                <a:cs typeface="Verdana"/>
              </a:rPr>
              <a:t>in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ﬁxed  </a:t>
            </a:r>
            <a:r>
              <a:rPr dirty="0" sz="2600" spc="100">
                <a:solidFill>
                  <a:srgbClr val="26316F"/>
                </a:solidFill>
                <a:latin typeface="Verdana"/>
                <a:cs typeface="Verdana"/>
              </a:rPr>
              <a:t>number </a:t>
            </a:r>
            <a:r>
              <a:rPr dirty="0" sz="2600" spc="1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trials, 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while </a:t>
            </a:r>
            <a:r>
              <a:rPr dirty="0" sz="2600" spc="6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2600" spc="-90" b="1">
                <a:solidFill>
                  <a:srgbClr val="26316F"/>
                </a:solidFill>
                <a:latin typeface="Verdana"/>
                <a:cs typeface="Verdana"/>
              </a:rPr>
              <a:t>Poisson  </a:t>
            </a:r>
            <a:r>
              <a:rPr dirty="0" sz="2600" spc="-8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600" spc="-8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-80" b="1">
                <a:solidFill>
                  <a:srgbClr val="26316F"/>
                </a:solidFill>
                <a:latin typeface="Verdana"/>
                <a:cs typeface="Verdana"/>
              </a:rPr>
              <a:t>str</a:t>
            </a:r>
            <a:r>
              <a:rPr dirty="0" sz="2600" spc="-8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-8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600" spc="-80" b="1">
                <a:solidFill>
                  <a:srgbClr val="29357A"/>
                </a:solidFill>
                <a:latin typeface="Verdana"/>
                <a:cs typeface="Verdana"/>
              </a:rPr>
              <a:t>ution </a:t>
            </a:r>
            <a:r>
              <a:rPr dirty="0" sz="2600" spc="-45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2600" spc="55">
                <a:solidFill>
                  <a:srgbClr val="26316F"/>
                </a:solidFill>
                <a:latin typeface="Verdana"/>
                <a:cs typeface="Verdana"/>
              </a:rPr>
              <a:t>used </a:t>
            </a:r>
            <a:r>
              <a:rPr dirty="0" sz="2600" spc="2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600" spc="95">
                <a:solidFill>
                  <a:srgbClr val="26316F"/>
                </a:solidFill>
                <a:latin typeface="Verdana"/>
                <a:cs typeface="Verdana"/>
              </a:rPr>
              <a:t>model </a:t>
            </a:r>
            <a:r>
              <a:rPr dirty="0" sz="2600" spc="65">
                <a:solidFill>
                  <a:srgbClr val="26316F"/>
                </a:solidFill>
                <a:latin typeface="Verdana"/>
                <a:cs typeface="Verdana"/>
              </a:rPr>
              <a:t>the  </a:t>
            </a:r>
            <a:r>
              <a:rPr dirty="0" sz="2600" spc="100">
                <a:solidFill>
                  <a:srgbClr val="26316F"/>
                </a:solidFill>
                <a:latin typeface="Verdana"/>
                <a:cs typeface="Verdana"/>
              </a:rPr>
              <a:t>number </a:t>
            </a:r>
            <a:r>
              <a:rPr dirty="0" sz="2600" spc="15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2600" spc="-5">
                <a:solidFill>
                  <a:srgbClr val="26316F"/>
                </a:solidFill>
                <a:latin typeface="Verdana"/>
                <a:cs typeface="Verdana"/>
              </a:rPr>
              <a:t>events </a:t>
            </a:r>
            <a:r>
              <a:rPr dirty="0" sz="2600" spc="55">
                <a:solidFill>
                  <a:srgbClr val="26316F"/>
                </a:solidFill>
                <a:latin typeface="Verdana"/>
                <a:cs typeface="Verdana"/>
              </a:rPr>
              <a:t>occurring in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ﬁxed  </a:t>
            </a:r>
            <a:r>
              <a:rPr dirty="0" sz="2600" spc="-10">
                <a:solidFill>
                  <a:srgbClr val="26316F"/>
                </a:solidFill>
                <a:latin typeface="Verdana"/>
                <a:cs typeface="Verdana"/>
              </a:rPr>
              <a:t>interval</a:t>
            </a:r>
            <a:r>
              <a:rPr dirty="0" sz="2600" spc="-2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75">
                <a:solidFill>
                  <a:srgbClr val="26316F"/>
                </a:solidFill>
                <a:latin typeface="Verdana"/>
                <a:cs typeface="Verdana"/>
              </a:rPr>
              <a:t>time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26316F"/>
                </a:solidFill>
                <a:latin typeface="Verdana"/>
                <a:cs typeface="Verdana"/>
              </a:rPr>
              <a:t>or</a:t>
            </a:r>
            <a:r>
              <a:rPr dirty="0" sz="2600" spc="-23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26316F"/>
                </a:solidFill>
                <a:latin typeface="Verdana"/>
                <a:cs typeface="Verdana"/>
              </a:rPr>
              <a:t>space.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3" y="0"/>
            <a:ext cx="9152890" cy="10287000"/>
            <a:chOff x="9135343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3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5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52656" y="0"/>
                  </a:lnTo>
                  <a:lnTo>
                    <a:pt x="9152656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1309" y="1321841"/>
              <a:ext cx="6524609" cy="7639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75682"/>
            <a:ext cx="597217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210">
                <a:solidFill>
                  <a:srgbClr val="FABC00"/>
                </a:solidFill>
              </a:rPr>
              <a:t>BINOMIAL</a:t>
            </a:r>
            <a:r>
              <a:rPr dirty="0" sz="3500" spc="-270">
                <a:solidFill>
                  <a:srgbClr val="FABC00"/>
                </a:solidFill>
              </a:rPr>
              <a:t> </a:t>
            </a:r>
            <a:r>
              <a:rPr dirty="0" sz="3500" spc="-275">
                <a:solidFill>
                  <a:srgbClr val="FABC00"/>
                </a:solidFill>
              </a:rPr>
              <a:t>DISTRIBUTION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10900" y="3283464"/>
            <a:ext cx="6017895" cy="4940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65"/>
              </a:spcBef>
            </a:pP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3050" spc="-85" b="1">
                <a:solidFill>
                  <a:srgbClr val="26316F"/>
                </a:solidFill>
                <a:latin typeface="Verdana"/>
                <a:cs typeface="Verdana"/>
              </a:rPr>
              <a:t>binomial </a:t>
            </a:r>
            <a:r>
              <a:rPr dirty="0" sz="3050" spc="-95" b="1">
                <a:solidFill>
                  <a:srgbClr val="26316F"/>
                </a:solidFill>
                <a:latin typeface="Verdana"/>
                <a:cs typeface="Verdana"/>
              </a:rPr>
              <a:t>distribution </a:t>
            </a:r>
            <a:r>
              <a:rPr dirty="0" sz="3050" spc="-55">
                <a:solidFill>
                  <a:srgbClr val="29357A"/>
                </a:solidFill>
                <a:latin typeface="Verdana"/>
                <a:cs typeface="Verdana"/>
              </a:rPr>
              <a:t>is  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ch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ara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cte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riz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d </a:t>
            </a:r>
            <a:r>
              <a:rPr dirty="0" sz="3050" spc="-5">
                <a:solidFill>
                  <a:srgbClr val="26316F"/>
                </a:solidFill>
                <a:latin typeface="Verdana"/>
                <a:cs typeface="Verdana"/>
              </a:rPr>
              <a:t>by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the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be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succ</a:t>
            </a:r>
            <a:r>
              <a:rPr dirty="0" sz="3050" spc="5">
                <a:solidFill>
                  <a:srgbClr val="29357A"/>
                </a:solidFill>
                <a:latin typeface="Verdana"/>
                <a:cs typeface="Verdana"/>
              </a:rPr>
              <a:t>es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50" spc="5">
                <a:solidFill>
                  <a:srgbClr val="29357A"/>
                </a:solidFill>
                <a:latin typeface="Verdana"/>
                <a:cs typeface="Verdana"/>
              </a:rPr>
              <a:t>es</a:t>
            </a:r>
            <a:r>
              <a:rPr dirty="0" sz="3050" spc="-27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dirty="0" sz="3050" spc="-27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ﬁxed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number 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3050" spc="100">
                <a:solidFill>
                  <a:srgbClr val="26316F"/>
                </a:solidFill>
                <a:latin typeface="Verdana"/>
                <a:cs typeface="Verdana"/>
              </a:rPr>
              <a:t>independent </a:t>
            </a:r>
            <a:r>
              <a:rPr dirty="0" sz="3050" spc="-95">
                <a:solidFill>
                  <a:srgbClr val="26316F"/>
                </a:solidFill>
                <a:latin typeface="Verdana"/>
                <a:cs typeface="Verdana"/>
              </a:rPr>
              <a:t>trials,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 spc="6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ch  </a:t>
            </a:r>
            <a:r>
              <a:rPr dirty="0" sz="3050" spc="90">
                <a:solidFill>
                  <a:srgbClr val="29357A"/>
                </a:solidFill>
                <a:latin typeface="Verdana"/>
                <a:cs typeface="Verdana"/>
              </a:rPr>
              <a:t>wit</a:t>
            </a:r>
            <a:r>
              <a:rPr dirty="0" sz="3050" spc="90">
                <a:solidFill>
                  <a:srgbClr val="26316F"/>
                </a:solidFill>
                <a:latin typeface="Verdana"/>
                <a:cs typeface="Verdana"/>
              </a:rPr>
              <a:t>h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3050" spc="5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55">
                <a:solidFill>
                  <a:srgbClr val="26316F"/>
                </a:solidFill>
                <a:latin typeface="Verdana"/>
                <a:cs typeface="Verdana"/>
              </a:rPr>
              <a:t>ame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probability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 </a:t>
            </a:r>
            <a:r>
              <a:rPr dirty="0" sz="3050" spc="-45">
                <a:solidFill>
                  <a:srgbClr val="26316F"/>
                </a:solidFill>
                <a:latin typeface="Verdana"/>
                <a:cs typeface="Verdana"/>
              </a:rPr>
              <a:t>success. </a:t>
            </a:r>
            <a:r>
              <a:rPr dirty="0" sz="3050" spc="-160">
                <a:solidFill>
                  <a:srgbClr val="26316F"/>
                </a:solidFill>
                <a:latin typeface="Verdana"/>
                <a:cs typeface="Verdana"/>
              </a:rPr>
              <a:t>It 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id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el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y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ed i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ﬁel</a:t>
            </a:r>
            <a:r>
              <a:rPr dirty="0" sz="305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such </a:t>
            </a:r>
            <a:r>
              <a:rPr dirty="0" sz="3050" spc="-55">
                <a:solidFill>
                  <a:srgbClr val="29357A"/>
                </a:solidFill>
                <a:latin typeface="Verdana"/>
                <a:cs typeface="Verdana"/>
              </a:rPr>
              <a:t>as </a:t>
            </a:r>
            <a:r>
              <a:rPr dirty="0" sz="3050" spc="-105" b="1">
                <a:solidFill>
                  <a:srgbClr val="26316F"/>
                </a:solidFill>
                <a:latin typeface="Verdana"/>
                <a:cs typeface="Verdana"/>
              </a:rPr>
              <a:t>quality </a:t>
            </a:r>
            <a:r>
              <a:rPr dirty="0" sz="3050" spc="-135" b="1">
                <a:solidFill>
                  <a:srgbClr val="26316F"/>
                </a:solidFill>
                <a:latin typeface="Verdana"/>
                <a:cs typeface="Verdana"/>
              </a:rPr>
              <a:t>control</a:t>
            </a:r>
            <a:r>
              <a:rPr dirty="0" sz="3050" spc="-135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3050" spc="-130" b="1">
                <a:solidFill>
                  <a:srgbClr val="26316F"/>
                </a:solidFill>
                <a:latin typeface="Verdana"/>
                <a:cs typeface="Verdana"/>
              </a:rPr>
              <a:t>biology</a:t>
            </a:r>
            <a:r>
              <a:rPr dirty="0" sz="3050" spc="-13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</a:t>
            </a:r>
            <a:r>
              <a:rPr dirty="0" sz="3050" spc="-2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35" b="1">
                <a:solidFill>
                  <a:srgbClr val="26316F"/>
                </a:solidFill>
                <a:latin typeface="Verdana"/>
                <a:cs typeface="Verdana"/>
              </a:rPr>
              <a:t>ﬁnance</a:t>
            </a:r>
            <a:r>
              <a:rPr dirty="0" sz="3050" spc="-254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-2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mo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del  </a:t>
            </a:r>
            <a:r>
              <a:rPr dirty="0" sz="3050" spc="20">
                <a:solidFill>
                  <a:srgbClr val="29357A"/>
                </a:solidFill>
                <a:latin typeface="Verdana"/>
                <a:cs typeface="Verdana"/>
              </a:rPr>
              <a:t>bi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nary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outcomes.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61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61" y="0"/>
                  </a:lnTo>
                  <a:lnTo>
                    <a:pt x="9123761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0125" y="1326169"/>
              <a:ext cx="6524609" cy="7639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0" y="1746194"/>
            <a:ext cx="4991735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5">
                <a:solidFill>
                  <a:srgbClr val="FABC00"/>
                </a:solidFill>
              </a:rPr>
              <a:t>POISSON</a:t>
            </a:r>
            <a:r>
              <a:rPr dirty="0" spc="-225">
                <a:solidFill>
                  <a:srgbClr val="FABC00"/>
                </a:solidFill>
              </a:rPr>
              <a:t> </a:t>
            </a:r>
            <a:r>
              <a:rPr dirty="0" spc="-240">
                <a:solidFill>
                  <a:srgbClr val="FABC00"/>
                </a:solidFill>
              </a:rPr>
              <a:t>DISTRIBUTION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44" y="3043270"/>
            <a:ext cx="6025515" cy="530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30"/>
              </a:spcBef>
            </a:pP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3050" spc="-105" b="1">
                <a:solidFill>
                  <a:srgbClr val="26316F"/>
                </a:solidFill>
                <a:latin typeface="Verdana"/>
                <a:cs typeface="Verdana"/>
              </a:rPr>
              <a:t>Poisson </a:t>
            </a:r>
            <a:r>
              <a:rPr dirty="0" sz="3050" spc="-95" b="1">
                <a:solidFill>
                  <a:srgbClr val="26316F"/>
                </a:solidFill>
                <a:latin typeface="Verdana"/>
                <a:cs typeface="Verdana"/>
              </a:rPr>
              <a:t>distribution 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50" spc="-5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sed </a:t>
            </a:r>
            <a:r>
              <a:rPr dirty="0" sz="3050" spc="30">
                <a:solidFill>
                  <a:srgbClr val="29357A"/>
                </a:solidFill>
                <a:latin typeface="Verdana"/>
                <a:cs typeface="Verdana"/>
              </a:rPr>
              <a:t>to 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mode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l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3050" spc="114">
                <a:solidFill>
                  <a:srgbClr val="26316F"/>
                </a:solidFill>
                <a:latin typeface="Verdana"/>
                <a:cs typeface="Verdana"/>
              </a:rPr>
              <a:t>numbe</a:t>
            </a:r>
            <a:r>
              <a:rPr dirty="0" sz="3050" spc="114">
                <a:solidFill>
                  <a:srgbClr val="29357A"/>
                </a:solidFill>
                <a:latin typeface="Verdana"/>
                <a:cs typeface="Verdana"/>
              </a:rPr>
              <a:t>r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 </a:t>
            </a:r>
            <a:r>
              <a:rPr dirty="0" sz="3050" spc="-10">
                <a:solidFill>
                  <a:srgbClr val="29357A"/>
                </a:solidFill>
                <a:latin typeface="Verdana"/>
                <a:cs typeface="Verdana"/>
              </a:rPr>
              <a:t>ev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ents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occurring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n 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ﬁxed 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interval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3050" spc="90">
                <a:solidFill>
                  <a:srgbClr val="26316F"/>
                </a:solidFill>
                <a:latin typeface="Verdana"/>
                <a:cs typeface="Verdana"/>
              </a:rPr>
              <a:t>time 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r </a:t>
            </a:r>
            <a:r>
              <a:rPr dirty="0" sz="3050" spc="-45">
                <a:solidFill>
                  <a:srgbClr val="26316F"/>
                </a:solidFill>
                <a:latin typeface="Verdana"/>
                <a:cs typeface="Verdana"/>
              </a:rPr>
              <a:t>space. </a:t>
            </a:r>
            <a:r>
              <a:rPr dirty="0" sz="3050" spc="-16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160">
                <a:solidFill>
                  <a:srgbClr val="26316F"/>
                </a:solidFill>
                <a:latin typeface="Verdana"/>
                <a:cs typeface="Verdana"/>
              </a:rPr>
              <a:t>t 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is 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pl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oyed</a:t>
            </a:r>
            <a:r>
              <a:rPr dirty="0" sz="3050" spc="-2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30">
                <a:solidFill>
                  <a:srgbClr val="26316F"/>
                </a:solidFill>
                <a:latin typeface="Verdana"/>
                <a:cs typeface="Verdana"/>
              </a:rPr>
              <a:t>various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real-wor</a:t>
            </a:r>
            <a:r>
              <a:rPr dirty="0" sz="30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050" spc="-45">
                <a:solidFill>
                  <a:srgbClr val="26316F"/>
                </a:solidFill>
                <a:latin typeface="Verdana"/>
                <a:cs typeface="Verdana"/>
              </a:rPr>
              <a:t>scenarios, </a:t>
            </a:r>
            <a:r>
              <a:rPr dirty="0" sz="3050" spc="100">
                <a:solidFill>
                  <a:srgbClr val="26316F"/>
                </a:solidFill>
                <a:latin typeface="Verdana"/>
                <a:cs typeface="Verdana"/>
              </a:rPr>
              <a:t>includi</a:t>
            </a:r>
            <a:r>
              <a:rPr dirty="0" sz="3050" spc="10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 spc="10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50" spc="-50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05" b="1">
                <a:solidFill>
                  <a:srgbClr val="26316F"/>
                </a:solidFill>
                <a:latin typeface="Verdana"/>
                <a:cs typeface="Verdana"/>
              </a:rPr>
              <a:t>insurance  </a:t>
            </a:r>
            <a:r>
              <a:rPr dirty="0" sz="3050" spc="-150" b="1">
                <a:solidFill>
                  <a:srgbClr val="26316F"/>
                </a:solidFill>
                <a:latin typeface="Verdana"/>
                <a:cs typeface="Verdana"/>
              </a:rPr>
              <a:t>claims</a:t>
            </a:r>
            <a:r>
              <a:rPr dirty="0" sz="3050" spc="-15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3050" spc="-60" b="1">
                <a:solidFill>
                  <a:srgbClr val="26316F"/>
                </a:solidFill>
                <a:latin typeface="Verdana"/>
                <a:cs typeface="Verdana"/>
              </a:rPr>
              <a:t>queueing </a:t>
            </a:r>
            <a:r>
              <a:rPr dirty="0" sz="3050" spc="-150" b="1">
                <a:solidFill>
                  <a:srgbClr val="26316F"/>
                </a:solidFill>
                <a:latin typeface="Verdana"/>
                <a:cs typeface="Verdana"/>
              </a:rPr>
              <a:t>theory</a:t>
            </a:r>
            <a:r>
              <a:rPr dirty="0" sz="3050" spc="-150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3050" spc="10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nd  </a:t>
            </a:r>
            <a:r>
              <a:rPr dirty="0" sz="3050" spc="-80" b="1">
                <a:solidFill>
                  <a:srgbClr val="26316F"/>
                </a:solidFill>
                <a:latin typeface="Verdana"/>
                <a:cs typeface="Verdana"/>
              </a:rPr>
              <a:t>telecommunications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to 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predict </a:t>
            </a:r>
            <a:r>
              <a:rPr dirty="0" sz="3050" spc="-50">
                <a:solidFill>
                  <a:srgbClr val="26316F"/>
                </a:solidFill>
                <a:latin typeface="Verdana"/>
                <a:cs typeface="Verdana"/>
              </a:rPr>
              <a:t>rare</a:t>
            </a:r>
            <a:r>
              <a:rPr dirty="0" sz="3050" spc="-6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75">
                <a:solidFill>
                  <a:srgbClr val="26316F"/>
                </a:solidFill>
                <a:latin typeface="Verdana"/>
                <a:cs typeface="Verdana"/>
              </a:rPr>
              <a:t>events.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7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170545" y="31020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7" y="1733550"/>
                  </a:moveTo>
                  <a:lnTo>
                    <a:pt x="0" y="1733550"/>
                  </a:lnTo>
                  <a:lnTo>
                    <a:pt x="0" y="0"/>
                  </a:lnTo>
                  <a:lnTo>
                    <a:pt x="7705723" y="0"/>
                  </a:lnTo>
                  <a:lnTo>
                    <a:pt x="7705723" y="1444625"/>
                  </a:lnTo>
                  <a:lnTo>
                    <a:pt x="7700452" y="1490092"/>
                  </a:lnTo>
                  <a:lnTo>
                    <a:pt x="7684957" y="1534032"/>
                  </a:lnTo>
                  <a:lnTo>
                    <a:pt x="7659708" y="1575669"/>
                  </a:lnTo>
                  <a:lnTo>
                    <a:pt x="7625179" y="1614227"/>
                  </a:lnTo>
                  <a:lnTo>
                    <a:pt x="7581841" y="1648928"/>
                  </a:lnTo>
                  <a:lnTo>
                    <a:pt x="7539931" y="1674006"/>
                  </a:lnTo>
                  <a:lnTo>
                    <a:pt x="7493968" y="1694944"/>
                  </a:lnTo>
                  <a:lnTo>
                    <a:pt x="7444611" y="1711554"/>
                  </a:lnTo>
                  <a:lnTo>
                    <a:pt x="7392519" y="1723650"/>
                  </a:lnTo>
                  <a:lnTo>
                    <a:pt x="7338348" y="1731044"/>
                  </a:lnTo>
                  <a:lnTo>
                    <a:pt x="7282757" y="173355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52185" y="766106"/>
            <a:ext cx="598614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130"/>
              <a:t>Probability </a:t>
            </a:r>
            <a:r>
              <a:rPr dirty="0" sz="3450" spc="-150"/>
              <a:t>Mass</a:t>
            </a:r>
            <a:r>
              <a:rPr dirty="0" sz="3450" spc="-315"/>
              <a:t> </a:t>
            </a:r>
            <a:r>
              <a:rPr dirty="0" sz="3450" spc="-75"/>
              <a:t>Function</a:t>
            </a:r>
            <a:endParaRPr sz="3450"/>
          </a:p>
        </p:txBody>
      </p:sp>
      <p:sp>
        <p:nvSpPr>
          <p:cNvPr id="6" name="object 6"/>
          <p:cNvSpPr/>
          <p:nvPr/>
        </p:nvSpPr>
        <p:spPr>
          <a:xfrm>
            <a:off x="10165677" y="2316692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7" y="6334115"/>
                </a:moveTo>
                <a:lnTo>
                  <a:pt x="0" y="6334115"/>
                </a:lnTo>
                <a:lnTo>
                  <a:pt x="0" y="0"/>
                </a:lnTo>
                <a:lnTo>
                  <a:pt x="7705723" y="0"/>
                </a:lnTo>
                <a:lnTo>
                  <a:pt x="7705723" y="5278429"/>
                </a:lnTo>
                <a:lnTo>
                  <a:pt x="7705131" y="5334249"/>
                </a:lnTo>
                <a:lnTo>
                  <a:pt x="7703369" y="5389660"/>
                </a:lnTo>
                <a:lnTo>
                  <a:pt x="7700452" y="5444556"/>
                </a:lnTo>
                <a:lnTo>
                  <a:pt x="7696400" y="5498833"/>
                </a:lnTo>
                <a:lnTo>
                  <a:pt x="7691229" y="5552384"/>
                </a:lnTo>
                <a:lnTo>
                  <a:pt x="7684957" y="5605106"/>
                </a:lnTo>
                <a:lnTo>
                  <a:pt x="7677601" y="5656893"/>
                </a:lnTo>
                <a:lnTo>
                  <a:pt x="7669179" y="5707640"/>
                </a:lnTo>
                <a:lnTo>
                  <a:pt x="7659708" y="5757242"/>
                </a:lnTo>
                <a:lnTo>
                  <a:pt x="7649206" y="5805593"/>
                </a:lnTo>
                <a:lnTo>
                  <a:pt x="7637690" y="5852589"/>
                </a:lnTo>
                <a:lnTo>
                  <a:pt x="7625179" y="5898125"/>
                </a:lnTo>
                <a:lnTo>
                  <a:pt x="7611688" y="5942095"/>
                </a:lnTo>
                <a:lnTo>
                  <a:pt x="7597237" y="5984395"/>
                </a:lnTo>
                <a:lnTo>
                  <a:pt x="7581841" y="6024918"/>
                </a:lnTo>
                <a:lnTo>
                  <a:pt x="7554384" y="6087654"/>
                </a:lnTo>
                <a:lnTo>
                  <a:pt x="7525028" y="6143767"/>
                </a:lnTo>
                <a:lnTo>
                  <a:pt x="7493968" y="6193054"/>
                </a:lnTo>
                <a:lnTo>
                  <a:pt x="7461400" y="6235314"/>
                </a:lnTo>
                <a:lnTo>
                  <a:pt x="7427519" y="6270343"/>
                </a:lnTo>
                <a:lnTo>
                  <a:pt x="7392519" y="6297940"/>
                </a:lnTo>
                <a:lnTo>
                  <a:pt x="7356595" y="6317903"/>
                </a:lnTo>
                <a:lnTo>
                  <a:pt x="7319943" y="6330028"/>
                </a:lnTo>
                <a:lnTo>
                  <a:pt x="7282757" y="63341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90" y="3056739"/>
            <a:ext cx="6577965" cy="4721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3050" spc="120">
                <a:solidFill>
                  <a:srgbClr val="26316F"/>
                </a:solidFill>
                <a:latin typeface="Verdana"/>
                <a:cs typeface="Verdana"/>
              </a:rPr>
              <a:t>Both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the binomial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Poisson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distributions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have 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3050" spc="-10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50" spc="-105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 spc="-105" b="1">
                <a:solidFill>
                  <a:srgbClr val="26316F"/>
                </a:solidFill>
                <a:latin typeface="Verdana"/>
                <a:cs typeface="Verdana"/>
              </a:rPr>
              <a:t>oba</a:t>
            </a:r>
            <a:r>
              <a:rPr dirty="0" sz="3050" spc="-105" b="1">
                <a:solidFill>
                  <a:srgbClr val="29357A"/>
                </a:solidFill>
                <a:latin typeface="Verdana"/>
                <a:cs typeface="Verdana"/>
              </a:rPr>
              <a:t>bility  </a:t>
            </a:r>
            <a:r>
              <a:rPr dirty="0" sz="3050" spc="-13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50" spc="-130" b="1">
                <a:solidFill>
                  <a:srgbClr val="26316F"/>
                </a:solidFill>
                <a:latin typeface="Verdana"/>
                <a:cs typeface="Verdana"/>
              </a:rPr>
              <a:t>ass</a:t>
            </a:r>
            <a:r>
              <a:rPr dirty="0" sz="3050" spc="-19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60" b="1">
                <a:solidFill>
                  <a:srgbClr val="26316F"/>
                </a:solidFill>
                <a:latin typeface="Verdana"/>
                <a:cs typeface="Verdana"/>
              </a:rPr>
              <a:t>function</a:t>
            </a:r>
            <a:r>
              <a:rPr dirty="0" sz="3050" spc="-254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50">
                <a:solidFill>
                  <a:srgbClr val="26316F"/>
                </a:solidFill>
                <a:latin typeface="Verdana"/>
                <a:cs typeface="Verdana"/>
              </a:rPr>
              <a:t>that</a:t>
            </a:r>
            <a:r>
              <a:rPr dirty="0" sz="3050" spc="-2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describes</a:t>
            </a:r>
            <a:r>
              <a:rPr dirty="0" sz="30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the 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probability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each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possible  outcome. </a:t>
            </a:r>
            <a:r>
              <a:rPr dirty="0" sz="3050" spc="80">
                <a:solidFill>
                  <a:srgbClr val="26316F"/>
                </a:solidFill>
                <a:latin typeface="Verdana"/>
                <a:cs typeface="Verdana"/>
              </a:rPr>
              <a:t>Understanding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the  </a:t>
            </a:r>
            <a:r>
              <a:rPr dirty="0" sz="3050" spc="295">
                <a:solidFill>
                  <a:srgbClr val="26316F"/>
                </a:solidFill>
                <a:latin typeface="Verdana"/>
                <a:cs typeface="Verdana"/>
              </a:rPr>
              <a:t>PMF 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crucial 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analyzing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the 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likelihood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</a:t>
            </a:r>
            <a:r>
              <a:rPr dirty="0" sz="3050" spc="80">
                <a:solidFill>
                  <a:srgbClr val="26316F"/>
                </a:solidFill>
                <a:latin typeface="Verdana"/>
                <a:cs typeface="Verdana"/>
              </a:rPr>
              <a:t>speciﬁc </a:t>
            </a:r>
            <a:r>
              <a:rPr dirty="0" sz="3050" spc="-10">
                <a:solidFill>
                  <a:srgbClr val="26316F"/>
                </a:solidFill>
                <a:latin typeface="Verdana"/>
                <a:cs typeface="Verdana"/>
              </a:rPr>
              <a:t>events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in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these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distributions.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61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61" y="0"/>
                  </a:lnTo>
                  <a:lnTo>
                    <a:pt x="9123761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0125" y="1326169"/>
              <a:ext cx="6524609" cy="7639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08320" y="1746194"/>
            <a:ext cx="4587240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">
                <a:solidFill>
                  <a:srgbClr val="FABC00"/>
                </a:solidFill>
              </a:rPr>
              <a:t>MEAN </a:t>
            </a:r>
            <a:r>
              <a:rPr dirty="0" spc="-35">
                <a:solidFill>
                  <a:srgbClr val="FABC00"/>
                </a:solidFill>
              </a:rPr>
              <a:t>AND</a:t>
            </a:r>
            <a:r>
              <a:rPr dirty="0" spc="-400">
                <a:solidFill>
                  <a:srgbClr val="FABC00"/>
                </a:solidFill>
              </a:rPr>
              <a:t> </a:t>
            </a:r>
            <a:r>
              <a:rPr dirty="0" spc="-130">
                <a:solidFill>
                  <a:srgbClr val="FABC00"/>
                </a:solidFill>
              </a:rPr>
              <a:t>VARIAN</a:t>
            </a:r>
            <a:r>
              <a:rPr dirty="0" spc="-130">
                <a:solidFill>
                  <a:srgbClr val="FFCE00"/>
                </a:solidFill>
              </a:rPr>
              <a:t>C</a:t>
            </a:r>
            <a:r>
              <a:rPr dirty="0" spc="-130">
                <a:solidFill>
                  <a:srgbClr val="FABC00"/>
                </a:solidFill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74244" y="3043270"/>
            <a:ext cx="6173470" cy="5302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130"/>
              </a:spcBef>
            </a:pP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3050" spc="-80" b="1">
                <a:solidFill>
                  <a:srgbClr val="26316F"/>
                </a:solidFill>
                <a:latin typeface="Verdana"/>
                <a:cs typeface="Verdana"/>
              </a:rPr>
              <a:t>mean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-120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50" spc="-12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-120" b="1">
                <a:solidFill>
                  <a:srgbClr val="26316F"/>
                </a:solidFill>
                <a:latin typeface="Verdana"/>
                <a:cs typeface="Verdana"/>
              </a:rPr>
              <a:t>rianc</a:t>
            </a:r>
            <a:r>
              <a:rPr dirty="0" sz="3050" spc="-120" b="1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50" spc="20">
                <a:solidFill>
                  <a:srgbClr val="29357A"/>
                </a:solidFill>
                <a:latin typeface="Verdana"/>
                <a:cs typeface="Verdana"/>
              </a:rPr>
              <a:t>f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the  bi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omi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al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60">
                <a:solidFill>
                  <a:srgbClr val="29357A"/>
                </a:solidFill>
                <a:latin typeface="Verdana"/>
                <a:cs typeface="Verdana"/>
              </a:rPr>
              <a:t>Poisson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stributions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provide</a:t>
            </a:r>
            <a:r>
              <a:rPr dirty="0" sz="3050" spc="-60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impo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rtant  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insights 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into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en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25">
                <a:solidFill>
                  <a:srgbClr val="29357A"/>
                </a:solidFill>
                <a:latin typeface="Verdana"/>
                <a:cs typeface="Verdana"/>
              </a:rPr>
              <a:t>ral 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ten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ncy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spread of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3050" spc="-60">
                <a:solidFill>
                  <a:srgbClr val="26316F"/>
                </a:solidFill>
                <a:latin typeface="Verdana"/>
                <a:cs typeface="Verdana"/>
              </a:rPr>
              <a:t>data. </a:t>
            </a:r>
            <a:r>
              <a:rPr dirty="0" sz="3050" spc="55">
                <a:solidFill>
                  <a:srgbClr val="26316F"/>
                </a:solidFill>
                <a:latin typeface="Verdana"/>
                <a:cs typeface="Verdana"/>
              </a:rPr>
              <a:t>Calculating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hese  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measures </a:t>
            </a:r>
            <a:r>
              <a:rPr dirty="0" sz="3050" spc="50">
                <a:solidFill>
                  <a:srgbClr val="29357A"/>
                </a:solidFill>
                <a:latin typeface="Verdana"/>
                <a:cs typeface="Verdana"/>
              </a:rPr>
              <a:t>he</a:t>
            </a:r>
            <a:r>
              <a:rPr dirty="0" sz="3050" spc="50">
                <a:solidFill>
                  <a:srgbClr val="26316F"/>
                </a:solidFill>
                <a:latin typeface="Verdana"/>
                <a:cs typeface="Verdana"/>
              </a:rPr>
              <a:t>lps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in 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understa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nd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ing the  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di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stribu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ti</a:t>
            </a:r>
            <a:r>
              <a:rPr dirty="0" sz="305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n's</a:t>
            </a:r>
            <a:r>
              <a:rPr dirty="0" sz="305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hara</a:t>
            </a:r>
            <a:r>
              <a:rPr dirty="0" sz="3050" spc="-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teristics.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3" y="0"/>
            <a:ext cx="9152890" cy="10287000"/>
            <a:chOff x="9135343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3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56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52656" y="0"/>
                  </a:lnTo>
                  <a:lnTo>
                    <a:pt x="9152656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81309" y="1321841"/>
              <a:ext cx="6524609" cy="7639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85207"/>
            <a:ext cx="6089015" cy="516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80">
                <a:solidFill>
                  <a:srgbClr val="FABC00"/>
                </a:solidFill>
              </a:rPr>
              <a:t>APPLICATIONS </a:t>
            </a:r>
            <a:r>
              <a:rPr dirty="0" sz="3200" spc="-400">
                <a:solidFill>
                  <a:srgbClr val="FABC00"/>
                </a:solidFill>
              </a:rPr>
              <a:t>IN</a:t>
            </a:r>
            <a:r>
              <a:rPr dirty="0" sz="3200" spc="-250">
                <a:solidFill>
                  <a:srgbClr val="FABC00"/>
                </a:solidFill>
              </a:rPr>
              <a:t> </a:t>
            </a:r>
            <a:r>
              <a:rPr dirty="0" sz="3200" spc="-190">
                <a:solidFill>
                  <a:srgbClr val="FABC00"/>
                </a:solidFill>
              </a:rPr>
              <a:t>BUSINESS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810900" y="3283464"/>
            <a:ext cx="6075045" cy="4940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65"/>
              </a:spcBef>
            </a:pPr>
            <a:r>
              <a:rPr dirty="0" sz="3050" spc="80">
                <a:solidFill>
                  <a:srgbClr val="26316F"/>
                </a:solidFill>
                <a:latin typeface="Verdana"/>
                <a:cs typeface="Verdana"/>
              </a:rPr>
              <a:t>Binomial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Poisson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distributions </a:t>
            </a:r>
            <a:r>
              <a:rPr dirty="0" sz="3050" spc="180">
                <a:solidFill>
                  <a:srgbClr val="26316F"/>
                </a:solidFill>
                <a:latin typeface="Verdana"/>
                <a:cs typeface="Verdana"/>
              </a:rPr>
              <a:t>ﬁnd 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applications  </a:t>
            </a:r>
            <a:r>
              <a:rPr dirty="0" sz="3050" spc="65">
                <a:solidFill>
                  <a:srgbClr val="26316F"/>
                </a:solidFill>
                <a:latin typeface="Verdana"/>
                <a:cs typeface="Verdana"/>
              </a:rPr>
              <a:t>in </a:t>
            </a:r>
            <a:r>
              <a:rPr dirty="0" sz="3050" spc="25">
                <a:solidFill>
                  <a:srgbClr val="26316F"/>
                </a:solidFill>
                <a:latin typeface="Verdana"/>
                <a:cs typeface="Verdana"/>
              </a:rPr>
              <a:t>business </a:t>
            </a:r>
            <a:r>
              <a:rPr dirty="0" sz="3050" spc="-40">
                <a:solidFill>
                  <a:srgbClr val="26316F"/>
                </a:solidFill>
                <a:latin typeface="Verdana"/>
                <a:cs typeface="Verdana"/>
              </a:rPr>
              <a:t>analytics, 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such 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as  </a:t>
            </a:r>
            <a:r>
              <a:rPr dirty="0" sz="3050" spc="-114" b="1">
                <a:solidFill>
                  <a:srgbClr val="26316F"/>
                </a:solidFill>
                <a:latin typeface="Verdana"/>
                <a:cs typeface="Verdana"/>
              </a:rPr>
              <a:t>inventory </a:t>
            </a:r>
            <a:r>
              <a:rPr dirty="0" sz="3050" spc="-100" b="1">
                <a:solidFill>
                  <a:srgbClr val="26316F"/>
                </a:solidFill>
                <a:latin typeface="Verdana"/>
                <a:cs typeface="Verdana"/>
              </a:rPr>
              <a:t>management</a:t>
            </a:r>
            <a:r>
              <a:rPr dirty="0" sz="3050" spc="-10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50" spc="-3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-145" b="1">
                <a:solidFill>
                  <a:srgbClr val="26316F"/>
                </a:solidFill>
                <a:latin typeface="Verdana"/>
                <a:cs typeface="Verdana"/>
              </a:rPr>
              <a:t>sales  </a:t>
            </a:r>
            <a:r>
              <a:rPr dirty="0" sz="3050" spc="-125" b="1">
                <a:solidFill>
                  <a:srgbClr val="26316F"/>
                </a:solidFill>
                <a:latin typeface="Verdana"/>
                <a:cs typeface="Verdana"/>
              </a:rPr>
              <a:t>forecasting</a:t>
            </a:r>
            <a:r>
              <a:rPr dirty="0" sz="3050" spc="-125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and </a:t>
            </a:r>
            <a:r>
              <a:rPr dirty="0" sz="3050" spc="-135" b="1">
                <a:solidFill>
                  <a:srgbClr val="26316F"/>
                </a:solidFill>
                <a:latin typeface="Verdana"/>
                <a:cs typeface="Verdana"/>
              </a:rPr>
              <a:t>risk  </a:t>
            </a:r>
            <a:r>
              <a:rPr dirty="0" sz="3050" spc="-150" b="1">
                <a:solidFill>
                  <a:srgbClr val="26316F"/>
                </a:solidFill>
                <a:latin typeface="Verdana"/>
                <a:cs typeface="Verdana"/>
              </a:rPr>
              <a:t>assessment</a:t>
            </a:r>
            <a:r>
              <a:rPr dirty="0" sz="3050" spc="-150">
                <a:solidFill>
                  <a:srgbClr val="26316F"/>
                </a:solidFill>
                <a:latin typeface="Verdana"/>
                <a:cs typeface="Verdana"/>
              </a:rPr>
              <a:t>. </a:t>
            </a:r>
            <a:r>
              <a:rPr dirty="0" sz="3050" spc="80">
                <a:solidFill>
                  <a:srgbClr val="26316F"/>
                </a:solidFill>
                <a:latin typeface="Verdana"/>
                <a:cs typeface="Verdana"/>
              </a:rPr>
              <a:t>Understanding 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these distributions </a:t>
            </a:r>
            <a:r>
              <a:rPr dirty="0" sz="3050" spc="-55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essential  </a:t>
            </a:r>
            <a:r>
              <a:rPr dirty="0" sz="3050" spc="-20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making 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data-driven 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decisions.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8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3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6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3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2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70"/>
                  </a:lnTo>
                  <a:lnTo>
                    <a:pt x="1021111" y="1669371"/>
                  </a:lnTo>
                  <a:lnTo>
                    <a:pt x="1062770" y="1644210"/>
                  </a:lnTo>
                  <a:lnTo>
                    <a:pt x="1103834" y="1617996"/>
                  </a:lnTo>
                  <a:lnTo>
                    <a:pt x="1144282" y="1590737"/>
                  </a:lnTo>
                  <a:lnTo>
                    <a:pt x="1184093" y="1562442"/>
                  </a:lnTo>
                  <a:lnTo>
                    <a:pt x="1223246" y="1533119"/>
                  </a:lnTo>
                  <a:lnTo>
                    <a:pt x="1261720" y="1502776"/>
                  </a:lnTo>
                  <a:lnTo>
                    <a:pt x="1299494" y="1471423"/>
                  </a:lnTo>
                  <a:lnTo>
                    <a:pt x="1336547" y="1439067"/>
                  </a:lnTo>
                  <a:lnTo>
                    <a:pt x="1372858" y="1405717"/>
                  </a:lnTo>
                  <a:lnTo>
                    <a:pt x="1408406" y="1371381"/>
                  </a:lnTo>
                  <a:lnTo>
                    <a:pt x="1443079" y="1336162"/>
                  </a:lnTo>
                  <a:lnTo>
                    <a:pt x="1476774" y="1300171"/>
                  </a:lnTo>
                  <a:lnTo>
                    <a:pt x="1509483" y="1263427"/>
                  </a:lnTo>
                  <a:lnTo>
                    <a:pt x="1541195" y="1225954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8"/>
                  </a:lnTo>
                  <a:lnTo>
                    <a:pt x="1710080" y="986941"/>
                  </a:lnTo>
                  <a:lnTo>
                    <a:pt x="1734581" y="944939"/>
                  </a:lnTo>
                  <a:lnTo>
                    <a:pt x="1758018" y="902375"/>
                  </a:lnTo>
                  <a:lnTo>
                    <a:pt x="1780381" y="859268"/>
                  </a:lnTo>
                  <a:lnTo>
                    <a:pt x="1801662" y="815641"/>
                  </a:lnTo>
                  <a:lnTo>
                    <a:pt x="1821852" y="771513"/>
                  </a:lnTo>
                  <a:lnTo>
                    <a:pt x="1840943" y="726907"/>
                  </a:lnTo>
                  <a:lnTo>
                    <a:pt x="1858925" y="681842"/>
                  </a:lnTo>
                  <a:lnTo>
                    <a:pt x="1875791" y="636340"/>
                  </a:lnTo>
                  <a:lnTo>
                    <a:pt x="1891531" y="590421"/>
                  </a:lnTo>
                  <a:lnTo>
                    <a:pt x="1906137" y="544108"/>
                  </a:lnTo>
                  <a:lnTo>
                    <a:pt x="1919601" y="497419"/>
                  </a:lnTo>
                  <a:lnTo>
                    <a:pt x="1931912" y="450378"/>
                  </a:lnTo>
                  <a:lnTo>
                    <a:pt x="1943064" y="403004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6" y="161882"/>
                  </a:lnTo>
                  <a:lnTo>
                    <a:pt x="1985125" y="112954"/>
                  </a:lnTo>
                  <a:lnTo>
                    <a:pt x="1987917" y="63722"/>
                  </a:lnTo>
                  <a:lnTo>
                    <a:pt x="1989472" y="14561"/>
                  </a:lnTo>
                  <a:lnTo>
                    <a:pt x="1989566" y="0"/>
                  </a:lnTo>
                  <a:lnTo>
                    <a:pt x="2414846" y="0"/>
                  </a:lnTo>
                  <a:lnTo>
                    <a:pt x="2413484" y="63840"/>
                  </a:lnTo>
                  <a:lnTo>
                    <a:pt x="2411129" y="114113"/>
                  </a:lnTo>
                  <a:lnTo>
                    <a:pt x="2407712" y="164352"/>
                  </a:lnTo>
                  <a:lnTo>
                    <a:pt x="2403244" y="214424"/>
                  </a:lnTo>
                  <a:lnTo>
                    <a:pt x="2397732" y="264315"/>
                  </a:lnTo>
                  <a:lnTo>
                    <a:pt x="2391182" y="314007"/>
                  </a:lnTo>
                  <a:lnTo>
                    <a:pt x="2383600" y="363487"/>
                  </a:lnTo>
                  <a:lnTo>
                    <a:pt x="2374993" y="412740"/>
                  </a:lnTo>
                  <a:lnTo>
                    <a:pt x="2365367" y="461749"/>
                  </a:lnTo>
                  <a:lnTo>
                    <a:pt x="2354728" y="510500"/>
                  </a:lnTo>
                  <a:lnTo>
                    <a:pt x="2343083" y="558978"/>
                  </a:lnTo>
                  <a:lnTo>
                    <a:pt x="2330437" y="607167"/>
                  </a:lnTo>
                  <a:lnTo>
                    <a:pt x="2316797" y="655052"/>
                  </a:lnTo>
                  <a:lnTo>
                    <a:pt x="2302170" y="702618"/>
                  </a:lnTo>
                  <a:lnTo>
                    <a:pt x="2286562" y="749849"/>
                  </a:lnTo>
                  <a:lnTo>
                    <a:pt x="2269978" y="796731"/>
                  </a:lnTo>
                  <a:lnTo>
                    <a:pt x="2252426" y="843248"/>
                  </a:lnTo>
                  <a:lnTo>
                    <a:pt x="2233911" y="889384"/>
                  </a:lnTo>
                  <a:lnTo>
                    <a:pt x="2214441" y="935126"/>
                  </a:lnTo>
                  <a:lnTo>
                    <a:pt x="2194020" y="980457"/>
                  </a:lnTo>
                  <a:lnTo>
                    <a:pt x="2172656" y="1025362"/>
                  </a:lnTo>
                  <a:lnTo>
                    <a:pt x="2150354" y="1069826"/>
                  </a:lnTo>
                  <a:lnTo>
                    <a:pt x="2127122" y="1113834"/>
                  </a:lnTo>
                  <a:lnTo>
                    <a:pt x="2102965" y="1157370"/>
                  </a:lnTo>
                  <a:lnTo>
                    <a:pt x="2077890" y="1200420"/>
                  </a:lnTo>
                  <a:lnTo>
                    <a:pt x="2051903" y="1242968"/>
                  </a:lnTo>
                  <a:lnTo>
                    <a:pt x="2025010" y="1284998"/>
                  </a:lnTo>
                  <a:lnTo>
                    <a:pt x="1997217" y="1326497"/>
                  </a:lnTo>
                  <a:lnTo>
                    <a:pt x="1968531" y="1367447"/>
                  </a:lnTo>
                  <a:lnTo>
                    <a:pt x="1938959" y="1407835"/>
                  </a:lnTo>
                  <a:lnTo>
                    <a:pt x="1908506" y="1447645"/>
                  </a:lnTo>
                  <a:lnTo>
                    <a:pt x="1877178" y="1486861"/>
                  </a:lnTo>
                  <a:lnTo>
                    <a:pt x="1844983" y="1525469"/>
                  </a:lnTo>
                  <a:lnTo>
                    <a:pt x="1811926" y="1563454"/>
                  </a:lnTo>
                  <a:lnTo>
                    <a:pt x="1778013" y="1600799"/>
                  </a:lnTo>
                  <a:lnTo>
                    <a:pt x="1743252" y="1637490"/>
                  </a:lnTo>
                  <a:lnTo>
                    <a:pt x="1707648" y="1673511"/>
                  </a:lnTo>
                  <a:lnTo>
                    <a:pt x="1671288" y="1708771"/>
                  </a:lnTo>
                  <a:lnTo>
                    <a:pt x="1634267" y="1743181"/>
                  </a:lnTo>
                  <a:lnTo>
                    <a:pt x="1596600" y="1776735"/>
                  </a:lnTo>
                  <a:lnTo>
                    <a:pt x="1558303" y="1809429"/>
                  </a:lnTo>
                  <a:lnTo>
                    <a:pt x="1519390" y="1841254"/>
                  </a:lnTo>
                  <a:lnTo>
                    <a:pt x="1479877" y="1872206"/>
                  </a:lnTo>
                  <a:lnTo>
                    <a:pt x="1439778" y="1902277"/>
                  </a:lnTo>
                  <a:lnTo>
                    <a:pt x="1399111" y="1931463"/>
                  </a:lnTo>
                  <a:lnTo>
                    <a:pt x="1387478" y="1939448"/>
                  </a:lnTo>
                  <a:close/>
                </a:path>
                <a:path w="2414905" h="2363470">
                  <a:moveTo>
                    <a:pt x="120423" y="2362846"/>
                  </a:moveTo>
                  <a:lnTo>
                    <a:pt x="0" y="2362846"/>
                  </a:lnTo>
                  <a:lnTo>
                    <a:pt x="0" y="1939305"/>
                  </a:lnTo>
                  <a:lnTo>
                    <a:pt x="1387478" y="1939448"/>
                  </a:lnTo>
                  <a:lnTo>
                    <a:pt x="1357889" y="1959756"/>
                  </a:lnTo>
                  <a:lnTo>
                    <a:pt x="1316128" y="1987151"/>
                  </a:lnTo>
                  <a:lnTo>
                    <a:pt x="1273843" y="2013642"/>
                  </a:lnTo>
                  <a:lnTo>
                    <a:pt x="1231050" y="2039222"/>
                  </a:lnTo>
                  <a:lnTo>
                    <a:pt x="1187764" y="2063884"/>
                  </a:lnTo>
                  <a:lnTo>
                    <a:pt x="1144000" y="2087624"/>
                  </a:lnTo>
                  <a:lnTo>
                    <a:pt x="1099773" y="2110435"/>
                  </a:lnTo>
                  <a:lnTo>
                    <a:pt x="1055100" y="2132310"/>
                  </a:lnTo>
                  <a:lnTo>
                    <a:pt x="1009994" y="2153244"/>
                  </a:lnTo>
                  <a:lnTo>
                    <a:pt x="964471" y="2173230"/>
                  </a:lnTo>
                  <a:lnTo>
                    <a:pt x="918547" y="2192263"/>
                  </a:lnTo>
                  <a:lnTo>
                    <a:pt x="872237" y="2210336"/>
                  </a:lnTo>
                  <a:lnTo>
                    <a:pt x="825556" y="2227442"/>
                  </a:lnTo>
                  <a:lnTo>
                    <a:pt x="778519" y="2243577"/>
                  </a:lnTo>
                  <a:lnTo>
                    <a:pt x="731142" y="2258733"/>
                  </a:lnTo>
                  <a:lnTo>
                    <a:pt x="683441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2" y="2328779"/>
                  </a:lnTo>
                  <a:lnTo>
                    <a:pt x="391261" y="2336915"/>
                  </a:lnTo>
                  <a:lnTo>
                    <a:pt x="341713" y="2344022"/>
                  </a:lnTo>
                  <a:lnTo>
                    <a:pt x="291961" y="2350096"/>
                  </a:lnTo>
                  <a:lnTo>
                    <a:pt x="242022" y="2355131"/>
                  </a:lnTo>
                  <a:lnTo>
                    <a:pt x="191912" y="2359119"/>
                  </a:lnTo>
                  <a:lnTo>
                    <a:pt x="141644" y="2362055"/>
                  </a:lnTo>
                  <a:lnTo>
                    <a:pt x="120423" y="2362846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26448" y="1477548"/>
              <a:ext cx="6524609" cy="7639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257352" y="3221894"/>
            <a:ext cx="5898515" cy="49403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65"/>
              </a:spcBef>
            </a:pPr>
            <a:r>
              <a:rPr dirty="0" sz="3050" spc="100">
                <a:solidFill>
                  <a:srgbClr val="26316F"/>
                </a:solidFill>
                <a:latin typeface="Verdana"/>
                <a:cs typeface="Verdana"/>
              </a:rPr>
              <a:t>From </a:t>
            </a:r>
            <a:r>
              <a:rPr dirty="0" sz="3050" spc="-110" b="1">
                <a:solidFill>
                  <a:srgbClr val="26316F"/>
                </a:solidFill>
                <a:latin typeface="Verdana"/>
                <a:cs typeface="Verdana"/>
              </a:rPr>
              <a:t>website </a:t>
            </a:r>
            <a:r>
              <a:rPr dirty="0" sz="3050" spc="-65" b="1">
                <a:solidFill>
                  <a:srgbClr val="26316F"/>
                </a:solidFill>
                <a:latin typeface="Verdana"/>
                <a:cs typeface="Verdana"/>
              </a:rPr>
              <a:t>trafﬁc </a:t>
            </a:r>
            <a:r>
              <a:rPr dirty="0" sz="3050" spc="-35">
                <a:solidFill>
                  <a:srgbClr val="26316F"/>
                </a:solidFill>
                <a:latin typeface="Verdana"/>
                <a:cs typeface="Verdana"/>
              </a:rPr>
              <a:t>analys</a:t>
            </a:r>
            <a:r>
              <a:rPr dirty="0" sz="3050" spc="-3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-3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3050" spc="-55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50" spc="-55" b="1">
                <a:solidFill>
                  <a:srgbClr val="29357A"/>
                </a:solidFill>
                <a:latin typeface="Verdana"/>
                <a:cs typeface="Verdana"/>
              </a:rPr>
              <a:t>efect </a:t>
            </a:r>
            <a:r>
              <a:rPr dirty="0" sz="3050" spc="-65" b="1">
                <a:solidFill>
                  <a:srgbClr val="29357A"/>
                </a:solidFill>
                <a:latin typeface="Verdana"/>
                <a:cs typeface="Verdana"/>
              </a:rPr>
              <a:t>detection </a:t>
            </a:r>
            <a:r>
              <a:rPr dirty="0" sz="3050" spc="65">
                <a:solidFill>
                  <a:srgbClr val="29357A"/>
                </a:solidFill>
                <a:latin typeface="Verdana"/>
                <a:cs typeface="Verdana"/>
              </a:rPr>
              <a:t>in 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manu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acturing,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bin</a:t>
            </a:r>
            <a:r>
              <a:rPr dirty="0" sz="3050" spc="75">
                <a:solidFill>
                  <a:srgbClr val="26316F"/>
                </a:solidFill>
                <a:latin typeface="Verdana"/>
                <a:cs typeface="Verdana"/>
              </a:rPr>
              <a:t>om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ial </a:t>
            </a:r>
            <a:r>
              <a:rPr dirty="0" sz="3050" spc="105">
                <a:solidFill>
                  <a:srgbClr val="29357A"/>
                </a:solidFill>
                <a:latin typeface="Verdana"/>
                <a:cs typeface="Verdana"/>
              </a:rPr>
              <a:t>an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050" spc="60">
                <a:solidFill>
                  <a:srgbClr val="26316F"/>
                </a:solidFill>
                <a:latin typeface="Verdana"/>
                <a:cs typeface="Verdana"/>
              </a:rPr>
              <a:t>Po</a:t>
            </a:r>
            <a:r>
              <a:rPr dirty="0" sz="3050" spc="60">
                <a:solidFill>
                  <a:srgbClr val="29357A"/>
                </a:solidFill>
                <a:latin typeface="Verdana"/>
                <a:cs typeface="Verdana"/>
              </a:rPr>
              <a:t>isson </a:t>
            </a:r>
            <a:r>
              <a:rPr dirty="0" sz="3050" spc="35">
                <a:solidFill>
                  <a:srgbClr val="26316F"/>
                </a:solidFill>
                <a:latin typeface="Verdana"/>
                <a:cs typeface="Verdana"/>
              </a:rPr>
              <a:t>distributions </a:t>
            </a:r>
            <a:r>
              <a:rPr dirty="0" sz="3050" spc="-15">
                <a:solidFill>
                  <a:srgbClr val="26316F"/>
                </a:solidFill>
                <a:latin typeface="Verdana"/>
                <a:cs typeface="Verdana"/>
              </a:rPr>
              <a:t>offer  </a:t>
            </a:r>
            <a:r>
              <a:rPr dirty="0" sz="3050" spc="10">
                <a:solidFill>
                  <a:srgbClr val="26316F"/>
                </a:solidFill>
                <a:latin typeface="Verdana"/>
                <a:cs typeface="Verdana"/>
              </a:rPr>
              <a:t>valuab</a:t>
            </a:r>
            <a:r>
              <a:rPr dirty="0" sz="3050" spc="10">
                <a:solidFill>
                  <a:srgbClr val="29357A"/>
                </a:solidFill>
                <a:latin typeface="Verdana"/>
                <a:cs typeface="Verdana"/>
              </a:rPr>
              <a:t>le</a:t>
            </a:r>
            <a:r>
              <a:rPr dirty="0" sz="3050" spc="-2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ns</a:t>
            </a:r>
            <a:r>
              <a:rPr dirty="0" sz="3050" spc="4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50" spc="40">
                <a:solidFill>
                  <a:srgbClr val="26316F"/>
                </a:solidFill>
                <a:latin typeface="Verdana"/>
                <a:cs typeface="Verdana"/>
              </a:rPr>
              <a:t>ghts</a:t>
            </a:r>
            <a:r>
              <a:rPr dirty="0" sz="3050" spc="-2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45">
                <a:solidFill>
                  <a:srgbClr val="26316F"/>
                </a:solidFill>
                <a:latin typeface="Verdana"/>
                <a:cs typeface="Verdana"/>
              </a:rPr>
              <a:t>into</a:t>
            </a:r>
            <a:r>
              <a:rPr dirty="0" sz="3050" spc="-27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50" spc="15">
                <a:solidFill>
                  <a:srgbClr val="26316F"/>
                </a:solidFill>
                <a:latin typeface="Verdana"/>
                <a:cs typeface="Verdana"/>
              </a:rPr>
              <a:t>discrete  </a:t>
            </a:r>
            <a:r>
              <a:rPr dirty="0" sz="3050" spc="5">
                <a:solidFill>
                  <a:srgbClr val="26316F"/>
                </a:solidFill>
                <a:latin typeface="Verdana"/>
                <a:cs typeface="Verdana"/>
              </a:rPr>
              <a:t>event 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oc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cu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nces.</a:t>
            </a:r>
            <a:r>
              <a:rPr dirty="0" sz="3050" spc="-59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 spc="10">
                <a:solidFill>
                  <a:srgbClr val="29357A"/>
                </a:solidFill>
                <a:latin typeface="Verdana"/>
                <a:cs typeface="Verdana"/>
              </a:rPr>
              <a:t>Re</a:t>
            </a:r>
            <a:r>
              <a:rPr dirty="0" sz="3050" spc="10">
                <a:solidFill>
                  <a:srgbClr val="26316F"/>
                </a:solidFill>
                <a:latin typeface="Verdana"/>
                <a:cs typeface="Verdana"/>
              </a:rPr>
              <a:t>al</a:t>
            </a:r>
            <a:r>
              <a:rPr dirty="0" sz="3050" spc="10">
                <a:solidFill>
                  <a:srgbClr val="29357A"/>
                </a:solidFill>
                <a:latin typeface="Verdana"/>
                <a:cs typeface="Verdana"/>
              </a:rPr>
              <a:t>-wo</a:t>
            </a:r>
            <a:r>
              <a:rPr dirty="0" sz="3050" spc="10">
                <a:solidFill>
                  <a:srgbClr val="26316F"/>
                </a:solidFill>
                <a:latin typeface="Verdana"/>
                <a:cs typeface="Verdana"/>
              </a:rPr>
              <a:t>rl</a:t>
            </a:r>
            <a:r>
              <a:rPr dirty="0" sz="3050" spc="1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ex</a:t>
            </a:r>
            <a:r>
              <a:rPr dirty="0" sz="3050" spc="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mpl</a:t>
            </a:r>
            <a:r>
              <a:rPr dirty="0" sz="3050" spc="20">
                <a:solidFill>
                  <a:srgbClr val="29357A"/>
                </a:solidFill>
                <a:latin typeface="Verdana"/>
                <a:cs typeface="Verdana"/>
              </a:rPr>
              <a:t>es </a:t>
            </a:r>
            <a:r>
              <a:rPr dirty="0" sz="3050" spc="50">
                <a:solidFill>
                  <a:srgbClr val="26316F"/>
                </a:solidFill>
                <a:latin typeface="Verdana"/>
                <a:cs typeface="Verdana"/>
              </a:rPr>
              <a:t>demonstrat</a:t>
            </a:r>
            <a:r>
              <a:rPr dirty="0" sz="3050" spc="5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3050" spc="75">
                <a:solidFill>
                  <a:srgbClr val="29357A"/>
                </a:solidFill>
                <a:latin typeface="Verdana"/>
                <a:cs typeface="Verdana"/>
              </a:rPr>
              <a:t>the  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releva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3050" spc="10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50" spc="105">
                <a:solidFill>
                  <a:srgbClr val="29357A"/>
                </a:solidFill>
                <a:latin typeface="Verdana"/>
                <a:cs typeface="Verdana"/>
              </a:rPr>
              <a:t>nd </a:t>
            </a:r>
            <a:r>
              <a:rPr dirty="0" sz="3050" spc="30">
                <a:solidFill>
                  <a:srgbClr val="29357A"/>
                </a:solidFill>
                <a:latin typeface="Verdana"/>
                <a:cs typeface="Verdana"/>
              </a:rPr>
              <a:t>applicabil</a:t>
            </a:r>
            <a:r>
              <a:rPr dirty="0" sz="3050" spc="30">
                <a:solidFill>
                  <a:srgbClr val="26316F"/>
                </a:solidFill>
                <a:latin typeface="Verdana"/>
                <a:cs typeface="Verdana"/>
              </a:rPr>
              <a:t>ity </a:t>
            </a:r>
            <a:r>
              <a:rPr dirty="0" sz="3050" spc="20">
                <a:solidFill>
                  <a:srgbClr val="26316F"/>
                </a:solidFill>
                <a:latin typeface="Verdana"/>
                <a:cs typeface="Verdana"/>
              </a:rPr>
              <a:t>of  </a:t>
            </a:r>
            <a:r>
              <a:rPr dirty="0" sz="3050" spc="35">
                <a:solidFill>
                  <a:srgbClr val="29357A"/>
                </a:solidFill>
                <a:latin typeface="Verdana"/>
                <a:cs typeface="Verdana"/>
              </a:rPr>
              <a:t>these</a:t>
            </a:r>
            <a:r>
              <a:rPr dirty="0" sz="3050" spc="-27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distr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ibutio</a:t>
            </a:r>
            <a:r>
              <a:rPr dirty="0" sz="30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50">
                <a:solidFill>
                  <a:srgbClr val="26316F"/>
                </a:solidFill>
                <a:latin typeface="Verdana"/>
                <a:cs typeface="Verdana"/>
              </a:rPr>
              <a:t>s.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5" y="1925663"/>
            <a:ext cx="596455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90">
                <a:solidFill>
                  <a:srgbClr val="26316F"/>
                </a:solidFill>
              </a:rPr>
              <a:t>REAL-</a:t>
            </a:r>
            <a:r>
              <a:rPr dirty="0" sz="3500" spc="-90">
                <a:solidFill>
                  <a:srgbClr val="29357A"/>
                </a:solidFill>
              </a:rPr>
              <a:t>W</a:t>
            </a:r>
            <a:r>
              <a:rPr dirty="0" sz="3500" spc="-90">
                <a:solidFill>
                  <a:srgbClr val="26316F"/>
                </a:solidFill>
              </a:rPr>
              <a:t>ORL</a:t>
            </a:r>
            <a:r>
              <a:rPr dirty="0" sz="3500" spc="-90">
                <a:solidFill>
                  <a:srgbClr val="29357A"/>
                </a:solidFill>
              </a:rPr>
              <a:t>D</a:t>
            </a:r>
            <a:r>
              <a:rPr dirty="0" sz="3500" spc="-250">
                <a:solidFill>
                  <a:srgbClr val="29357A"/>
                </a:solidFill>
              </a:rPr>
              <a:t> </a:t>
            </a:r>
            <a:r>
              <a:rPr dirty="0" sz="3500" spc="-90">
                <a:solidFill>
                  <a:srgbClr val="29357A"/>
                </a:solidFill>
              </a:rPr>
              <a:t>EXAMPLES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869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1" y="1593153"/>
                </a:moveTo>
                <a:lnTo>
                  <a:pt x="1820795" y="1591069"/>
                </a:lnTo>
                <a:lnTo>
                  <a:pt x="1772754" y="1588164"/>
                </a:lnTo>
                <a:lnTo>
                  <a:pt x="1725015" y="1584100"/>
                </a:lnTo>
                <a:lnTo>
                  <a:pt x="1677592" y="1578892"/>
                </a:lnTo>
                <a:lnTo>
                  <a:pt x="1630501" y="1572553"/>
                </a:lnTo>
                <a:lnTo>
                  <a:pt x="1583756" y="1565095"/>
                </a:lnTo>
                <a:lnTo>
                  <a:pt x="1537372" y="1556533"/>
                </a:lnTo>
                <a:lnTo>
                  <a:pt x="1491363" y="1546880"/>
                </a:lnTo>
                <a:lnTo>
                  <a:pt x="1445745" y="1536149"/>
                </a:lnTo>
                <a:lnTo>
                  <a:pt x="1400531" y="1524353"/>
                </a:lnTo>
                <a:lnTo>
                  <a:pt x="1355737" y="1511507"/>
                </a:lnTo>
                <a:lnTo>
                  <a:pt x="1311377" y="1497623"/>
                </a:lnTo>
                <a:lnTo>
                  <a:pt x="1267466" y="1482714"/>
                </a:lnTo>
                <a:lnTo>
                  <a:pt x="1224018" y="1466795"/>
                </a:lnTo>
                <a:lnTo>
                  <a:pt x="1181049" y="1449878"/>
                </a:lnTo>
                <a:lnTo>
                  <a:pt x="1138573" y="1431977"/>
                </a:lnTo>
                <a:lnTo>
                  <a:pt x="1096604" y="1413105"/>
                </a:lnTo>
                <a:lnTo>
                  <a:pt x="1055158" y="1393276"/>
                </a:lnTo>
                <a:lnTo>
                  <a:pt x="1014249" y="1372503"/>
                </a:lnTo>
                <a:lnTo>
                  <a:pt x="973892" y="1350799"/>
                </a:lnTo>
                <a:lnTo>
                  <a:pt x="934101" y="1328178"/>
                </a:lnTo>
                <a:lnTo>
                  <a:pt x="894891" y="1304653"/>
                </a:lnTo>
                <a:lnTo>
                  <a:pt x="856278" y="1280238"/>
                </a:lnTo>
                <a:lnTo>
                  <a:pt x="818179" y="1254879"/>
                </a:lnTo>
                <a:lnTo>
                  <a:pt x="780896" y="1228789"/>
                </a:lnTo>
                <a:lnTo>
                  <a:pt x="744158" y="1201783"/>
                </a:lnTo>
                <a:lnTo>
                  <a:pt x="708075" y="1173940"/>
                </a:lnTo>
                <a:lnTo>
                  <a:pt x="672661" y="1145273"/>
                </a:lnTo>
                <a:lnTo>
                  <a:pt x="637931" y="1115796"/>
                </a:lnTo>
                <a:lnTo>
                  <a:pt x="603899" y="1085522"/>
                </a:lnTo>
                <a:lnTo>
                  <a:pt x="570581" y="1054465"/>
                </a:lnTo>
                <a:lnTo>
                  <a:pt x="537991" y="1022637"/>
                </a:lnTo>
                <a:lnTo>
                  <a:pt x="506144" y="990054"/>
                </a:lnTo>
                <a:lnTo>
                  <a:pt x="475055" y="956726"/>
                </a:lnTo>
                <a:lnTo>
                  <a:pt x="444737" y="922669"/>
                </a:lnTo>
                <a:lnTo>
                  <a:pt x="415207" y="887896"/>
                </a:lnTo>
                <a:lnTo>
                  <a:pt x="386478" y="852419"/>
                </a:lnTo>
                <a:lnTo>
                  <a:pt x="358565" y="816253"/>
                </a:lnTo>
                <a:lnTo>
                  <a:pt x="331483" y="779410"/>
                </a:lnTo>
                <a:lnTo>
                  <a:pt x="305247" y="741904"/>
                </a:lnTo>
                <a:lnTo>
                  <a:pt x="279871" y="703749"/>
                </a:lnTo>
                <a:lnTo>
                  <a:pt x="255370" y="664958"/>
                </a:lnTo>
                <a:lnTo>
                  <a:pt x="231759" y="625543"/>
                </a:lnTo>
                <a:lnTo>
                  <a:pt x="209053" y="585520"/>
                </a:lnTo>
                <a:lnTo>
                  <a:pt x="187265" y="544900"/>
                </a:lnTo>
                <a:lnTo>
                  <a:pt x="166412" y="503697"/>
                </a:lnTo>
                <a:lnTo>
                  <a:pt x="146507" y="461926"/>
                </a:lnTo>
                <a:lnTo>
                  <a:pt x="127565" y="419598"/>
                </a:lnTo>
                <a:lnTo>
                  <a:pt x="109601" y="376728"/>
                </a:lnTo>
                <a:lnTo>
                  <a:pt x="92629" y="333328"/>
                </a:lnTo>
                <a:lnTo>
                  <a:pt x="76665" y="289413"/>
                </a:lnTo>
                <a:lnTo>
                  <a:pt x="61723" y="244996"/>
                </a:lnTo>
                <a:lnTo>
                  <a:pt x="47817" y="200089"/>
                </a:lnTo>
                <a:lnTo>
                  <a:pt x="34963" y="154707"/>
                </a:lnTo>
                <a:lnTo>
                  <a:pt x="23175" y="108863"/>
                </a:lnTo>
                <a:lnTo>
                  <a:pt x="12468" y="62569"/>
                </a:lnTo>
                <a:lnTo>
                  <a:pt x="2856" y="15841"/>
                </a:lnTo>
                <a:lnTo>
                  <a:pt x="0" y="0"/>
                </a:lnTo>
                <a:lnTo>
                  <a:pt x="310842" y="0"/>
                </a:lnTo>
                <a:lnTo>
                  <a:pt x="318774" y="34814"/>
                </a:lnTo>
                <a:lnTo>
                  <a:pt x="330693" y="80900"/>
                </a:lnTo>
                <a:lnTo>
                  <a:pt x="343888" y="126430"/>
                </a:lnTo>
                <a:lnTo>
                  <a:pt x="358338" y="171383"/>
                </a:lnTo>
                <a:lnTo>
                  <a:pt x="374021" y="215741"/>
                </a:lnTo>
                <a:lnTo>
                  <a:pt x="390918" y="259485"/>
                </a:lnTo>
                <a:lnTo>
                  <a:pt x="409006" y="302596"/>
                </a:lnTo>
                <a:lnTo>
                  <a:pt x="428265" y="345054"/>
                </a:lnTo>
                <a:lnTo>
                  <a:pt x="448673" y="386840"/>
                </a:lnTo>
                <a:lnTo>
                  <a:pt x="470211" y="427936"/>
                </a:lnTo>
                <a:lnTo>
                  <a:pt x="492856" y="468322"/>
                </a:lnTo>
                <a:lnTo>
                  <a:pt x="516587" y="507979"/>
                </a:lnTo>
                <a:lnTo>
                  <a:pt x="541385" y="546887"/>
                </a:lnTo>
                <a:lnTo>
                  <a:pt x="567227" y="585029"/>
                </a:lnTo>
                <a:lnTo>
                  <a:pt x="594093" y="622383"/>
                </a:lnTo>
                <a:lnTo>
                  <a:pt x="621961" y="658933"/>
                </a:lnTo>
                <a:lnTo>
                  <a:pt x="650812" y="694657"/>
                </a:lnTo>
                <a:lnTo>
                  <a:pt x="680622" y="729538"/>
                </a:lnTo>
                <a:lnTo>
                  <a:pt x="711373" y="763556"/>
                </a:lnTo>
                <a:lnTo>
                  <a:pt x="743042" y="796691"/>
                </a:lnTo>
                <a:lnTo>
                  <a:pt x="775609" y="828925"/>
                </a:lnTo>
                <a:lnTo>
                  <a:pt x="809052" y="860239"/>
                </a:lnTo>
                <a:lnTo>
                  <a:pt x="843351" y="890614"/>
                </a:lnTo>
                <a:lnTo>
                  <a:pt x="878484" y="920030"/>
                </a:lnTo>
                <a:lnTo>
                  <a:pt x="914431" y="948467"/>
                </a:lnTo>
                <a:lnTo>
                  <a:pt x="951171" y="975908"/>
                </a:lnTo>
                <a:lnTo>
                  <a:pt x="988682" y="1002333"/>
                </a:lnTo>
                <a:lnTo>
                  <a:pt x="1026943" y="1027723"/>
                </a:lnTo>
                <a:lnTo>
                  <a:pt x="1065934" y="1052058"/>
                </a:lnTo>
                <a:lnTo>
                  <a:pt x="1105634" y="1075320"/>
                </a:lnTo>
                <a:lnTo>
                  <a:pt x="1146021" y="1097490"/>
                </a:lnTo>
                <a:lnTo>
                  <a:pt x="1187074" y="1118547"/>
                </a:lnTo>
                <a:lnTo>
                  <a:pt x="1228773" y="1138474"/>
                </a:lnTo>
                <a:lnTo>
                  <a:pt x="1271097" y="1157250"/>
                </a:lnTo>
                <a:lnTo>
                  <a:pt x="1314023" y="1174858"/>
                </a:lnTo>
                <a:lnTo>
                  <a:pt x="1357533" y="1191277"/>
                </a:lnTo>
                <a:lnTo>
                  <a:pt x="1401603" y="1206489"/>
                </a:lnTo>
                <a:lnTo>
                  <a:pt x="1446214" y="1220474"/>
                </a:lnTo>
                <a:lnTo>
                  <a:pt x="1491345" y="1233213"/>
                </a:lnTo>
                <a:lnTo>
                  <a:pt x="1536974" y="1244688"/>
                </a:lnTo>
                <a:lnTo>
                  <a:pt x="1583080" y="1254879"/>
                </a:lnTo>
                <a:lnTo>
                  <a:pt x="1629642" y="1263766"/>
                </a:lnTo>
                <a:lnTo>
                  <a:pt x="1676640" y="1271332"/>
                </a:lnTo>
                <a:lnTo>
                  <a:pt x="1724052" y="1277556"/>
                </a:lnTo>
                <a:lnTo>
                  <a:pt x="1771858" y="1282419"/>
                </a:lnTo>
                <a:lnTo>
                  <a:pt x="1820035" y="1285903"/>
                </a:lnTo>
                <a:lnTo>
                  <a:pt x="1868564" y="1287988"/>
                </a:lnTo>
                <a:lnTo>
                  <a:pt x="1900121" y="1288419"/>
                </a:lnTo>
                <a:lnTo>
                  <a:pt x="1900121" y="1593153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56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3"/>
                </a:moveTo>
                <a:lnTo>
                  <a:pt x="1478788" y="2249753"/>
                </a:lnTo>
                <a:lnTo>
                  <a:pt x="1476453" y="2207864"/>
                </a:lnTo>
                <a:lnTo>
                  <a:pt x="1472536" y="2159354"/>
                </a:lnTo>
                <a:lnTo>
                  <a:pt x="1467436" y="2111157"/>
                </a:lnTo>
                <a:lnTo>
                  <a:pt x="1461167" y="2063291"/>
                </a:lnTo>
                <a:lnTo>
                  <a:pt x="1453743" y="2015770"/>
                </a:lnTo>
                <a:lnTo>
                  <a:pt x="1445177" y="1968610"/>
                </a:lnTo>
                <a:lnTo>
                  <a:pt x="1435483" y="1921827"/>
                </a:lnTo>
                <a:lnTo>
                  <a:pt x="1424674" y="1875438"/>
                </a:lnTo>
                <a:lnTo>
                  <a:pt x="1412765" y="1829458"/>
                </a:lnTo>
                <a:lnTo>
                  <a:pt x="1399768" y="1783902"/>
                </a:lnTo>
                <a:lnTo>
                  <a:pt x="1385698" y="1738788"/>
                </a:lnTo>
                <a:lnTo>
                  <a:pt x="1370568" y="1694129"/>
                </a:lnTo>
                <a:lnTo>
                  <a:pt x="1354391" y="1649943"/>
                </a:lnTo>
                <a:lnTo>
                  <a:pt x="1337181" y="1606245"/>
                </a:lnTo>
                <a:lnTo>
                  <a:pt x="1318952" y="1563051"/>
                </a:lnTo>
                <a:lnTo>
                  <a:pt x="1299718" y="1520377"/>
                </a:lnTo>
                <a:lnTo>
                  <a:pt x="1279491" y="1478239"/>
                </a:lnTo>
                <a:lnTo>
                  <a:pt x="1258286" y="1436652"/>
                </a:lnTo>
                <a:lnTo>
                  <a:pt x="1236116" y="1395633"/>
                </a:lnTo>
                <a:lnTo>
                  <a:pt x="1212995" y="1355196"/>
                </a:lnTo>
                <a:lnTo>
                  <a:pt x="1188937" y="1315359"/>
                </a:lnTo>
                <a:lnTo>
                  <a:pt x="1163954" y="1276136"/>
                </a:lnTo>
                <a:lnTo>
                  <a:pt x="1138061" y="1237545"/>
                </a:lnTo>
                <a:lnTo>
                  <a:pt x="1111271" y="1199600"/>
                </a:lnTo>
                <a:lnTo>
                  <a:pt x="1083598" y="1162317"/>
                </a:lnTo>
                <a:lnTo>
                  <a:pt x="1055056" y="1125712"/>
                </a:lnTo>
                <a:lnTo>
                  <a:pt x="1025657" y="1089802"/>
                </a:lnTo>
                <a:lnTo>
                  <a:pt x="995417" y="1054601"/>
                </a:lnTo>
                <a:lnTo>
                  <a:pt x="964347" y="1020126"/>
                </a:lnTo>
                <a:lnTo>
                  <a:pt x="932462" y="986393"/>
                </a:lnTo>
                <a:lnTo>
                  <a:pt x="899776" y="953417"/>
                </a:lnTo>
                <a:lnTo>
                  <a:pt x="866302" y="921214"/>
                </a:lnTo>
                <a:lnTo>
                  <a:pt x="832054" y="889800"/>
                </a:lnTo>
                <a:lnTo>
                  <a:pt x="797044" y="859191"/>
                </a:lnTo>
                <a:lnTo>
                  <a:pt x="761288" y="829403"/>
                </a:lnTo>
                <a:lnTo>
                  <a:pt x="724798" y="800452"/>
                </a:lnTo>
                <a:lnTo>
                  <a:pt x="687589" y="772353"/>
                </a:lnTo>
                <a:lnTo>
                  <a:pt x="649673" y="745123"/>
                </a:lnTo>
                <a:lnTo>
                  <a:pt x="611064" y="718776"/>
                </a:lnTo>
                <a:lnTo>
                  <a:pt x="571777" y="693329"/>
                </a:lnTo>
                <a:lnTo>
                  <a:pt x="531824" y="668799"/>
                </a:lnTo>
                <a:lnTo>
                  <a:pt x="491219" y="645199"/>
                </a:lnTo>
                <a:lnTo>
                  <a:pt x="449976" y="622548"/>
                </a:lnTo>
                <a:lnTo>
                  <a:pt x="408108" y="600859"/>
                </a:lnTo>
                <a:lnTo>
                  <a:pt x="365629" y="580150"/>
                </a:lnTo>
                <a:lnTo>
                  <a:pt x="322553" y="560436"/>
                </a:lnTo>
                <a:lnTo>
                  <a:pt x="278893" y="541732"/>
                </a:lnTo>
                <a:lnTo>
                  <a:pt x="234587" y="524027"/>
                </a:lnTo>
                <a:lnTo>
                  <a:pt x="189876" y="507421"/>
                </a:lnTo>
                <a:lnTo>
                  <a:pt x="144546" y="491845"/>
                </a:lnTo>
                <a:lnTo>
                  <a:pt x="98687" y="477343"/>
                </a:lnTo>
                <a:lnTo>
                  <a:pt x="52312" y="463931"/>
                </a:lnTo>
                <a:lnTo>
                  <a:pt x="5435" y="451625"/>
                </a:lnTo>
                <a:lnTo>
                  <a:pt x="0" y="450342"/>
                </a:lnTo>
                <a:lnTo>
                  <a:pt x="0" y="0"/>
                </a:lnTo>
                <a:lnTo>
                  <a:pt x="79790" y="17184"/>
                </a:lnTo>
                <a:lnTo>
                  <a:pt x="126898" y="28740"/>
                </a:lnTo>
                <a:lnTo>
                  <a:pt x="173606" y="41205"/>
                </a:lnTo>
                <a:lnTo>
                  <a:pt x="219904" y="54567"/>
                </a:lnTo>
                <a:lnTo>
                  <a:pt x="265785" y="68817"/>
                </a:lnTo>
                <a:lnTo>
                  <a:pt x="311239" y="83943"/>
                </a:lnTo>
                <a:lnTo>
                  <a:pt x="356257" y="99937"/>
                </a:lnTo>
                <a:lnTo>
                  <a:pt x="400830" y="116786"/>
                </a:lnTo>
                <a:lnTo>
                  <a:pt x="444949" y="134480"/>
                </a:lnTo>
                <a:lnTo>
                  <a:pt x="488605" y="153010"/>
                </a:lnTo>
                <a:lnTo>
                  <a:pt x="531789" y="172364"/>
                </a:lnTo>
                <a:lnTo>
                  <a:pt x="574492" y="192532"/>
                </a:lnTo>
                <a:lnTo>
                  <a:pt x="616705" y="213504"/>
                </a:lnTo>
                <a:lnTo>
                  <a:pt x="658420" y="235269"/>
                </a:lnTo>
                <a:lnTo>
                  <a:pt x="699626" y="257816"/>
                </a:lnTo>
                <a:lnTo>
                  <a:pt x="740315" y="281136"/>
                </a:lnTo>
                <a:lnTo>
                  <a:pt x="780478" y="305217"/>
                </a:lnTo>
                <a:lnTo>
                  <a:pt x="820107" y="330049"/>
                </a:lnTo>
                <a:lnTo>
                  <a:pt x="859191" y="355622"/>
                </a:lnTo>
                <a:lnTo>
                  <a:pt x="897722" y="381925"/>
                </a:lnTo>
                <a:lnTo>
                  <a:pt x="935691" y="408948"/>
                </a:lnTo>
                <a:lnTo>
                  <a:pt x="973090" y="436680"/>
                </a:lnTo>
                <a:lnTo>
                  <a:pt x="1009908" y="465111"/>
                </a:lnTo>
                <a:lnTo>
                  <a:pt x="1046137" y="494230"/>
                </a:lnTo>
                <a:lnTo>
                  <a:pt x="1081801" y="524055"/>
                </a:lnTo>
                <a:lnTo>
                  <a:pt x="1116792" y="554491"/>
                </a:lnTo>
                <a:lnTo>
                  <a:pt x="1151200" y="585612"/>
                </a:lnTo>
                <a:lnTo>
                  <a:pt x="1184983" y="617379"/>
                </a:lnTo>
                <a:lnTo>
                  <a:pt x="1218132" y="649782"/>
                </a:lnTo>
                <a:lnTo>
                  <a:pt x="1250638" y="682811"/>
                </a:lnTo>
                <a:lnTo>
                  <a:pt x="1282491" y="716454"/>
                </a:lnTo>
                <a:lnTo>
                  <a:pt x="1313684" y="750702"/>
                </a:lnTo>
                <a:lnTo>
                  <a:pt x="1344207" y="785543"/>
                </a:lnTo>
                <a:lnTo>
                  <a:pt x="1374050" y="820968"/>
                </a:lnTo>
                <a:lnTo>
                  <a:pt x="1403206" y="856966"/>
                </a:lnTo>
                <a:lnTo>
                  <a:pt x="1431664" y="893527"/>
                </a:lnTo>
                <a:lnTo>
                  <a:pt x="1459416" y="930639"/>
                </a:lnTo>
                <a:lnTo>
                  <a:pt x="1486453" y="968293"/>
                </a:lnTo>
                <a:lnTo>
                  <a:pt x="1512766" y="1006478"/>
                </a:lnTo>
                <a:lnTo>
                  <a:pt x="1538346" y="1045184"/>
                </a:lnTo>
                <a:lnTo>
                  <a:pt x="1563183" y="1084399"/>
                </a:lnTo>
                <a:lnTo>
                  <a:pt x="1587270" y="1124114"/>
                </a:lnTo>
                <a:lnTo>
                  <a:pt x="1610596" y="1164318"/>
                </a:lnTo>
                <a:lnTo>
                  <a:pt x="1633154" y="1205001"/>
                </a:lnTo>
                <a:lnTo>
                  <a:pt x="1654933" y="1246152"/>
                </a:lnTo>
                <a:lnTo>
                  <a:pt x="1675925" y="1287761"/>
                </a:lnTo>
                <a:lnTo>
                  <a:pt x="1696121" y="1329816"/>
                </a:lnTo>
                <a:lnTo>
                  <a:pt x="1715511" y="1372309"/>
                </a:lnTo>
                <a:lnTo>
                  <a:pt x="1734088" y="1415227"/>
                </a:lnTo>
                <a:lnTo>
                  <a:pt x="1751841" y="1458561"/>
                </a:lnTo>
                <a:lnTo>
                  <a:pt x="1768762" y="1502301"/>
                </a:lnTo>
                <a:lnTo>
                  <a:pt x="1784842" y="1546435"/>
                </a:lnTo>
                <a:lnTo>
                  <a:pt x="1800072" y="1590954"/>
                </a:lnTo>
                <a:lnTo>
                  <a:pt x="1814442" y="1635846"/>
                </a:lnTo>
                <a:lnTo>
                  <a:pt x="1827944" y="1681101"/>
                </a:lnTo>
                <a:lnTo>
                  <a:pt x="1840569" y="1726710"/>
                </a:lnTo>
                <a:lnTo>
                  <a:pt x="1852308" y="1772661"/>
                </a:lnTo>
                <a:lnTo>
                  <a:pt x="1863152" y="1818943"/>
                </a:lnTo>
                <a:lnTo>
                  <a:pt x="1873091" y="1865547"/>
                </a:lnTo>
                <a:lnTo>
                  <a:pt x="1882117" y="1912462"/>
                </a:lnTo>
                <a:lnTo>
                  <a:pt x="1890221" y="1959677"/>
                </a:lnTo>
                <a:lnTo>
                  <a:pt x="1897394" y="2007182"/>
                </a:lnTo>
                <a:lnTo>
                  <a:pt x="1903626" y="2054967"/>
                </a:lnTo>
                <a:lnTo>
                  <a:pt x="1908909" y="2103020"/>
                </a:lnTo>
                <a:lnTo>
                  <a:pt x="1913234" y="2151332"/>
                </a:lnTo>
                <a:lnTo>
                  <a:pt x="1916592" y="2199892"/>
                </a:lnTo>
                <a:lnTo>
                  <a:pt x="1918973" y="2248690"/>
                </a:lnTo>
                <a:lnTo>
                  <a:pt x="1919003" y="224975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98465" y="1451399"/>
            <a:ext cx="6219809" cy="7284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27" y="2034108"/>
            <a:ext cx="60255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-135">
                <a:solidFill>
                  <a:srgbClr val="26316F"/>
                </a:solidFill>
              </a:rPr>
              <a:t>MODELING </a:t>
            </a:r>
            <a:r>
              <a:rPr dirty="0" sz="3500" spc="-85">
                <a:solidFill>
                  <a:srgbClr val="26316F"/>
                </a:solidFill>
              </a:rPr>
              <a:t>RARE</a:t>
            </a:r>
            <a:r>
              <a:rPr dirty="0" sz="3500" spc="-330">
                <a:solidFill>
                  <a:srgbClr val="26316F"/>
                </a:solidFill>
              </a:rPr>
              <a:t> </a:t>
            </a:r>
            <a:r>
              <a:rPr dirty="0" sz="3500" spc="-130">
                <a:solidFill>
                  <a:srgbClr val="26316F"/>
                </a:solidFill>
              </a:rPr>
              <a:t>EVENTS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1825381" y="3334396"/>
            <a:ext cx="6575425" cy="4492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29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900" spc="20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900" spc="55">
                <a:solidFill>
                  <a:srgbClr val="26316F"/>
                </a:solidFill>
                <a:latin typeface="Verdana"/>
                <a:cs typeface="Verdana"/>
              </a:rPr>
              <a:t>Poisson </a:t>
            </a:r>
            <a:r>
              <a:rPr dirty="0" sz="2900" spc="45">
                <a:solidFill>
                  <a:srgbClr val="26316F"/>
                </a:solidFill>
                <a:latin typeface="Verdana"/>
                <a:cs typeface="Verdana"/>
              </a:rPr>
              <a:t>distri</a:t>
            </a:r>
            <a:r>
              <a:rPr dirty="0" sz="2900" spc="45">
                <a:solidFill>
                  <a:srgbClr val="29357A"/>
                </a:solidFill>
                <a:latin typeface="Verdana"/>
                <a:cs typeface="Verdana"/>
              </a:rPr>
              <a:t>bu</a:t>
            </a:r>
            <a:r>
              <a:rPr dirty="0" sz="29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4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45">
                <a:solidFill>
                  <a:srgbClr val="26316F"/>
                </a:solidFill>
                <a:latin typeface="Verdana"/>
                <a:cs typeface="Verdana"/>
              </a:rPr>
              <a:t>on </a:t>
            </a:r>
            <a:r>
              <a:rPr dirty="0" sz="2900" spc="-50">
                <a:solidFill>
                  <a:srgbClr val="26316F"/>
                </a:solidFill>
                <a:latin typeface="Verdana"/>
                <a:cs typeface="Verdana"/>
              </a:rPr>
              <a:t>is  </a:t>
            </a:r>
            <a:r>
              <a:rPr dirty="0" sz="2900" spc="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10">
                <a:solidFill>
                  <a:srgbClr val="29357A"/>
                </a:solidFill>
                <a:latin typeface="Verdana"/>
                <a:cs typeface="Verdana"/>
              </a:rPr>
              <a:t>articularl</a:t>
            </a:r>
            <a:r>
              <a:rPr dirty="0" sz="2900" spc="10">
                <a:solidFill>
                  <a:srgbClr val="26316F"/>
                </a:solidFill>
                <a:latin typeface="Verdana"/>
                <a:cs typeface="Verdana"/>
              </a:rPr>
              <a:t>y </a:t>
            </a:r>
            <a:r>
              <a:rPr dirty="0" sz="2900" spc="25">
                <a:solidFill>
                  <a:srgbClr val="29357A"/>
                </a:solidFill>
                <a:latin typeface="Verdana"/>
                <a:cs typeface="Verdana"/>
              </a:rPr>
              <a:t>us</a:t>
            </a:r>
            <a:r>
              <a:rPr dirty="0" sz="2900" spc="25">
                <a:solidFill>
                  <a:srgbClr val="26316F"/>
                </a:solidFill>
                <a:latin typeface="Verdana"/>
                <a:cs typeface="Verdana"/>
              </a:rPr>
              <a:t>eful 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for </a:t>
            </a:r>
            <a:r>
              <a:rPr dirty="0" sz="2900" spc="1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110">
                <a:solidFill>
                  <a:srgbClr val="29357A"/>
                </a:solidFill>
                <a:latin typeface="Verdana"/>
                <a:cs typeface="Verdana"/>
              </a:rPr>
              <a:t>ode</a:t>
            </a:r>
            <a:r>
              <a:rPr dirty="0" sz="2900" spc="11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900" spc="110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dirty="0" sz="2900" spc="110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900" spc="-50">
                <a:solidFill>
                  <a:srgbClr val="26316F"/>
                </a:solidFill>
                <a:latin typeface="Verdana"/>
                <a:cs typeface="Verdana"/>
              </a:rPr>
              <a:t>rare </a:t>
            </a:r>
            <a:r>
              <a:rPr dirty="0" sz="2900" spc="-70">
                <a:solidFill>
                  <a:srgbClr val="26316F"/>
                </a:solidFill>
                <a:latin typeface="Verdana"/>
                <a:cs typeface="Verdana"/>
              </a:rPr>
              <a:t>event</a:t>
            </a:r>
            <a:r>
              <a:rPr dirty="0" sz="290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900" spc="-7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2900" spc="70">
                <a:solidFill>
                  <a:srgbClr val="26316F"/>
                </a:solidFill>
                <a:latin typeface="Verdana"/>
                <a:cs typeface="Verdana"/>
              </a:rPr>
              <a:t>such </a:t>
            </a:r>
            <a:r>
              <a:rPr dirty="0" sz="2900" spc="-55">
                <a:solidFill>
                  <a:srgbClr val="26316F"/>
                </a:solidFill>
                <a:latin typeface="Verdana"/>
                <a:cs typeface="Verdana"/>
              </a:rPr>
              <a:t>as </a:t>
            </a:r>
            <a:r>
              <a:rPr dirty="0" sz="2900" spc="-110" b="1">
                <a:solidFill>
                  <a:srgbClr val="26316F"/>
                </a:solidFill>
                <a:latin typeface="Verdana"/>
                <a:cs typeface="Verdana"/>
              </a:rPr>
              <a:t>natural  </a:t>
            </a:r>
            <a:r>
              <a:rPr dirty="0" sz="2900" spc="-160" b="1">
                <a:solidFill>
                  <a:srgbClr val="26316F"/>
                </a:solidFill>
                <a:latin typeface="Verdana"/>
                <a:cs typeface="Verdana"/>
              </a:rPr>
              <a:t>disasters</a:t>
            </a:r>
            <a:r>
              <a:rPr dirty="0" sz="2900" spc="-160">
                <a:solidFill>
                  <a:srgbClr val="26316F"/>
                </a:solidFill>
                <a:latin typeface="Verdana"/>
                <a:cs typeface="Verdana"/>
              </a:rPr>
              <a:t>, </a:t>
            </a:r>
            <a:r>
              <a:rPr dirty="0" sz="2900" spc="-6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-6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900" spc="-60" b="1">
                <a:solidFill>
                  <a:srgbClr val="26316F"/>
                </a:solidFill>
                <a:latin typeface="Verdana"/>
                <a:cs typeface="Verdana"/>
              </a:rPr>
              <a:t>ch</a:t>
            </a:r>
            <a:r>
              <a:rPr dirty="0" sz="2900" spc="-60" b="1">
                <a:solidFill>
                  <a:srgbClr val="29357A"/>
                </a:solidFill>
                <a:latin typeface="Verdana"/>
                <a:cs typeface="Verdana"/>
              </a:rPr>
              <a:t>in</a:t>
            </a:r>
            <a:r>
              <a:rPr dirty="0" sz="2900" spc="-60" b="1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900" spc="-165" b="1">
                <a:solidFill>
                  <a:srgbClr val="29357A"/>
                </a:solidFill>
                <a:latin typeface="Verdana"/>
                <a:cs typeface="Verdana"/>
              </a:rPr>
              <a:t>fa</a:t>
            </a:r>
            <a:r>
              <a:rPr dirty="0" sz="2900" spc="-165" b="1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900" spc="-16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900" spc="-16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-16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-1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165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2900" spc="10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900" spc="100">
                <a:solidFill>
                  <a:srgbClr val="26316F"/>
                </a:solidFill>
                <a:latin typeface="Verdana"/>
                <a:cs typeface="Verdana"/>
              </a:rPr>
              <a:t>nd  </a:t>
            </a:r>
            <a:r>
              <a:rPr dirty="0" sz="2900" spc="-70" b="1">
                <a:solidFill>
                  <a:srgbClr val="26316F"/>
                </a:solidFill>
                <a:latin typeface="Verdana"/>
                <a:cs typeface="Verdana"/>
              </a:rPr>
              <a:t>emergency </a:t>
            </a:r>
            <a:r>
              <a:rPr dirty="0" sz="2900" spc="-95" b="1">
                <a:solidFill>
                  <a:srgbClr val="26316F"/>
                </a:solidFill>
                <a:latin typeface="Verdana"/>
                <a:cs typeface="Verdana"/>
              </a:rPr>
              <a:t>room </a:t>
            </a:r>
            <a:r>
              <a:rPr dirty="0" sz="2900" spc="-190" b="1">
                <a:solidFill>
                  <a:srgbClr val="26316F"/>
                </a:solidFill>
                <a:latin typeface="Verdana"/>
                <a:cs typeface="Verdana"/>
              </a:rPr>
              <a:t>arrivals</a:t>
            </a:r>
            <a:r>
              <a:rPr dirty="0" sz="2900" spc="-190">
                <a:solidFill>
                  <a:srgbClr val="26316F"/>
                </a:solidFill>
                <a:latin typeface="Verdana"/>
                <a:cs typeface="Verdana"/>
              </a:rPr>
              <a:t>. </a:t>
            </a:r>
            <a:r>
              <a:rPr dirty="0" sz="2900" spc="-130">
                <a:solidFill>
                  <a:srgbClr val="26316F"/>
                </a:solidFill>
                <a:latin typeface="Verdana"/>
                <a:cs typeface="Verdana"/>
              </a:rPr>
              <a:t>Its  </a:t>
            </a:r>
            <a:r>
              <a:rPr dirty="0" sz="2900" spc="-5">
                <a:solidFill>
                  <a:srgbClr val="26316F"/>
                </a:solidFill>
                <a:latin typeface="Verdana"/>
                <a:cs typeface="Verdana"/>
              </a:rPr>
              <a:t>abili</a:t>
            </a:r>
            <a:r>
              <a:rPr dirty="0" sz="2900" spc="-5">
                <a:solidFill>
                  <a:srgbClr val="29357A"/>
                </a:solidFill>
                <a:latin typeface="Verdana"/>
                <a:cs typeface="Verdana"/>
              </a:rPr>
              <a:t>ty </a:t>
            </a:r>
            <a:r>
              <a:rPr dirty="0" sz="2900" spc="25">
                <a:solidFill>
                  <a:srgbClr val="29357A"/>
                </a:solidFill>
                <a:latin typeface="Verdana"/>
                <a:cs typeface="Verdana"/>
              </a:rPr>
              <a:t>to </a:t>
            </a:r>
            <a:r>
              <a:rPr dirty="0" sz="29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900" spc="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60">
                <a:solidFill>
                  <a:srgbClr val="29357A"/>
                </a:solidFill>
                <a:latin typeface="Verdana"/>
                <a:cs typeface="Verdana"/>
              </a:rPr>
              <a:t>edict 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7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fr</a:t>
            </a:r>
            <a:r>
              <a:rPr dirty="0" sz="2900" spc="7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2900" spc="7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900" spc="75">
                <a:solidFill>
                  <a:srgbClr val="26316F"/>
                </a:solidFill>
                <a:latin typeface="Verdana"/>
                <a:cs typeface="Verdana"/>
              </a:rPr>
              <a:t>ent  </a:t>
            </a:r>
            <a:r>
              <a:rPr dirty="0" sz="2900" spc="40">
                <a:solidFill>
                  <a:srgbClr val="26316F"/>
                </a:solidFill>
                <a:latin typeface="Verdana"/>
                <a:cs typeface="Verdana"/>
              </a:rPr>
              <a:t>occur</a:t>
            </a:r>
            <a:r>
              <a:rPr dirty="0" sz="2900" spc="40">
                <a:solidFill>
                  <a:srgbClr val="29357A"/>
                </a:solidFill>
                <a:latin typeface="Verdana"/>
                <a:cs typeface="Verdana"/>
              </a:rPr>
              <a:t>rences 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makes </a:t>
            </a:r>
            <a:r>
              <a:rPr dirty="0" sz="2900" spc="15">
                <a:solidFill>
                  <a:srgbClr val="26316F"/>
                </a:solidFill>
                <a:latin typeface="Verdana"/>
                <a:cs typeface="Verdana"/>
              </a:rPr>
              <a:t>it  </a:t>
            </a:r>
            <a:r>
              <a:rPr dirty="0" sz="2900" spc="45">
                <a:solidFill>
                  <a:srgbClr val="26316F"/>
                </a:solidFill>
                <a:latin typeface="Verdana"/>
                <a:cs typeface="Verdana"/>
              </a:rPr>
              <a:t>indisp</a:t>
            </a:r>
            <a:r>
              <a:rPr dirty="0" sz="2900" spc="45">
                <a:solidFill>
                  <a:srgbClr val="29357A"/>
                </a:solidFill>
                <a:latin typeface="Verdana"/>
                <a:cs typeface="Verdana"/>
              </a:rPr>
              <a:t>ens</a:t>
            </a:r>
            <a:r>
              <a:rPr dirty="0" sz="2900" spc="45">
                <a:solidFill>
                  <a:srgbClr val="26316F"/>
                </a:solidFill>
                <a:latin typeface="Verdana"/>
                <a:cs typeface="Verdana"/>
              </a:rPr>
              <a:t>ab</a:t>
            </a:r>
            <a:r>
              <a:rPr dirty="0" sz="2900" spc="4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900" spc="45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6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900" spc="-76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29357A"/>
                </a:solidFill>
                <a:latin typeface="Verdana"/>
                <a:cs typeface="Verdana"/>
              </a:rPr>
              <a:t>ri</a:t>
            </a:r>
            <a:r>
              <a:rPr dirty="0" sz="2900" spc="-40">
                <a:solidFill>
                  <a:srgbClr val="26316F"/>
                </a:solidFill>
                <a:latin typeface="Verdana"/>
                <a:cs typeface="Verdana"/>
              </a:rPr>
              <a:t>sk </a:t>
            </a:r>
            <a:r>
              <a:rPr dirty="0" sz="2900" spc="60">
                <a:solidFill>
                  <a:srgbClr val="26316F"/>
                </a:solidFill>
                <a:latin typeface="Verdana"/>
                <a:cs typeface="Verdana"/>
              </a:rPr>
              <a:t>management.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2023-11-10T01:51:03Z</dcterms:created>
  <dcterms:modified xsi:type="dcterms:W3CDTF">2023-11-10T01:51:03Z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2023-11-10T00:00:00Z</vt:filetime>
  </property>
</Properties>
</file>