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latsi" charset="1" panose="00000500000000000000"/>
      <p:regular r:id="rId18"/>
    </p:embeddedFont>
    <p:embeddedFont>
      <p:font typeface="Open Sans Bold" charset="1" panose="020B0806030504020204"/>
      <p:regular r:id="rId19"/>
    </p:embeddedFont>
    <p:embeddedFont>
      <p:font typeface="Times New Roman" charset="1" panose="02030502070405020303"/>
      <p:regular r:id="rId20"/>
    </p:embeddedFont>
    <p:embeddedFont>
      <p:font typeface="Times New Roman Bold" charset="1" panose="020308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904049" y="3457032"/>
            <a:ext cx="12016601" cy="3036951"/>
          </a:xfrm>
          <a:prstGeom prst="rect">
            <a:avLst/>
          </a:prstGeom>
        </p:spPr>
        <p:txBody>
          <a:bodyPr anchor="t" rtlCol="false" tIns="0" lIns="0" bIns="0" rIns="0">
            <a:spAutoFit/>
          </a:bodyPr>
          <a:lstStyle/>
          <a:p>
            <a:pPr algn="ctr">
              <a:lnSpc>
                <a:spcPts val="7856"/>
              </a:lnSpc>
            </a:pPr>
            <a:r>
              <a:rPr lang="en-US" sz="8100">
                <a:solidFill>
                  <a:srgbClr val="000000"/>
                </a:solidFill>
                <a:latin typeface="Alatsi"/>
              </a:rPr>
              <a:t>PERSONALIZED HEALTH AND</a:t>
            </a:r>
            <a:r>
              <a:rPr lang="en-US" sz="8100">
                <a:solidFill>
                  <a:srgbClr val="000000"/>
                </a:solidFill>
                <a:latin typeface="Alatsi"/>
              </a:rPr>
              <a:t> </a:t>
            </a:r>
          </a:p>
          <a:p>
            <a:pPr algn="ctr">
              <a:lnSpc>
                <a:spcPts val="7856"/>
              </a:lnSpc>
            </a:pPr>
            <a:r>
              <a:rPr lang="en-US" sz="8100">
                <a:solidFill>
                  <a:srgbClr val="000000"/>
                </a:solidFill>
                <a:latin typeface="Alatsi"/>
              </a:rPr>
              <a:t>Fitness AssistanT</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0" y="2267592"/>
            <a:ext cx="5560541" cy="4114800"/>
          </a:xfrm>
          <a:custGeom>
            <a:avLst/>
            <a:gdLst/>
            <a:ahLst/>
            <a:cxnLst/>
            <a:rect r="r" b="b" t="t" l="l"/>
            <a:pathLst>
              <a:path h="4114800" w="5560541">
                <a:moveTo>
                  <a:pt x="0" y="0"/>
                </a:moveTo>
                <a:lnTo>
                  <a:pt x="5560541" y="0"/>
                </a:lnTo>
                <a:lnTo>
                  <a:pt x="556054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ea typeface="Alatsi Bold"/>
              </a:rPr>
              <a:t>﻿RESULT</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5196166" y="3691951"/>
            <a:ext cx="12529510" cy="5780675"/>
          </a:xfrm>
          <a:prstGeom prst="rect">
            <a:avLst/>
          </a:prstGeom>
        </p:spPr>
        <p:txBody>
          <a:bodyPr anchor="t" rtlCol="false" tIns="0" lIns="0" bIns="0" rIns="0">
            <a:spAutoFit/>
          </a:bodyPr>
          <a:lstStyle/>
          <a:p>
            <a:pPr algn="l">
              <a:lnSpc>
                <a:spcPts val="3828"/>
              </a:lnSpc>
            </a:pPr>
            <a:r>
              <a:rPr lang="en-US" sz="2734">
                <a:solidFill>
                  <a:srgbClr val="000000"/>
                </a:solidFill>
                <a:latin typeface="Times New Roman"/>
              </a:rPr>
              <a:t>Random Forest Classifier with Bagging -0.88</a:t>
            </a:r>
          </a:p>
          <a:p>
            <a:pPr algn="l">
              <a:lnSpc>
                <a:spcPts val="3828"/>
              </a:lnSpc>
            </a:pPr>
            <a:r>
              <a:rPr lang="en-US" sz="2734">
                <a:solidFill>
                  <a:srgbClr val="000000"/>
                </a:solidFill>
                <a:latin typeface="Times New Roman"/>
              </a:rPr>
              <a:t>Gaussian Naive Bayes - 0.795</a:t>
            </a:r>
          </a:p>
          <a:p>
            <a:pPr algn="l">
              <a:lnSpc>
                <a:spcPts val="3828"/>
              </a:lnSpc>
            </a:pPr>
            <a:r>
              <a:rPr lang="en-US" sz="2734">
                <a:solidFill>
                  <a:srgbClr val="000000"/>
                </a:solidFill>
                <a:latin typeface="Times New Roman"/>
              </a:rPr>
              <a:t>Support Vector Machine with Kernel Trick - 0.845</a:t>
            </a:r>
          </a:p>
          <a:p>
            <a:pPr algn="l">
              <a:lnSpc>
                <a:spcPts val="3828"/>
              </a:lnSpc>
            </a:pPr>
            <a:r>
              <a:rPr lang="en-US" sz="2734">
                <a:solidFill>
                  <a:srgbClr val="000000"/>
                </a:solidFill>
                <a:latin typeface="Times New Roman"/>
              </a:rPr>
              <a:t>Decision Tree - 0.875</a:t>
            </a:r>
          </a:p>
          <a:p>
            <a:pPr algn="l">
              <a:lnSpc>
                <a:spcPts val="3828"/>
              </a:lnSpc>
            </a:pPr>
            <a:r>
              <a:rPr lang="en-US" sz="2734">
                <a:solidFill>
                  <a:srgbClr val="000000"/>
                </a:solidFill>
                <a:latin typeface="Times New Roman"/>
              </a:rPr>
              <a:t>KNN with Isolation Forest - 0.81</a:t>
            </a:r>
          </a:p>
          <a:p>
            <a:pPr algn="l">
              <a:lnSpc>
                <a:spcPts val="3828"/>
              </a:lnSpc>
            </a:pPr>
            <a:r>
              <a:rPr lang="en-US" sz="2734">
                <a:solidFill>
                  <a:srgbClr val="000000"/>
                </a:solidFill>
                <a:latin typeface="Times New Roman"/>
              </a:rPr>
              <a:t>Logistic Regression with Recursive Feature Elimination - 0.87</a:t>
            </a:r>
          </a:p>
          <a:p>
            <a:pPr algn="l">
              <a:lnSpc>
                <a:spcPts val="3828"/>
              </a:lnSpc>
            </a:pPr>
          </a:p>
          <a:p>
            <a:pPr algn="l">
              <a:lnSpc>
                <a:spcPts val="3828"/>
              </a:lnSpc>
            </a:pPr>
          </a:p>
          <a:p>
            <a:pPr algn="l">
              <a:lnSpc>
                <a:spcPts val="3828"/>
              </a:lnSpc>
            </a:pPr>
          </a:p>
          <a:p>
            <a:pPr algn="l">
              <a:lnSpc>
                <a:spcPts val="3828"/>
              </a:lnSpc>
            </a:pPr>
          </a:p>
          <a:p>
            <a:pPr algn="l">
              <a:lnSpc>
                <a:spcPts val="3828"/>
              </a:lnSpc>
            </a:pPr>
            <a:r>
              <a:rPr lang="en-US" sz="2734">
                <a:solidFill>
                  <a:srgbClr val="000000"/>
                </a:solidFill>
                <a:latin typeface="Times New Roman"/>
              </a:rPr>
              <a:t> </a:t>
            </a:r>
          </a:p>
          <a:p>
            <a:pPr algn="l">
              <a:lnSpc>
                <a:spcPts val="382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11" id="11"/>
          <p:cNvSpPr txBox="true"/>
          <p:nvPr/>
        </p:nvSpPr>
        <p:spPr>
          <a:xfrm rot="0">
            <a:off x="1995573" y="2911733"/>
            <a:ext cx="14644888" cy="5384101"/>
          </a:xfrm>
          <a:prstGeom prst="rect">
            <a:avLst/>
          </a:prstGeom>
        </p:spPr>
        <p:txBody>
          <a:bodyPr anchor="t" rtlCol="false" tIns="0" lIns="0" bIns="0" rIns="0">
            <a:spAutoFit/>
          </a:bodyPr>
          <a:lstStyle/>
          <a:p>
            <a:pPr algn="l">
              <a:lnSpc>
                <a:spcPts val="3835"/>
              </a:lnSpc>
            </a:pPr>
            <a:r>
              <a:rPr lang="en-US" sz="2739">
                <a:solidFill>
                  <a:srgbClr val="000000"/>
                </a:solidFill>
                <a:latin typeface="Times New Roman"/>
              </a:rPr>
              <a:t>In summary, our exploration of classification techniques equips us with a versatile toolkit for developing machine learning models in our Personalized Health &amp; Fitness Assistant project. Each technique offers unique strengths, including ensemble learning, probabilistic reasoning, non-linear boundary handling, interpretability, anomaly detection, and feature selection.</a:t>
            </a:r>
          </a:p>
          <a:p>
            <a:pPr algn="l">
              <a:lnSpc>
                <a:spcPts val="3835"/>
              </a:lnSpc>
            </a:pPr>
          </a:p>
          <a:p>
            <a:pPr algn="l">
              <a:lnSpc>
                <a:spcPts val="3835"/>
              </a:lnSpc>
            </a:pPr>
            <a:r>
              <a:rPr lang="en-US" sz="2739">
                <a:solidFill>
                  <a:srgbClr val="000000"/>
                </a:solidFill>
                <a:latin typeface="Times New Roman"/>
              </a:rPr>
              <a:t>By carefully considering the nuances of each technique, we can tailor our approach to suit the specific characteristics of our data and project objectives. Moving forward, we will refine our models using insights from data visualization and preprocessing, aiming to enhance accuracy and usability. With a solid understanding of these techniques, we are well-prepared to deliver accurate and actionable recommendations, fulfilling the personalized health and fitness needs of our users.</a:t>
            </a:r>
          </a:p>
          <a:p>
            <a:pPr algn="l">
              <a:lnSpc>
                <a:spcPts val="3835"/>
              </a:lnSpc>
            </a:pP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12012909" y="2797221"/>
            <a:ext cx="5246391" cy="5246370"/>
            <a:chOff x="0" y="0"/>
            <a:chExt cx="6350025" cy="6350000"/>
          </a:xfrm>
        </p:grpSpPr>
        <p:sp>
          <p:nvSpPr>
            <p:cNvPr name="Freeform 6" id="6"/>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55262" t="0" r="-55262" b="0"/>
              </a:stretch>
            </a:blipFill>
          </p:spPr>
        </p:sp>
      </p:grpSp>
      <p:sp>
        <p:nvSpPr>
          <p:cNvPr name="TextBox 7" id="7"/>
          <p:cNvSpPr txBox="true"/>
          <p:nvPr/>
        </p:nvSpPr>
        <p:spPr>
          <a:xfrm rot="0">
            <a:off x="2553980" y="22225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636455" y="2425364"/>
            <a:ext cx="10793714" cy="6540997"/>
          </a:xfrm>
          <a:prstGeom prst="rect">
            <a:avLst/>
          </a:prstGeom>
        </p:spPr>
        <p:txBody>
          <a:bodyPr anchor="t" rtlCol="false" tIns="0" lIns="0" bIns="0" rIns="0">
            <a:spAutoFit/>
          </a:bodyPr>
          <a:lstStyle/>
          <a:p>
            <a:pPr algn="l">
              <a:lnSpc>
                <a:spcPts val="2772"/>
              </a:lnSpc>
            </a:pPr>
            <a:r>
              <a:rPr lang="en-US" sz="1980">
                <a:solidFill>
                  <a:srgbClr val="000000"/>
                </a:solidFill>
                <a:latin typeface="Times New Roman"/>
              </a:rPr>
              <a:t>Introducing our groundbreaking Personalized Health and Fitness Assistant, powered by machine learning!</a:t>
            </a:r>
          </a:p>
          <a:p>
            <a:pPr algn="l">
              <a:lnSpc>
                <a:spcPts val="2772"/>
              </a:lnSpc>
            </a:pPr>
          </a:p>
          <a:p>
            <a:pPr algn="l">
              <a:lnSpc>
                <a:spcPts val="2772"/>
              </a:lnSpc>
            </a:pPr>
            <a:r>
              <a:rPr lang="en-US" sz="1980">
                <a:solidFill>
                  <a:srgbClr val="000000"/>
                </a:solidFill>
                <a:latin typeface="Times New Roman"/>
              </a:rPr>
              <a:t>In today's world, where health and fitness are paramount, we're proud to unveil a project that combines cutting-edge technology with personalized care to revolutionize the way we approach wellness.</a:t>
            </a:r>
          </a:p>
          <a:p>
            <a:pPr algn="l">
              <a:lnSpc>
                <a:spcPts val="2772"/>
              </a:lnSpc>
            </a:pPr>
          </a:p>
          <a:p>
            <a:pPr algn="l">
              <a:lnSpc>
                <a:spcPts val="2772"/>
              </a:lnSpc>
            </a:pPr>
            <a:r>
              <a:rPr lang="en-US" sz="1980">
                <a:solidFill>
                  <a:srgbClr val="000000"/>
                </a:solidFill>
                <a:latin typeface="Times New Roman"/>
              </a:rPr>
              <a:t>Our machine learning-powered assistant is not just another fitness tool – it's a dynamic system that analyzes vast amounts of data to tailor recommendations specifically to you. By understanding your unique goals, preferences, and even physiological responses, it crafts a bespoke plan to optimize your health and fitness journey.</a:t>
            </a:r>
          </a:p>
          <a:p>
            <a:pPr algn="l">
              <a:lnSpc>
                <a:spcPts val="2772"/>
              </a:lnSpc>
            </a:pPr>
          </a:p>
          <a:p>
            <a:pPr algn="l">
              <a:lnSpc>
                <a:spcPts val="2772"/>
              </a:lnSpc>
            </a:pPr>
            <a:r>
              <a:rPr lang="en-US" sz="1980">
                <a:solidFill>
                  <a:srgbClr val="000000"/>
                </a:solidFill>
                <a:latin typeface="Times New Roman"/>
              </a:rPr>
              <a:t>But this project is more than just about customization. It's about harnessing the power of artificial intelligence to create an interactive and adaptive experience. Imagine a companion that learns and evolves alongside you, continuously refining its guidance to ensure maximum effectiveness.</a:t>
            </a:r>
          </a:p>
          <a:p>
            <a:pPr algn="l">
              <a:lnSpc>
                <a:spcPts val="2772"/>
              </a:lnSpc>
            </a:pPr>
          </a:p>
          <a:p>
            <a:pPr algn="l">
              <a:lnSpc>
                <a:spcPts val="2772"/>
              </a:lnSpc>
            </a:pPr>
            <a:r>
              <a:rPr lang="en-US" sz="1980">
                <a:solidFill>
                  <a:srgbClr val="000000"/>
                </a:solidFill>
                <a:latin typeface="Times New Roman"/>
              </a:rPr>
              <a:t>As we delve into this exciting venture, we're committed to pushing the boundaries of what's possible in personalized wellness. Join us on this journey as we harness the potential of machine learning to empower individuals to lead healthier, happier lives.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885955" y="598883"/>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DATASET</a:t>
            </a:r>
          </a:p>
        </p:txBody>
      </p:sp>
      <p:grpSp>
        <p:nvGrpSpPr>
          <p:cNvPr name="Group 3" id="3"/>
          <p:cNvGrpSpPr/>
          <p:nvPr/>
        </p:nvGrpSpPr>
        <p:grpSpPr>
          <a:xfrm rot="0">
            <a:off x="6319915" y="2942074"/>
            <a:ext cx="7362681" cy="4421131"/>
            <a:chOff x="0" y="0"/>
            <a:chExt cx="1939142" cy="1164413"/>
          </a:xfrm>
        </p:grpSpPr>
        <p:sp>
          <p:nvSpPr>
            <p:cNvPr name="Freeform 4" id="4"/>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5" id="5"/>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491273" y="3152797"/>
            <a:ext cx="4969779" cy="4459105"/>
          </a:xfrm>
          <a:prstGeom prst="rect">
            <a:avLst/>
          </a:prstGeom>
        </p:spPr>
        <p:txBody>
          <a:bodyPr anchor="t" rtlCol="false" tIns="0" lIns="0" bIns="0" rIns="0">
            <a:spAutoFit/>
          </a:bodyPr>
          <a:lstStyle/>
          <a:p>
            <a:pPr algn="l">
              <a:lnSpc>
                <a:spcPts val="3922"/>
              </a:lnSpc>
            </a:pPr>
            <a:r>
              <a:rPr lang="en-US" sz="2801">
                <a:solidFill>
                  <a:srgbClr val="000000"/>
                </a:solidFill>
                <a:latin typeface="Times New Roman"/>
              </a:rPr>
              <a:t>In our dataset comprising 1000 rows and 23 columns, the variable "health_goals" serves as the target variable of interest. This pivotal attribute encapsulates the health aspirations and objectives of individuals within our dataset.</a:t>
            </a:r>
          </a:p>
          <a:p>
            <a:pPr algn="l">
              <a:lnSpc>
                <a:spcPts val="3922"/>
              </a:lnSpc>
            </a:pPr>
          </a:p>
        </p:txBody>
      </p:sp>
      <p:sp>
        <p:nvSpPr>
          <p:cNvPr name="Freeform 7" id="7"/>
          <p:cNvSpPr/>
          <p:nvPr/>
        </p:nvSpPr>
        <p:spPr>
          <a:xfrm flipH="false" flipV="false" rot="0">
            <a:off x="14274743" y="587428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6560201" y="3267097"/>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596656" y="8793375"/>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2287424" y="8793375"/>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6716410" y="-267892"/>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8" id="18"/>
          <p:cNvSpPr/>
          <p:nvPr/>
        </p:nvSpPr>
        <p:spPr>
          <a:xfrm flipH="false" flipV="false" rot="0">
            <a:off x="-1385882" y="-67017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904875"/>
            <a:ext cx="10451219" cy="1094734"/>
          </a:xfrm>
          <a:prstGeom prst="rect">
            <a:avLst/>
          </a:prstGeom>
        </p:spPr>
        <p:txBody>
          <a:bodyPr anchor="t" rtlCol="false" tIns="0" lIns="0" bIns="0" rIns="0">
            <a:spAutoFit/>
          </a:bodyPr>
          <a:lstStyle/>
          <a:p>
            <a:pPr algn="ctr">
              <a:lnSpc>
                <a:spcPts val="8960"/>
              </a:lnSpc>
            </a:pPr>
            <a:r>
              <a:rPr lang="en-US" sz="6400">
                <a:solidFill>
                  <a:srgbClr val="000000"/>
                </a:solidFill>
                <a:latin typeface="Alatsi Bold"/>
              </a:rPr>
              <a:t>EXPLORATORY DATA ANALYSIS</a:t>
            </a:r>
          </a:p>
        </p:txBody>
      </p:sp>
      <p:grpSp>
        <p:nvGrpSpPr>
          <p:cNvPr name="Group 3" id="3"/>
          <p:cNvGrpSpPr/>
          <p:nvPr/>
        </p:nvGrpSpPr>
        <p:grpSpPr>
          <a:xfrm rot="0">
            <a:off x="9512458" y="2394433"/>
            <a:ext cx="6651535" cy="3896179"/>
            <a:chOff x="0" y="0"/>
            <a:chExt cx="8868713" cy="5194906"/>
          </a:xfrm>
        </p:grpSpPr>
        <p:grpSp>
          <p:nvGrpSpPr>
            <p:cNvPr name="Group 4" id="4"/>
            <p:cNvGrpSpPr/>
            <p:nvPr/>
          </p:nvGrpSpPr>
          <p:grpSpPr>
            <a:xfrm rot="0">
              <a:off x="0" y="0"/>
              <a:ext cx="8868713" cy="5194906"/>
              <a:chOff x="0" y="0"/>
              <a:chExt cx="1751844" cy="1026154"/>
            </a:xfrm>
          </p:grpSpPr>
          <p:sp>
            <p:nvSpPr>
              <p:cNvPr name="Freeform 5" id="5"/>
              <p:cNvSpPr/>
              <p:nvPr/>
            </p:nvSpPr>
            <p:spPr>
              <a:xfrm flipH="false" flipV="false" rot="0">
                <a:off x="0" y="0"/>
                <a:ext cx="1751844" cy="1026154"/>
              </a:xfrm>
              <a:custGeom>
                <a:avLst/>
                <a:gdLst/>
                <a:ahLst/>
                <a:cxnLst/>
                <a:rect r="r" b="b" t="t" l="l"/>
                <a:pathLst>
                  <a:path h="1026154" w="1751844">
                    <a:moveTo>
                      <a:pt x="59360" y="0"/>
                    </a:moveTo>
                    <a:lnTo>
                      <a:pt x="1692484" y="0"/>
                    </a:lnTo>
                    <a:cubicBezTo>
                      <a:pt x="1725268" y="0"/>
                      <a:pt x="1751844" y="26577"/>
                      <a:pt x="1751844" y="59360"/>
                    </a:cubicBezTo>
                    <a:lnTo>
                      <a:pt x="1751844" y="966794"/>
                    </a:lnTo>
                    <a:cubicBezTo>
                      <a:pt x="1751844" y="982537"/>
                      <a:pt x="1745590" y="997636"/>
                      <a:pt x="1734458" y="1008768"/>
                    </a:cubicBezTo>
                    <a:cubicBezTo>
                      <a:pt x="1723326" y="1019900"/>
                      <a:pt x="1708227" y="1026154"/>
                      <a:pt x="1692484" y="1026154"/>
                    </a:cubicBezTo>
                    <a:lnTo>
                      <a:pt x="59360" y="1026154"/>
                    </a:lnTo>
                    <a:cubicBezTo>
                      <a:pt x="26577" y="1026154"/>
                      <a:pt x="0" y="999578"/>
                      <a:pt x="0" y="966794"/>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106425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14300"/>
              <a:ext cx="7735510" cy="4707629"/>
            </a:xfrm>
            <a:prstGeom prst="rect">
              <a:avLst/>
            </a:prstGeom>
          </p:spPr>
          <p:txBody>
            <a:bodyPr anchor="t" rtlCol="false" tIns="0" lIns="0" bIns="0" rIns="0">
              <a:spAutoFit/>
            </a:bodyPr>
            <a:lstStyle/>
            <a:p>
              <a:pPr algn="l">
                <a:lnSpc>
                  <a:spcPts val="2793"/>
                </a:lnSpc>
              </a:pPr>
              <a:r>
                <a:rPr lang="en-US" sz="1995">
                  <a:solidFill>
                    <a:srgbClr val="000000"/>
                  </a:solidFill>
                  <a:latin typeface="Times New Roman"/>
                </a:rPr>
                <a:t>1. Shape: Reveals dataset dimensions, aiding in understanding its size and structure.</a:t>
              </a:r>
            </a:p>
            <a:p>
              <a:pPr algn="l">
                <a:lnSpc>
                  <a:spcPts val="2793"/>
                </a:lnSpc>
              </a:pPr>
            </a:p>
            <a:p>
              <a:pPr algn="l">
                <a:lnSpc>
                  <a:spcPts val="2793"/>
                </a:lnSpc>
              </a:pPr>
              <a:r>
                <a:rPr lang="en-US" sz="1995">
                  <a:solidFill>
                    <a:srgbClr val="000000"/>
                  </a:solidFill>
                  <a:latin typeface="Times New Roman"/>
                </a:rPr>
                <a:t>2. Head() and Tail():Offer snapshots of initial and final dataset rows, aiding in identifying data issues.</a:t>
              </a:r>
            </a:p>
            <a:p>
              <a:pPr algn="l">
                <a:lnSpc>
                  <a:spcPts val="2793"/>
                </a:lnSpc>
              </a:pPr>
            </a:p>
            <a:p>
              <a:pPr algn="l">
                <a:lnSpc>
                  <a:spcPts val="2793"/>
                </a:lnSpc>
              </a:pPr>
              <a:r>
                <a:rPr lang="en-US" sz="1995">
                  <a:solidFill>
                    <a:srgbClr val="000000"/>
                  </a:solidFill>
                  <a:latin typeface="Times New Roman"/>
                </a:rPr>
                <a:t>3. Describe():Generates statistical summaries for numerical variables, revealing distribution insights.</a:t>
              </a:r>
            </a:p>
            <a:p>
              <a:pPr algn="l">
                <a:lnSpc>
                  <a:spcPts val="2793"/>
                </a:lnSpc>
              </a:pPr>
            </a:p>
            <a:p>
              <a:pPr algn="l">
                <a:lnSpc>
                  <a:spcPts val="2793"/>
                </a:lnSpc>
              </a:pPr>
            </a:p>
          </p:txBody>
        </p:sp>
      </p:grpSp>
      <p:sp>
        <p:nvSpPr>
          <p:cNvPr name="TextBox 8" id="8"/>
          <p:cNvSpPr txBox="true"/>
          <p:nvPr/>
        </p:nvSpPr>
        <p:spPr>
          <a:xfrm rot="0">
            <a:off x="2452253" y="2835781"/>
            <a:ext cx="6691747" cy="6896500"/>
          </a:xfrm>
          <a:prstGeom prst="rect">
            <a:avLst/>
          </a:prstGeom>
        </p:spPr>
        <p:txBody>
          <a:bodyPr anchor="t" rtlCol="false" tIns="0" lIns="0" bIns="0" rIns="0">
            <a:spAutoFit/>
          </a:bodyPr>
          <a:lstStyle/>
          <a:p>
            <a:pPr algn="l">
              <a:lnSpc>
                <a:spcPts val="3652"/>
              </a:lnSpc>
            </a:pPr>
            <a:r>
              <a:rPr lang="en-US" sz="2609">
                <a:solidFill>
                  <a:srgbClr val="000000"/>
                </a:solidFill>
                <a:latin typeface="Times New Roman"/>
              </a:rPr>
              <a:t>These techniques are fundamental for effective data exploration before embarking on advanced analyses or modeling. They provide key insights into the dataset's size, structure, and composition. `shape` quickly reveals dimensions, `head()` and `tail()` offer snapshots, `describe()` provides statistical summaries, and `info()` offers a concise overview including data types and null values. Accessing column labels via `columns` aids in manipulation, while printing null values highlights missing data, guiding preprocessing decisions. Together, they establish a solid foundation for understanding and preparing the dataset.</a:t>
            </a:r>
          </a:p>
        </p:txBody>
      </p:sp>
      <p:grpSp>
        <p:nvGrpSpPr>
          <p:cNvPr name="Group 9" id="9"/>
          <p:cNvGrpSpPr/>
          <p:nvPr/>
        </p:nvGrpSpPr>
        <p:grpSpPr>
          <a:xfrm rot="0">
            <a:off x="9673194" y="6685437"/>
            <a:ext cx="6651535" cy="3543754"/>
            <a:chOff x="0" y="0"/>
            <a:chExt cx="8868713" cy="4725006"/>
          </a:xfrm>
        </p:grpSpPr>
        <p:grpSp>
          <p:nvGrpSpPr>
            <p:cNvPr name="Group 10" id="10"/>
            <p:cNvGrpSpPr/>
            <p:nvPr/>
          </p:nvGrpSpPr>
          <p:grpSpPr>
            <a:xfrm rot="0">
              <a:off x="0" y="0"/>
              <a:ext cx="8868713" cy="4725006"/>
              <a:chOff x="0" y="0"/>
              <a:chExt cx="1751844" cy="933334"/>
            </a:xfrm>
          </p:grpSpPr>
          <p:sp>
            <p:nvSpPr>
              <p:cNvPr name="Freeform 11" id="11"/>
              <p:cNvSpPr/>
              <p:nvPr/>
            </p:nvSpPr>
            <p:spPr>
              <a:xfrm flipH="false" flipV="false" rot="0">
                <a:off x="0" y="0"/>
                <a:ext cx="1751844" cy="933334"/>
              </a:xfrm>
              <a:custGeom>
                <a:avLst/>
                <a:gdLst/>
                <a:ahLst/>
                <a:cxnLst/>
                <a:rect r="r" b="b" t="t" l="l"/>
                <a:pathLst>
                  <a:path h="933334" w="1751844">
                    <a:moveTo>
                      <a:pt x="59360" y="0"/>
                    </a:moveTo>
                    <a:lnTo>
                      <a:pt x="1692484" y="0"/>
                    </a:lnTo>
                    <a:cubicBezTo>
                      <a:pt x="1725268" y="0"/>
                      <a:pt x="1751844" y="26577"/>
                      <a:pt x="1751844" y="59360"/>
                    </a:cubicBezTo>
                    <a:lnTo>
                      <a:pt x="1751844" y="873974"/>
                    </a:lnTo>
                    <a:cubicBezTo>
                      <a:pt x="1751844" y="906758"/>
                      <a:pt x="1725268" y="933334"/>
                      <a:pt x="1692484" y="933334"/>
                    </a:cubicBezTo>
                    <a:lnTo>
                      <a:pt x="59360" y="933334"/>
                    </a:lnTo>
                    <a:cubicBezTo>
                      <a:pt x="26577" y="933334"/>
                      <a:pt x="0" y="906758"/>
                      <a:pt x="0" y="873974"/>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971434"/>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95604" y="114300"/>
              <a:ext cx="7735510" cy="4237729"/>
            </a:xfrm>
            <a:prstGeom prst="rect">
              <a:avLst/>
            </a:prstGeom>
          </p:spPr>
          <p:txBody>
            <a:bodyPr anchor="t" rtlCol="false" tIns="0" lIns="0" bIns="0" rIns="0">
              <a:spAutoFit/>
            </a:bodyPr>
            <a:lstStyle/>
            <a:p>
              <a:pPr algn="l">
                <a:lnSpc>
                  <a:spcPts val="2793"/>
                </a:lnSpc>
              </a:pPr>
              <a:r>
                <a:rPr lang="en-US" sz="1995">
                  <a:solidFill>
                    <a:srgbClr val="000000"/>
                  </a:solidFill>
                  <a:latin typeface="Times New Roman"/>
                </a:rPr>
                <a:t>4. Info(): Offers a concise dataset overview, including data types and completeness.</a:t>
              </a:r>
            </a:p>
            <a:p>
              <a:pPr algn="l">
                <a:lnSpc>
                  <a:spcPts val="2793"/>
                </a:lnSpc>
              </a:pPr>
            </a:p>
            <a:p>
              <a:pPr algn="l">
                <a:lnSpc>
                  <a:spcPts val="2793"/>
                </a:lnSpc>
              </a:pPr>
              <a:r>
                <a:rPr lang="en-US" sz="1995">
                  <a:solidFill>
                    <a:srgbClr val="000000"/>
                  </a:solidFill>
                  <a:latin typeface="Times New Roman"/>
                </a:rPr>
                <a:t>5. Columns: Provides column labels for manipulation and analysis.</a:t>
              </a:r>
            </a:p>
            <a:p>
              <a:pPr algn="l">
                <a:lnSpc>
                  <a:spcPts val="2793"/>
                </a:lnSpc>
              </a:pPr>
            </a:p>
            <a:p>
              <a:pPr algn="l">
                <a:lnSpc>
                  <a:spcPts val="2793"/>
                </a:lnSpc>
              </a:pPr>
              <a:r>
                <a:rPr lang="en-US" sz="1995">
                  <a:solidFill>
                    <a:srgbClr val="000000"/>
                  </a:solidFill>
                  <a:latin typeface="Times New Roman"/>
                </a:rPr>
                <a:t>6. Printing Null Values: Identifies and prints missing data, ensuring data completeness and reliability.</a:t>
              </a:r>
            </a:p>
            <a:p>
              <a:pPr algn="l">
                <a:lnSpc>
                  <a:spcPts val="2793"/>
                </a:lnSpc>
              </a:pPr>
            </a:p>
          </p:txBody>
        </p:sp>
      </p:grpSp>
      <p:sp>
        <p:nvSpPr>
          <p:cNvPr name="AutoShape 14" id="1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5" id="1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6" id="16"/>
          <p:cNvGrpSpPr/>
          <p:nvPr/>
        </p:nvGrpSpPr>
        <p:grpSpPr>
          <a:xfrm rot="0">
            <a:off x="15859155" y="0"/>
            <a:ext cx="1562612" cy="1673225"/>
            <a:chOff x="0" y="0"/>
            <a:chExt cx="2083482" cy="2230967"/>
          </a:xfrm>
        </p:grpSpPr>
        <p:grpSp>
          <p:nvGrpSpPr>
            <p:cNvPr name="Group 17" id="17"/>
            <p:cNvGrpSpPr/>
            <p:nvPr/>
          </p:nvGrpSpPr>
          <p:grpSpPr>
            <a:xfrm rot="0">
              <a:off x="75599" y="0"/>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21" id="21"/>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TextBox 9" id="9"/>
          <p:cNvSpPr txBox="true"/>
          <p:nvPr/>
        </p:nvSpPr>
        <p:spPr>
          <a:xfrm rot="0">
            <a:off x="4559124" y="1100985"/>
            <a:ext cx="11174896" cy="1216766"/>
          </a:xfrm>
          <a:prstGeom prst="rect">
            <a:avLst/>
          </a:prstGeom>
        </p:spPr>
        <p:txBody>
          <a:bodyPr anchor="t" rtlCol="false" tIns="0" lIns="0" bIns="0" rIns="0">
            <a:spAutoFit/>
          </a:bodyPr>
          <a:lstStyle/>
          <a:p>
            <a:pPr algn="ctr">
              <a:lnSpc>
                <a:spcPts val="10089"/>
              </a:lnSpc>
            </a:pPr>
            <a:r>
              <a:rPr lang="en-US" sz="7206">
                <a:solidFill>
                  <a:srgbClr val="000000"/>
                </a:solidFill>
                <a:latin typeface="Alatsi Bold Italics"/>
              </a:rPr>
              <a:t>VISUALIZATION TECHNIQUES</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465586" y="2586349"/>
            <a:ext cx="10793714" cy="6919457"/>
          </a:xfrm>
          <a:prstGeom prst="rect">
            <a:avLst/>
          </a:prstGeom>
        </p:spPr>
        <p:txBody>
          <a:bodyPr anchor="t" rtlCol="false" tIns="0" lIns="0" bIns="0" rIns="0">
            <a:spAutoFit/>
          </a:bodyPr>
          <a:lstStyle/>
          <a:p>
            <a:pPr algn="l">
              <a:lnSpc>
                <a:spcPts val="2912"/>
              </a:lnSpc>
            </a:pPr>
            <a:r>
              <a:rPr lang="en-US" sz="2080">
                <a:solidFill>
                  <a:srgbClr val="000000"/>
                </a:solidFill>
                <a:latin typeface="Times New Roman Bold"/>
              </a:rPr>
              <a:t>1. Histograms (`histplot`): Seaborn's `histplot` visually displayed the distribution of numerical variables, aiding in identifying patterns and central tendencies, such as age, weight, and workout duration.</a:t>
            </a:r>
          </a:p>
          <a:p>
            <a:pPr algn="l">
              <a:lnSpc>
                <a:spcPts val="2912"/>
              </a:lnSpc>
            </a:pPr>
          </a:p>
          <a:p>
            <a:pPr algn="l">
              <a:lnSpc>
                <a:spcPts val="2912"/>
              </a:lnSpc>
            </a:pPr>
            <a:r>
              <a:rPr lang="en-US" sz="2080">
                <a:solidFill>
                  <a:srgbClr val="000000"/>
                </a:solidFill>
                <a:latin typeface="Times New Roman Bold"/>
              </a:rPr>
              <a:t>2. Correlation Heatmap: Seaborn's `correlation heatmap` provided a comprehensive overview of pairwise correlations between numerical variables, helping identify relationships like exercise duration's impact on calorie burn.</a:t>
            </a:r>
          </a:p>
          <a:p>
            <a:pPr algn="l">
              <a:lnSpc>
                <a:spcPts val="2912"/>
              </a:lnSpc>
            </a:pPr>
          </a:p>
          <a:p>
            <a:pPr algn="l">
              <a:lnSpc>
                <a:spcPts val="2912"/>
              </a:lnSpc>
            </a:pPr>
            <a:r>
              <a:rPr lang="en-US" sz="2080">
                <a:solidFill>
                  <a:srgbClr val="000000"/>
                </a:solidFill>
                <a:latin typeface="Times New Roman Bold"/>
              </a:rPr>
              <a:t>3. Countplot: Seaborn's `countplot` illustrated the frequency distribution of categorical variables, offering insights into user behaviors and preferences, such as exercise types and dietary choices.</a:t>
            </a:r>
          </a:p>
          <a:p>
            <a:pPr algn="l">
              <a:lnSpc>
                <a:spcPts val="2912"/>
              </a:lnSpc>
            </a:pPr>
          </a:p>
          <a:p>
            <a:pPr algn="l">
              <a:lnSpc>
                <a:spcPts val="2912"/>
              </a:lnSpc>
            </a:pPr>
            <a:r>
              <a:rPr lang="en-US" sz="2080">
                <a:solidFill>
                  <a:srgbClr val="000000"/>
                </a:solidFill>
                <a:latin typeface="Times New Roman Bold"/>
              </a:rPr>
              <a:t>4. Pairplot: Seaborn's `pairplot` showcased pairwise relationships between numerical variables, aiding in identifying correlations like those between body weight, workout duration, and calorie intake.</a:t>
            </a:r>
          </a:p>
          <a:p>
            <a:pPr algn="l">
              <a:lnSpc>
                <a:spcPts val="2912"/>
              </a:lnSpc>
            </a:pPr>
          </a:p>
          <a:p>
            <a:pPr algn="l">
              <a:lnSpc>
                <a:spcPts val="2912"/>
              </a:lnSpc>
            </a:pPr>
            <a:r>
              <a:rPr lang="en-US" sz="2080">
                <a:solidFill>
                  <a:srgbClr val="000000"/>
                </a:solidFill>
                <a:latin typeface="Times New Roman Bold"/>
              </a:rPr>
              <a:t>These visualizations provided invaluable insights into data distribution, feature relationships, and categorical variable frequencies, informing the development of personalized health and fitness recommendations.</a:t>
            </a:r>
          </a:p>
          <a:p>
            <a:pPr algn="l">
              <a:lnSpc>
                <a:spcPts val="2912"/>
              </a:lnSpc>
            </a:pPr>
          </a:p>
        </p:txBody>
      </p:sp>
      <p:sp>
        <p:nvSpPr>
          <p:cNvPr name="Freeform 12" id="12"/>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13" id="13"/>
          <p:cNvPicPr>
            <a:picLocks noChangeAspect="true"/>
          </p:cNvPicPr>
          <p:nvPr/>
        </p:nvPicPr>
        <p:blipFill>
          <a:blip r:embed="rId4"/>
          <a:stretch>
            <a:fillRect/>
          </a:stretch>
        </p:blipFill>
        <p:spPr>
          <a:xfrm rot="0">
            <a:off x="-390009" y="1706135"/>
            <a:ext cx="6915757" cy="733939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MODEL METHODOLOGY</a:t>
            </a:r>
          </a:p>
        </p:txBody>
      </p:sp>
      <p:grpSp>
        <p:nvGrpSpPr>
          <p:cNvPr name="Group 3" id="3"/>
          <p:cNvGrpSpPr/>
          <p:nvPr/>
        </p:nvGrpSpPr>
        <p:grpSpPr>
          <a:xfrm rot="0">
            <a:off x="1704735" y="3085639"/>
            <a:ext cx="15516465" cy="6724453"/>
            <a:chOff x="0" y="0"/>
            <a:chExt cx="20688620" cy="8965937"/>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711697" y="-129795"/>
              <a:ext cx="18976923" cy="9095732"/>
            </a:xfrm>
            <a:prstGeom prst="rect">
              <a:avLst/>
            </a:prstGeom>
          </p:spPr>
          <p:txBody>
            <a:bodyPr anchor="t" rtlCol="false" tIns="0" lIns="0" bIns="0" rIns="0">
              <a:spAutoFit/>
            </a:bodyPr>
            <a:lstStyle/>
            <a:p>
              <a:pPr algn="l">
                <a:lnSpc>
                  <a:spcPts val="4882"/>
                </a:lnSpc>
              </a:pPr>
              <a:r>
                <a:rPr lang="en-US" sz="3487">
                  <a:solidFill>
                    <a:srgbClr val="000000"/>
                  </a:solidFill>
                  <a:latin typeface="Times New Roman"/>
                </a:rPr>
                <a:t>In our project, we began by collecting a dataset, ensuring it was clean by checking for and filling in missing values. We then divided the data into training (80%) and testing (20%) sets. Utilizing various visualization techniques such as box plots and pair plots, we gained insights into the dataset's characteristics. Moving on to machine learning, we applied several algorithms including Random Forest with Bagging, SVM with Kernel Trick, Logistic Regression with Recursive Feature Elimination (RFE), KNN with Isolation Forest, Decision Tree, and Gaussian Naive Bayes. After training the models, we found that the Random Forest with Bagging technique yielded the highest accuracy, demonstrating its effectiveness in our dataset.</a:t>
              </a:r>
            </a:p>
          </p:txBody>
        </p:sp>
      </p:grpSp>
      <p:grpSp>
        <p:nvGrpSpPr>
          <p:cNvPr name="Group 8" id="8"/>
          <p:cNvGrpSpPr/>
          <p:nvPr/>
        </p:nvGrpSpPr>
        <p:grpSpPr>
          <a:xfrm rot="0">
            <a:off x="627362" y="0"/>
            <a:ext cx="937061" cy="10287000"/>
            <a:chOff x="0" y="0"/>
            <a:chExt cx="246798" cy="2709333"/>
          </a:xfrm>
        </p:grpSpPr>
        <p:sp>
          <p:nvSpPr>
            <p:cNvPr name="Freeform 9" id="9"/>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0" id="10"/>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2" id="12"/>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8" id="1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411959" y="2319397"/>
            <a:ext cx="14847341" cy="3600801"/>
          </a:xfrm>
          <a:prstGeom prst="rect">
            <a:avLst/>
          </a:prstGeom>
        </p:spPr>
        <p:txBody>
          <a:bodyPr anchor="t" rtlCol="false" tIns="0" lIns="0" bIns="0" rIns="0">
            <a:spAutoFit/>
          </a:bodyPr>
          <a:lstStyle/>
          <a:p>
            <a:pPr algn="l">
              <a:lnSpc>
                <a:spcPts val="4705"/>
              </a:lnSpc>
            </a:pPr>
          </a:p>
          <a:p>
            <a:pPr algn="l">
              <a:lnSpc>
                <a:spcPts val="4705"/>
              </a:lnSpc>
            </a:pPr>
            <a:r>
              <a:rPr lang="en-US" sz="3361">
                <a:solidFill>
                  <a:srgbClr val="000000"/>
                </a:solidFill>
                <a:latin typeface="Times New Roman Bold"/>
              </a:rPr>
              <a:t>Random Forest Classifier with Bagging</a:t>
            </a:r>
            <a:r>
              <a:rPr lang="en-US" sz="3361">
                <a:solidFill>
                  <a:srgbClr val="000000"/>
                </a:solidFill>
                <a:latin typeface="Times New Roman"/>
              </a:rPr>
              <a:t> is an ensemble learning method that combines multiple decision trees, effectively reducing overfitting and providing robust predictions. However, it may pose computational challenges for very large datasets.</a:t>
            </a:r>
          </a:p>
          <a:p>
            <a:pPr algn="l">
              <a:lnSpc>
                <a:spcPts val="4705"/>
              </a:lnSpc>
            </a:pPr>
          </a:p>
        </p:txBody>
      </p:sp>
      <p:sp>
        <p:nvSpPr>
          <p:cNvPr name="Freeform 6" id="6"/>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411959" y="5479516"/>
            <a:ext cx="14847341" cy="3600801"/>
          </a:xfrm>
          <a:prstGeom prst="rect">
            <a:avLst/>
          </a:prstGeom>
        </p:spPr>
        <p:txBody>
          <a:bodyPr anchor="t" rtlCol="false" tIns="0" lIns="0" bIns="0" rIns="0">
            <a:spAutoFit/>
          </a:bodyPr>
          <a:lstStyle/>
          <a:p>
            <a:pPr algn="l">
              <a:lnSpc>
                <a:spcPts val="4705"/>
              </a:lnSpc>
            </a:pPr>
          </a:p>
          <a:p>
            <a:pPr algn="l">
              <a:lnSpc>
                <a:spcPts val="4705"/>
              </a:lnSpc>
            </a:pPr>
            <a:r>
              <a:rPr lang="en-US" sz="3361">
                <a:solidFill>
                  <a:srgbClr val="000000"/>
                </a:solidFill>
                <a:latin typeface="Times New Roman Bold"/>
              </a:rPr>
              <a:t>Gaussian Naive Bayes</a:t>
            </a:r>
            <a:r>
              <a:rPr lang="en-US" sz="3361">
                <a:solidFill>
                  <a:srgbClr val="000000"/>
                </a:solidFill>
                <a:latin typeface="Times New Roman"/>
              </a:rPr>
              <a:t>, on the other hand, offers simplicity and efficiency, making it well-suited for classification tasks with continuous features. However, its assumption of feature independence may limit its effectiveness in datasets with correlated features.</a:t>
            </a:r>
          </a:p>
          <a:p>
            <a:pPr algn="l">
              <a:lnSpc>
                <a:spcPts val="4705"/>
              </a:lnSpc>
            </a:pPr>
          </a:p>
        </p:txBody>
      </p:sp>
      <p:grpSp>
        <p:nvGrpSpPr>
          <p:cNvPr name="Group 8" id="8"/>
          <p:cNvGrpSpPr/>
          <p:nvPr/>
        </p:nvGrpSpPr>
        <p:grpSpPr>
          <a:xfrm rot="0">
            <a:off x="1547891" y="5996601"/>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8" id="18"/>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411959" y="2912760"/>
            <a:ext cx="14847341" cy="3600801"/>
          </a:xfrm>
          <a:prstGeom prst="rect">
            <a:avLst/>
          </a:prstGeom>
        </p:spPr>
        <p:txBody>
          <a:bodyPr anchor="t" rtlCol="false" tIns="0" lIns="0" bIns="0" rIns="0">
            <a:spAutoFit/>
          </a:bodyPr>
          <a:lstStyle/>
          <a:p>
            <a:pPr algn="l">
              <a:lnSpc>
                <a:spcPts val="4705"/>
              </a:lnSpc>
            </a:pPr>
            <a:r>
              <a:rPr lang="en-US" sz="3361">
                <a:solidFill>
                  <a:srgbClr val="000000"/>
                </a:solidFill>
                <a:latin typeface="Times New Roman Bold"/>
              </a:rPr>
              <a:t>Support Vector Machine (SVM) with Kernel Trick</a:t>
            </a:r>
            <a:r>
              <a:rPr lang="en-US" sz="3361">
                <a:solidFill>
                  <a:srgbClr val="000000"/>
                </a:solidFill>
                <a:latin typeface="Times New Roman"/>
              </a:rPr>
              <a:t> is a powerful algorithm capable of handling non-linear decision boundaries, making it suitable for complex classification tasks. Nonetheless, its performance may depend heavily on the choice of kernel and regularization parameters.</a:t>
            </a:r>
          </a:p>
          <a:p>
            <a:pPr algn="l">
              <a:lnSpc>
                <a:spcPts val="4705"/>
              </a:lnSpc>
            </a:pPr>
          </a:p>
          <a:p>
            <a:pPr algn="l">
              <a:lnSpc>
                <a:spcPts val="4705"/>
              </a:lnSpc>
            </a:pPr>
          </a:p>
        </p:txBody>
      </p:sp>
      <p:sp>
        <p:nvSpPr>
          <p:cNvPr name="Freeform 6" id="6"/>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574426" y="6112206"/>
            <a:ext cx="14847341" cy="2419701"/>
          </a:xfrm>
          <a:prstGeom prst="rect">
            <a:avLst/>
          </a:prstGeom>
        </p:spPr>
        <p:txBody>
          <a:bodyPr anchor="t" rtlCol="false" tIns="0" lIns="0" bIns="0" rIns="0">
            <a:spAutoFit/>
          </a:bodyPr>
          <a:lstStyle/>
          <a:p>
            <a:pPr algn="l">
              <a:lnSpc>
                <a:spcPts val="4705"/>
              </a:lnSpc>
            </a:pPr>
            <a:r>
              <a:rPr lang="en-US" sz="3361">
                <a:solidFill>
                  <a:srgbClr val="000000"/>
                </a:solidFill>
                <a:latin typeface="Times New Roman Bold"/>
              </a:rPr>
              <a:t>Decision Tree Classifier</a:t>
            </a:r>
            <a:r>
              <a:rPr lang="en-US" sz="3361">
                <a:solidFill>
                  <a:srgbClr val="000000"/>
                </a:solidFill>
                <a:latin typeface="Times New Roman"/>
              </a:rPr>
              <a:t> provides interpretability and insight into feature importance, making it valuable for exploring and understanding the data. However, it's susceptible to overfitting and may struggle with capturing complex relationships in the data.</a:t>
            </a:r>
          </a:p>
        </p:txBody>
      </p:sp>
      <p:grpSp>
        <p:nvGrpSpPr>
          <p:cNvPr name="Group 8" id="8"/>
          <p:cNvGrpSpPr/>
          <p:nvPr/>
        </p:nvGrpSpPr>
        <p:grpSpPr>
          <a:xfrm rot="0">
            <a:off x="1547891" y="5996601"/>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8" id="18"/>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411959" y="2912760"/>
            <a:ext cx="14847341" cy="3010251"/>
          </a:xfrm>
          <a:prstGeom prst="rect">
            <a:avLst/>
          </a:prstGeom>
        </p:spPr>
        <p:txBody>
          <a:bodyPr anchor="t" rtlCol="false" tIns="0" lIns="0" bIns="0" rIns="0">
            <a:spAutoFit/>
          </a:bodyPr>
          <a:lstStyle/>
          <a:p>
            <a:pPr algn="l">
              <a:lnSpc>
                <a:spcPts val="4705"/>
              </a:lnSpc>
            </a:pPr>
          </a:p>
          <a:p>
            <a:pPr algn="l">
              <a:lnSpc>
                <a:spcPts val="4705"/>
              </a:lnSpc>
            </a:pPr>
            <a:r>
              <a:rPr lang="en-US" sz="3361">
                <a:solidFill>
                  <a:srgbClr val="000000"/>
                </a:solidFill>
                <a:latin typeface="Times New Roman Bold"/>
              </a:rPr>
              <a:t>KNN with Isolation Forest</a:t>
            </a:r>
            <a:r>
              <a:rPr lang="en-US" sz="3361">
                <a:solidFill>
                  <a:srgbClr val="000000"/>
                </a:solidFill>
                <a:latin typeface="Times New Roman"/>
              </a:rPr>
              <a:t> excels in anomaly detection and classification tasks, leveraging instance-based learning to identify outliers. Yet, its performance may suffer with high-dimensional or imbalanced datasets.</a:t>
            </a:r>
          </a:p>
          <a:p>
            <a:pPr algn="l">
              <a:lnSpc>
                <a:spcPts val="4705"/>
              </a:lnSpc>
            </a:pPr>
          </a:p>
        </p:txBody>
      </p:sp>
      <p:sp>
        <p:nvSpPr>
          <p:cNvPr name="Freeform 6" id="6"/>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411959" y="6112206"/>
            <a:ext cx="14847341" cy="3600801"/>
          </a:xfrm>
          <a:prstGeom prst="rect">
            <a:avLst/>
          </a:prstGeom>
        </p:spPr>
        <p:txBody>
          <a:bodyPr anchor="t" rtlCol="false" tIns="0" lIns="0" bIns="0" rIns="0">
            <a:spAutoFit/>
          </a:bodyPr>
          <a:lstStyle/>
          <a:p>
            <a:pPr algn="l">
              <a:lnSpc>
                <a:spcPts val="4705"/>
              </a:lnSpc>
            </a:pPr>
            <a:r>
              <a:rPr lang="en-US" sz="3361">
                <a:solidFill>
                  <a:srgbClr val="000000"/>
                </a:solidFill>
                <a:latin typeface="Times New Roman Bold"/>
              </a:rPr>
              <a:t>Logistic Regression with Recursive Feature Elimination</a:t>
            </a:r>
            <a:r>
              <a:rPr lang="en-US" sz="3361">
                <a:solidFill>
                  <a:srgbClr val="000000"/>
                </a:solidFill>
                <a:latin typeface="Times New Roman"/>
              </a:rPr>
              <a:t> offers simplicity and interpretability while effectively handling large datasets. However, it assumes a linear relationship between features and outcomes, potentially limiting its performance in non-linear scenarios.</a:t>
            </a:r>
          </a:p>
          <a:p>
            <a:pPr algn="l">
              <a:lnSpc>
                <a:spcPts val="4705"/>
              </a:lnSpc>
            </a:pPr>
          </a:p>
          <a:p>
            <a:pPr algn="l">
              <a:lnSpc>
                <a:spcPts val="4705"/>
              </a:lnSpc>
            </a:pPr>
          </a:p>
        </p:txBody>
      </p:sp>
      <p:grpSp>
        <p:nvGrpSpPr>
          <p:cNvPr name="Group 8" id="8"/>
          <p:cNvGrpSpPr/>
          <p:nvPr/>
        </p:nvGrpSpPr>
        <p:grpSpPr>
          <a:xfrm rot="0">
            <a:off x="1547891" y="5996601"/>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18" id="18"/>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DAGE47akFcs</dc:identifier>
  <dcterms:modified xsi:type="dcterms:W3CDTF">2011-08-01T06:04:30Z</dcterms:modified>
  <cp:revision>1</cp:revision>
  <dc:title>Beige Pastel Minimalist Thesis Defense Presentation</dc:title>
</cp:coreProperties>
</file>