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handoutMasterIdLst>
    <p:handoutMasterId r:id="rId15"/>
  </p:handoutMasterIdLst>
  <p:sldIdLst>
    <p:sldId id="257" r:id="rId2"/>
    <p:sldId id="268" r:id="rId3"/>
    <p:sldId id="258" r:id="rId4"/>
    <p:sldId id="260" r:id="rId5"/>
    <p:sldId id="261" r:id="rId6"/>
    <p:sldId id="262" r:id="rId7"/>
    <p:sldId id="269" r:id="rId8"/>
    <p:sldId id="264" r:id="rId9"/>
    <p:sldId id="263" r:id="rId10"/>
    <p:sldId id="270" r:id="rId11"/>
    <p:sldId id="266" r:id="rId12"/>
    <p:sldId id="26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18A75801-FBB3-08D5-DE00-D592B69DD28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 xmlns:a16="http://schemas.microsoft.com/office/drawing/2014/main" id="{78515C88-89C8-C077-BC6F-27657BB520E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572F999-F233-4189-89DA-AB0DABE35E01}" type="datetimeFigureOut">
              <a:rPr lang="en-IN" smtClean="0"/>
              <a:t>24-03-2025</a:t>
            </a:fld>
            <a:endParaRPr lang="en-IN"/>
          </a:p>
        </p:txBody>
      </p:sp>
      <p:sp>
        <p:nvSpPr>
          <p:cNvPr id="4" name="Footer Placeholder 3">
            <a:extLst>
              <a:ext uri="{FF2B5EF4-FFF2-40B4-BE49-F238E27FC236}">
                <a16:creationId xmlns="" xmlns:a16="http://schemas.microsoft.com/office/drawing/2014/main" id="{8C1D4AF3-4807-3D5C-B559-71C3504D03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 xmlns:a16="http://schemas.microsoft.com/office/drawing/2014/main" id="{79B0C6E5-8F41-4904-9069-65274F8EA9C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06D6DD9-F4DA-4BA5-A5B4-A410B8CC8947}" type="slidenum">
              <a:rPr lang="en-IN" smtClean="0"/>
              <a:t>‹#›</a:t>
            </a:fld>
            <a:endParaRPr lang="en-IN"/>
          </a:p>
        </p:txBody>
      </p:sp>
    </p:spTree>
    <p:extLst>
      <p:ext uri="{BB962C8B-B14F-4D97-AF65-F5344CB8AC3E}">
        <p14:creationId xmlns:p14="http://schemas.microsoft.com/office/powerpoint/2010/main" val="1586768369"/>
      </p:ext>
    </p:extLst>
  </p:cSld>
  <p:clrMap bg1="lt1" tx1="dk1" bg2="lt2" tx2="dk2" accent1="accent1" accent2="accent2" accent3="accent3" accent4="accent4" accent5="accent5" accent6="accent6" hlink="hlink" folHlink="folHlink"/>
  <p:hf sldNum="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7DDA0C-CA94-4E1E-9AF6-35490985FFF1}" type="datetimeFigureOut">
              <a:rPr lang="en-IN" smtClean="0"/>
              <a:t>24-03-2025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4DF891-05CC-43F0-87F5-75C0BAF1A956}" type="slidenum">
              <a:rPr lang="en-IN" smtClean="0"/>
              <a:t>‹#›</a:t>
            </a:fld>
            <a:endParaRPr lang="en-IN"/>
          </a:p>
        </p:txBody>
      </p:sp>
    </p:spTree>
    <p:extLst>
      <p:ext uri="{BB962C8B-B14F-4D97-AF65-F5344CB8AC3E}">
        <p14:creationId xmlns:p14="http://schemas.microsoft.com/office/powerpoint/2010/main" val="3528766480"/>
      </p:ext>
    </p:extLst>
  </p:cSld>
  <p:clrMap bg1="lt1" tx1="dk1" bg2="lt2" tx2="dk2" accent1="accent1" accent2="accent2" accent3="accent3" accent4="accent4" accent5="accent5" accent6="accent6" hlink="hlink" folHlink="folHlink"/>
  <p:hf sldNum="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4995903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242252F1-4216-436F-AD8D-A3F8480944A0}" type="datetime1">
              <a:rPr lang="en-US" smtClean="0"/>
              <a:t>3/24/2025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2137904"/>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8070D30-E5C1-4D1E-9F49-FE4F95423E07}" type="datetime1">
              <a:rPr lang="en-US" smtClean="0"/>
              <a:t>3/24/2025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2948856808"/>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048DF1-CBA5-4109-B774-7C7E4769264A}" type="datetime1">
              <a:rPr lang="en-US" smtClean="0"/>
              <a:t>3/24/2025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13477"/>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7CD2578-EC0E-49FE-982C-B6091153E2B9}" type="datetime1">
              <a:rPr lang="en-US" smtClean="0"/>
              <a:t>3/24/2025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3539367496"/>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smtClean="0"/>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D7AAE-3E95-4067-B74D-E67EFE14C95C}" type="datetime1">
              <a:rPr lang="en-US" smtClean="0"/>
              <a:t>3/24/2025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C84C683-BBCC-4F57-A4FC-4635FBAD2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3900166"/>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F359147-667C-4BB4-B409-91D6D705BEFD}" type="datetime1">
              <a:rPr lang="en-US" smtClean="0"/>
              <a:t>3/24/2025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3539552627"/>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smtClean="0"/>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694FA7-87B6-4F02-B60B-43C00D42E6DD}" type="datetime1">
              <a:rPr lang="en-US" smtClean="0"/>
              <a:t>3/24/2025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1416472042"/>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825BA20-1CCA-45D6-AC90-FAE690E5D2DB}" type="datetime1">
              <a:rPr lang="en-US" smtClean="0"/>
              <a:t>3/24/2025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2949503926"/>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878BEA-70CE-46CD-8C7F-DE3F5738DC9D}" type="datetime1">
              <a:rPr lang="en-US" smtClean="0"/>
              <a:t>3/24/2025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2873615684"/>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smtClean="0"/>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2A3AA7F-FCB7-484F-B367-F66892BF9111}" type="datetime1">
              <a:rPr lang="en-US" smtClean="0"/>
              <a:t>3/24/2025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spTree>
    <p:extLst>
      <p:ext uri="{BB962C8B-B14F-4D97-AF65-F5344CB8AC3E}">
        <p14:creationId xmlns:p14="http://schemas.microsoft.com/office/powerpoint/2010/main" val="2580115965"/>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3E1FD6-26A6-4448-8154-16C912D4BAF4}" type="datetime1">
              <a:rPr lang="en-US" smtClean="0"/>
              <a:t>3/24/2025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C84C683-BBCC-4F57-A4FC-4635FBAD29B2}" type="slidenum">
              <a:rPr lang="en-IN" smtClean="0"/>
              <a:t>‹#›</a:t>
            </a:fld>
            <a:endParaRPr lang="en-IN"/>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1262236"/>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4314582-5C68-409C-91D7-B6CFEEF01025}" type="datetime1">
              <a:rPr lang="en-US" smtClean="0"/>
              <a:t>3/24/2025</a:t>
            </a:fld>
            <a:endParaRPr lang="en-IN"/>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IN"/>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8C84C683-BBCC-4F57-A4FC-4635FBAD29B2}" type="slidenum">
              <a:rPr lang="en-IN" smtClean="0"/>
              <a:t>‹#›</a:t>
            </a:fld>
            <a:endParaRPr lang="en-IN"/>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95787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10" advTm="19779"/>
    </mc:Choice>
    <mc:Fallback xmlns="">
      <p:transition advTm="19779"/>
    </mc:Fallback>
  </mc:AlternateContent>
  <p:hf hdr="0" ftr="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g"/></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C9C77BF7-E6E9-B3E5-478F-6C52500135CF}"/>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0FCEE2E8-E146-4358-571B-753D2359AC14}"/>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7F17A05B-7578-4676-D482-425A9952A168}"/>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B44E13F0-3138-4624-ED74-FA28EAD4BF4E}"/>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7" name="Subtitle 2">
            <a:extLst>
              <a:ext uri="{FF2B5EF4-FFF2-40B4-BE49-F238E27FC236}">
                <a16:creationId xmlns="" xmlns:a16="http://schemas.microsoft.com/office/drawing/2014/main" id="{B65224FF-FE3C-3AAA-6462-C994158B5C53}"/>
              </a:ext>
            </a:extLst>
          </p:cNvPr>
          <p:cNvSpPr txBox="1">
            <a:spLocks/>
          </p:cNvSpPr>
          <p:nvPr/>
        </p:nvSpPr>
        <p:spPr>
          <a:xfrm>
            <a:off x="1524000" y="3882912"/>
            <a:ext cx="9144000" cy="916074"/>
          </a:xfrm>
          <a:prstGeom prst="rect">
            <a:avLst/>
          </a:prstGeom>
          <a:solidFill>
            <a:schemeClr val="bg1"/>
          </a:solid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eaLnBrk="1" hangingPunct="1">
              <a:buFontTx/>
              <a:buNone/>
            </a:pPr>
            <a:r>
              <a:rPr lang="en-US" altLang="en-US" sz="2800" b="1" dirty="0">
                <a:solidFill>
                  <a:srgbClr val="00B050"/>
                </a:solidFill>
                <a:latin typeface="Arial" panose="020B0604020202020204" pitchFamily="34" charset="0"/>
              </a:rPr>
              <a:t>PRESENTED BY</a:t>
            </a:r>
          </a:p>
          <a:p>
            <a:pPr marL="0" indent="0" algn="ctr">
              <a:buNone/>
            </a:pPr>
            <a:r>
              <a:rPr lang="en-US" altLang="en-US" dirty="0" err="1" smtClean="0">
                <a:solidFill>
                  <a:srgbClr val="002060"/>
                </a:solidFill>
                <a:latin typeface="Arial" panose="020B0604020202020204" pitchFamily="34" charset="0"/>
              </a:rPr>
              <a:t>Venkata</a:t>
            </a:r>
            <a:r>
              <a:rPr lang="en-US" altLang="en-US" dirty="0" smtClean="0">
                <a:solidFill>
                  <a:srgbClr val="002060"/>
                </a:solidFill>
                <a:latin typeface="Arial" panose="020B0604020202020204" pitchFamily="34" charset="0"/>
              </a:rPr>
              <a:t> </a:t>
            </a:r>
            <a:r>
              <a:rPr lang="en-US" altLang="en-US" dirty="0" err="1" smtClean="0">
                <a:solidFill>
                  <a:srgbClr val="002060"/>
                </a:solidFill>
                <a:latin typeface="Arial" panose="020B0604020202020204" pitchFamily="34" charset="0"/>
              </a:rPr>
              <a:t>Srikari</a:t>
            </a:r>
            <a:r>
              <a:rPr lang="en-US" altLang="en-US" dirty="0" smtClean="0">
                <a:solidFill>
                  <a:srgbClr val="002060"/>
                </a:solidFill>
                <a:latin typeface="Arial" panose="020B0604020202020204" pitchFamily="34" charset="0"/>
              </a:rPr>
              <a:t> </a:t>
            </a:r>
            <a:r>
              <a:rPr lang="en-US" altLang="en-US" dirty="0" err="1" smtClean="0">
                <a:solidFill>
                  <a:srgbClr val="002060"/>
                </a:solidFill>
                <a:latin typeface="Arial" panose="020B0604020202020204" pitchFamily="34" charset="0"/>
              </a:rPr>
              <a:t>Malladi</a:t>
            </a:r>
            <a:endParaRPr lang="en-US" altLang="en-US" sz="2800" dirty="0">
              <a:solidFill>
                <a:srgbClr val="002060"/>
              </a:solidFill>
              <a:latin typeface="Arial" panose="020B0604020202020204" pitchFamily="34" charset="0"/>
            </a:endParaRPr>
          </a:p>
        </p:txBody>
      </p:sp>
      <p:sp>
        <p:nvSpPr>
          <p:cNvPr id="19" name="TextBox 18">
            <a:extLst>
              <a:ext uri="{FF2B5EF4-FFF2-40B4-BE49-F238E27FC236}">
                <a16:creationId xmlns="" xmlns:a16="http://schemas.microsoft.com/office/drawing/2014/main" id="{397282C0-45D8-C796-82C0-F73C3341EF71}"/>
              </a:ext>
            </a:extLst>
          </p:cNvPr>
          <p:cNvSpPr txBox="1"/>
          <p:nvPr/>
        </p:nvSpPr>
        <p:spPr>
          <a:xfrm>
            <a:off x="739302" y="1302875"/>
            <a:ext cx="10473399" cy="2431435"/>
          </a:xfrm>
          <a:prstGeom prst="rect">
            <a:avLst/>
          </a:prstGeom>
          <a:noFill/>
        </p:spPr>
        <p:txBody>
          <a:bodyPr wrap="square" rtlCol="0">
            <a:spAutoFit/>
          </a:bodyPr>
          <a:lstStyle/>
          <a:p>
            <a:pPr algn="ctr"/>
            <a:r>
              <a:rPr lang="en-US" altLang="en-US" sz="1600" dirty="0" smtClean="0">
                <a:solidFill>
                  <a:srgbClr val="002060"/>
                </a:solidFill>
                <a:latin typeface="Arial Black" panose="020B0A04020102020204" pitchFamily="34" charset="0"/>
              </a:rPr>
              <a:t>Paper ID:  </a:t>
            </a:r>
            <a:r>
              <a:rPr lang="en-US" altLang="en-US" sz="1600" b="1" dirty="0" smtClean="0">
                <a:solidFill>
                  <a:srgbClr val="002060"/>
                </a:solidFill>
                <a:latin typeface="Arial Black" panose="020B0A04020102020204" pitchFamily="34" charset="0"/>
              </a:rPr>
              <a:t>301</a:t>
            </a:r>
            <a:r>
              <a:rPr lang="en-US" altLang="en-US" sz="2400" dirty="0">
                <a:solidFill>
                  <a:srgbClr val="002060"/>
                </a:solidFill>
                <a:latin typeface="Arial Black" panose="020B0A04020102020204" pitchFamily="34" charset="0"/>
              </a:rPr>
              <a:t/>
            </a:r>
            <a:br>
              <a:rPr lang="en-US" altLang="en-US" sz="2400" dirty="0">
                <a:solidFill>
                  <a:srgbClr val="002060"/>
                </a:solidFill>
                <a:latin typeface="Arial Black" panose="020B0A04020102020204" pitchFamily="34" charset="0"/>
              </a:rPr>
            </a:br>
            <a:endParaRPr lang="en-US" altLang="en-US" sz="2400" dirty="0" smtClean="0">
              <a:solidFill>
                <a:srgbClr val="002060"/>
              </a:solidFill>
              <a:latin typeface="Arial Black" panose="020B0A04020102020204" pitchFamily="34" charset="0"/>
            </a:endParaRPr>
          </a:p>
          <a:p>
            <a:pPr algn="ctr"/>
            <a:r>
              <a:rPr lang="en-US" altLang="en-US" sz="2400" dirty="0" smtClean="0">
                <a:solidFill>
                  <a:srgbClr val="002060"/>
                </a:solidFill>
                <a:latin typeface="Arial Black" panose="020B0A04020102020204" pitchFamily="34" charset="0"/>
              </a:rPr>
              <a:t>Neuro-Symbolic Sentiment Analysis: Integrating Lexicon Features With Deep Learning Models</a:t>
            </a:r>
          </a:p>
          <a:p>
            <a:pPr algn="ctr"/>
            <a:endParaRPr lang="en-US" altLang="en-US" sz="2400" dirty="0">
              <a:solidFill>
                <a:srgbClr val="002060"/>
              </a:solidFill>
              <a:latin typeface="Arial Black" panose="020B0A04020102020204" pitchFamily="34" charset="0"/>
            </a:endParaRPr>
          </a:p>
          <a:p>
            <a:pPr algn="ctr"/>
            <a:r>
              <a:rPr lang="en-US" altLang="en-US" sz="1000" dirty="0" smtClean="0">
                <a:solidFill>
                  <a:srgbClr val="002060"/>
                </a:solidFill>
                <a:latin typeface="Arial Black" panose="020B0A04020102020204" pitchFamily="34" charset="0"/>
              </a:rPr>
              <a:t>Naga Charitavya Madala, Dept. of Computer Science and Engineering</a:t>
            </a:r>
            <a:endParaRPr lang="en-US" altLang="en-US" sz="1000" dirty="0">
              <a:solidFill>
                <a:srgbClr val="002060"/>
              </a:solidFill>
              <a:latin typeface="Arial Black" panose="020B0A04020102020204" pitchFamily="34" charset="0"/>
            </a:endParaRPr>
          </a:p>
          <a:p>
            <a:pPr algn="ctr"/>
            <a:r>
              <a:rPr lang="en-US" altLang="en-US" sz="1000" dirty="0" smtClean="0">
                <a:solidFill>
                  <a:srgbClr val="002060"/>
                </a:solidFill>
                <a:latin typeface="Arial Black" panose="020B0A04020102020204" pitchFamily="34" charset="0"/>
              </a:rPr>
              <a:t>Sai </a:t>
            </a:r>
            <a:r>
              <a:rPr lang="en-US" altLang="en-US" sz="1000" dirty="0" err="1" smtClean="0">
                <a:solidFill>
                  <a:srgbClr val="002060"/>
                </a:solidFill>
                <a:latin typeface="Arial Black" panose="020B0A04020102020204" pitchFamily="34" charset="0"/>
              </a:rPr>
              <a:t>Durga</a:t>
            </a:r>
            <a:r>
              <a:rPr lang="en-US" altLang="en-US" sz="1000" dirty="0" smtClean="0">
                <a:solidFill>
                  <a:srgbClr val="002060"/>
                </a:solidFill>
                <a:latin typeface="Arial Black" panose="020B0A04020102020204" pitchFamily="34" charset="0"/>
              </a:rPr>
              <a:t> </a:t>
            </a:r>
            <a:r>
              <a:rPr lang="en-US" altLang="en-US" sz="1000" dirty="0" err="1" smtClean="0">
                <a:solidFill>
                  <a:srgbClr val="002060"/>
                </a:solidFill>
                <a:latin typeface="Arial Black" panose="020B0A04020102020204" pitchFamily="34" charset="0"/>
              </a:rPr>
              <a:t>Saradhi</a:t>
            </a:r>
            <a:r>
              <a:rPr lang="en-US" altLang="en-US" sz="1000" dirty="0" smtClean="0">
                <a:solidFill>
                  <a:srgbClr val="002060"/>
                </a:solidFill>
                <a:latin typeface="Arial Black" panose="020B0A04020102020204" pitchFamily="34" charset="0"/>
              </a:rPr>
              <a:t> </a:t>
            </a:r>
            <a:r>
              <a:rPr lang="en-US" altLang="en-US" sz="1000" dirty="0" err="1" smtClean="0">
                <a:solidFill>
                  <a:srgbClr val="002060"/>
                </a:solidFill>
                <a:latin typeface="Arial Black" panose="020B0A04020102020204" pitchFamily="34" charset="0"/>
              </a:rPr>
              <a:t>Pranu</a:t>
            </a:r>
            <a:r>
              <a:rPr lang="en-US" altLang="en-US" sz="1000" dirty="0" smtClean="0">
                <a:solidFill>
                  <a:srgbClr val="002060"/>
                </a:solidFill>
                <a:latin typeface="Arial Black" panose="020B0A04020102020204" pitchFamily="34" charset="0"/>
              </a:rPr>
              <a:t> Deepak </a:t>
            </a:r>
            <a:r>
              <a:rPr lang="en-US" altLang="en-US" sz="1000" dirty="0" err="1" smtClean="0">
                <a:solidFill>
                  <a:srgbClr val="002060"/>
                </a:solidFill>
                <a:latin typeface="Arial Black" panose="020B0A04020102020204" pitchFamily="34" charset="0"/>
              </a:rPr>
              <a:t>Tallapudi</a:t>
            </a:r>
            <a:r>
              <a:rPr lang="en-US" altLang="en-US" sz="1000" dirty="0" smtClean="0">
                <a:solidFill>
                  <a:srgbClr val="002060"/>
                </a:solidFill>
                <a:latin typeface="Arial Black" panose="020B0A04020102020204" pitchFamily="34" charset="0"/>
              </a:rPr>
              <a:t>, </a:t>
            </a:r>
            <a:r>
              <a:rPr lang="en-US" altLang="en-US" sz="1000" dirty="0">
                <a:solidFill>
                  <a:srgbClr val="002060"/>
                </a:solidFill>
                <a:latin typeface="Arial Black" panose="020B0A04020102020204" pitchFamily="34" charset="0"/>
              </a:rPr>
              <a:t>Dept. of Computer Science and Engineering</a:t>
            </a:r>
            <a:endParaRPr lang="en-US" altLang="en-US" sz="1000" dirty="0" smtClean="0">
              <a:solidFill>
                <a:srgbClr val="002060"/>
              </a:solidFill>
              <a:latin typeface="Arial Black" panose="020B0A04020102020204" pitchFamily="34" charset="0"/>
            </a:endParaRPr>
          </a:p>
          <a:p>
            <a:pPr algn="ctr"/>
            <a:r>
              <a:rPr lang="en-US" altLang="en-US" sz="1000" dirty="0" err="1" smtClean="0">
                <a:solidFill>
                  <a:srgbClr val="002060"/>
                </a:solidFill>
                <a:latin typeface="Arial Black" panose="020B0A04020102020204" pitchFamily="34" charset="0"/>
              </a:rPr>
              <a:t>Venkata</a:t>
            </a:r>
            <a:r>
              <a:rPr lang="en-US" altLang="en-US" sz="1000" dirty="0" smtClean="0">
                <a:solidFill>
                  <a:srgbClr val="002060"/>
                </a:solidFill>
                <a:latin typeface="Arial Black" panose="020B0A04020102020204" pitchFamily="34" charset="0"/>
              </a:rPr>
              <a:t> </a:t>
            </a:r>
            <a:r>
              <a:rPr lang="en-US" altLang="en-US" sz="1000" dirty="0" err="1" smtClean="0">
                <a:solidFill>
                  <a:srgbClr val="002060"/>
                </a:solidFill>
                <a:latin typeface="Arial Black" panose="020B0A04020102020204" pitchFamily="34" charset="0"/>
              </a:rPr>
              <a:t>Srikari</a:t>
            </a:r>
            <a:r>
              <a:rPr lang="en-US" altLang="en-US" sz="1000" dirty="0" smtClean="0">
                <a:solidFill>
                  <a:srgbClr val="002060"/>
                </a:solidFill>
                <a:latin typeface="Arial Black" panose="020B0A04020102020204" pitchFamily="34" charset="0"/>
              </a:rPr>
              <a:t> </a:t>
            </a:r>
            <a:r>
              <a:rPr lang="en-US" altLang="en-US" sz="1000" dirty="0" err="1" smtClean="0">
                <a:solidFill>
                  <a:srgbClr val="002060"/>
                </a:solidFill>
                <a:latin typeface="Arial Black" panose="020B0A04020102020204" pitchFamily="34" charset="0"/>
              </a:rPr>
              <a:t>Malladi</a:t>
            </a:r>
            <a:r>
              <a:rPr lang="en-US" altLang="en-US" sz="1000" dirty="0" smtClean="0">
                <a:solidFill>
                  <a:srgbClr val="002060"/>
                </a:solidFill>
                <a:latin typeface="Arial Black" panose="020B0A04020102020204" pitchFamily="34" charset="0"/>
              </a:rPr>
              <a:t>, </a:t>
            </a:r>
            <a:r>
              <a:rPr lang="en-US" altLang="en-US" sz="1000" dirty="0">
                <a:solidFill>
                  <a:srgbClr val="002060"/>
                </a:solidFill>
                <a:latin typeface="Arial Black" panose="020B0A04020102020204" pitchFamily="34" charset="0"/>
              </a:rPr>
              <a:t>Dept. of Computer Science and Engineering</a:t>
            </a:r>
            <a:endParaRPr lang="en-US" altLang="en-US" sz="1000" dirty="0" smtClean="0">
              <a:solidFill>
                <a:srgbClr val="002060"/>
              </a:solidFill>
              <a:latin typeface="Arial Black" panose="020B0A04020102020204" pitchFamily="34" charset="0"/>
            </a:endParaRPr>
          </a:p>
          <a:p>
            <a:pPr algn="ctr"/>
            <a:r>
              <a:rPr lang="en-US" altLang="en-US" sz="1000" dirty="0" smtClean="0">
                <a:solidFill>
                  <a:srgbClr val="002060"/>
                </a:solidFill>
                <a:latin typeface="Arial Black" panose="020B0A04020102020204" pitchFamily="34" charset="0"/>
              </a:rPr>
              <a:t>Rajiv </a:t>
            </a:r>
            <a:r>
              <a:rPr lang="en-US" altLang="en-US" sz="1000" dirty="0" err="1" smtClean="0">
                <a:solidFill>
                  <a:srgbClr val="002060"/>
                </a:solidFill>
                <a:latin typeface="Arial Black" panose="020B0A04020102020204" pitchFamily="34" charset="0"/>
              </a:rPr>
              <a:t>Senapati</a:t>
            </a:r>
            <a:r>
              <a:rPr lang="en-US" altLang="en-US" sz="1000" dirty="0" smtClean="0">
                <a:solidFill>
                  <a:srgbClr val="002060"/>
                </a:solidFill>
                <a:latin typeface="Arial Black" panose="020B0A04020102020204" pitchFamily="34" charset="0"/>
              </a:rPr>
              <a:t>, </a:t>
            </a:r>
            <a:r>
              <a:rPr lang="en-US" altLang="en-US" sz="1000" dirty="0">
                <a:solidFill>
                  <a:srgbClr val="002060"/>
                </a:solidFill>
                <a:latin typeface="Arial Black" panose="020B0A04020102020204" pitchFamily="34" charset="0"/>
              </a:rPr>
              <a:t>Dept. of Computer Science and </a:t>
            </a:r>
            <a:r>
              <a:rPr lang="en-US" altLang="en-US" sz="1000" dirty="0" smtClean="0">
                <a:solidFill>
                  <a:srgbClr val="002060"/>
                </a:solidFill>
                <a:latin typeface="Arial Black" panose="020B0A04020102020204" pitchFamily="34" charset="0"/>
              </a:rPr>
              <a:t>Engineering   </a:t>
            </a:r>
            <a:endParaRPr lang="en-IN" sz="240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 xmlns:a16="http://schemas.microsoft.com/office/drawing/2014/main" id="{F458054D-8D0B-C4C7-85A1-2F7E86C3FD7C}"/>
              </a:ext>
            </a:extLst>
          </p:cNvPr>
          <p:cNvSpPr txBox="1"/>
          <p:nvPr/>
        </p:nvSpPr>
        <p:spPr>
          <a:xfrm>
            <a:off x="1263445" y="5018876"/>
            <a:ext cx="9665110"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5th International Conference on Machine Learning, </a:t>
            </a:r>
            <a:r>
              <a:rPr lang="en-US" sz="2400" b="1" dirty="0" err="1">
                <a:latin typeface="Times New Roman" panose="02020603050405020304" pitchFamily="18" charset="0"/>
                <a:cs typeface="Times New Roman" panose="02020603050405020304" pitchFamily="18" charset="0"/>
              </a:rPr>
              <a:t>IoT</a:t>
            </a:r>
            <a:r>
              <a:rPr lang="en-US" sz="2400" b="1" dirty="0">
                <a:latin typeface="Times New Roman" panose="02020603050405020304" pitchFamily="18" charset="0"/>
                <a:cs typeface="Times New Roman" panose="02020603050405020304" pitchFamily="18" charset="0"/>
              </a:rPr>
              <a:t> and Big Data (ICMIB</a:t>
            </a:r>
            <a:r>
              <a:rPr lang="en-US" sz="2400" b="1" dirty="0" smtClean="0">
                <a:latin typeface="Times New Roman" panose="02020603050405020304" pitchFamily="18" charset="0"/>
                <a:cs typeface="Times New Roman" panose="02020603050405020304" pitchFamily="18" charset="0"/>
              </a:rPr>
              <a:t>) -2025, 4</a:t>
            </a:r>
            <a:r>
              <a:rPr lang="en-US" sz="2400" b="1" baseline="30000" dirty="0" smtClean="0">
                <a:latin typeface="Times New Roman" panose="02020603050405020304" pitchFamily="18" charset="0"/>
                <a:cs typeface="Times New Roman" panose="02020603050405020304" pitchFamily="18" charset="0"/>
              </a:rPr>
              <a:t>th</a:t>
            </a:r>
            <a:r>
              <a:rPr lang="en-US" sz="2400" b="1"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 </a:t>
            </a:r>
            <a:r>
              <a:rPr lang="en-US" sz="2400" b="1" dirty="0" smtClean="0">
                <a:latin typeface="Times New Roman" panose="02020603050405020304" pitchFamily="18" charset="0"/>
                <a:cs typeface="Times New Roman" panose="02020603050405020304" pitchFamily="18" charset="0"/>
              </a:rPr>
              <a:t>6</a:t>
            </a:r>
            <a:r>
              <a:rPr lang="en-US" sz="2400" b="1" baseline="30000" dirty="0" smtClean="0">
                <a:latin typeface="Times New Roman" panose="02020603050405020304" pitchFamily="18" charset="0"/>
                <a:cs typeface="Times New Roman" panose="02020603050405020304" pitchFamily="18" charset="0"/>
              </a:rPr>
              <a:t>th </a:t>
            </a:r>
            <a:r>
              <a:rPr lang="en-US" sz="2400" b="1" dirty="0" smtClean="0">
                <a:latin typeface="Times New Roman" panose="02020603050405020304" pitchFamily="18" charset="0"/>
                <a:cs typeface="Times New Roman" panose="02020603050405020304" pitchFamily="18" charset="0"/>
              </a:rPr>
              <a:t> April, </a:t>
            </a:r>
            <a:r>
              <a:rPr lang="en-US" sz="2400" b="1" dirty="0">
                <a:latin typeface="Times New Roman" panose="02020603050405020304" pitchFamily="18" charset="0"/>
                <a:cs typeface="Times New Roman" panose="02020603050405020304" pitchFamily="18" charset="0"/>
              </a:rPr>
              <a:t>2025</a:t>
            </a:r>
            <a:endParaRPr lang="en-IN" sz="24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 xmlns:a16="http://schemas.microsoft.com/office/drawing/2014/main" id="{3A8D97B6-3D30-71ED-94F6-2D477F83413E}"/>
              </a:ext>
            </a:extLst>
          </p:cNvPr>
          <p:cNvSpPr txBox="1"/>
          <p:nvPr/>
        </p:nvSpPr>
        <p:spPr>
          <a:xfrm>
            <a:off x="1" y="6189506"/>
            <a:ext cx="12191999" cy="923330"/>
          </a:xfrm>
          <a:prstGeom prst="rect">
            <a:avLst/>
          </a:prstGeom>
          <a:noFill/>
        </p:spPr>
        <p:txBody>
          <a:bodyPr wrap="square" rtlCol="0">
            <a:spAutoFit/>
          </a:bodyPr>
          <a:lstStyle/>
          <a:p>
            <a:pPr algn="ctr"/>
            <a:r>
              <a:rPr lang="en-IN" b="1" i="0" dirty="0" smtClean="0">
                <a:solidFill>
                  <a:schemeClr val="bg1"/>
                </a:solidFill>
                <a:latin typeface="Times New Roman" panose="02020603050405020304" pitchFamily="18" charset="0"/>
                <a:cs typeface="Times New Roman" panose="02020603050405020304" pitchFamily="18" charset="0"/>
              </a:rPr>
              <a:t>Organized By:</a:t>
            </a:r>
          </a:p>
          <a:p>
            <a:pPr algn="ctr"/>
            <a:r>
              <a:rPr lang="en-IN" b="1" i="0" dirty="0" smtClean="0">
                <a:solidFill>
                  <a:schemeClr val="bg1"/>
                </a:solidFill>
                <a:latin typeface="Times New Roman" panose="02020603050405020304" pitchFamily="18" charset="0"/>
                <a:cs typeface="Times New Roman" panose="02020603050405020304" pitchFamily="18" charset="0"/>
              </a:rPr>
              <a:t>Department </a:t>
            </a:r>
            <a:r>
              <a:rPr lang="en-IN" b="1" i="0" dirty="0">
                <a:solidFill>
                  <a:schemeClr val="bg1"/>
                </a:solidFill>
                <a:latin typeface="Times New Roman" panose="02020603050405020304" pitchFamily="18" charset="0"/>
                <a:cs typeface="Times New Roman" panose="02020603050405020304" pitchFamily="18" charset="0"/>
              </a:rPr>
              <a:t>of Computer Science &amp; Engineering, </a:t>
            </a:r>
            <a:r>
              <a:rPr lang="en-IN" b="1" dirty="0" err="1" smtClean="0">
                <a:solidFill>
                  <a:schemeClr val="bg1"/>
                </a:solidFill>
                <a:latin typeface="Times New Roman" panose="02020603050405020304" pitchFamily="18" charset="0"/>
                <a:cs typeface="Times New Roman" panose="02020603050405020304" pitchFamily="18" charset="0"/>
              </a:rPr>
              <a:t>Parala</a:t>
            </a:r>
            <a:r>
              <a:rPr lang="en-IN" b="1" dirty="0" smtClean="0">
                <a:solidFill>
                  <a:schemeClr val="bg1"/>
                </a:solidFill>
                <a:latin typeface="Times New Roman" panose="02020603050405020304" pitchFamily="18" charset="0"/>
                <a:cs typeface="Times New Roman" panose="02020603050405020304" pitchFamily="18" charset="0"/>
              </a:rPr>
              <a:t> Maharaja Engineering College, Berhampur, Odisha, India</a:t>
            </a:r>
            <a:endParaRPr lang="en-IN" b="1" i="0" dirty="0">
              <a:solidFill>
                <a:schemeClr val="bg1"/>
              </a:solidFill>
              <a:latin typeface="Times New Roman" panose="02020603050405020304" pitchFamily="18" charset="0"/>
              <a:cs typeface="Times New Roman" panose="02020603050405020304" pitchFamily="18" charset="0"/>
            </a:endParaRPr>
          </a:p>
          <a:p>
            <a:endParaRPr lang="en-IN" dirty="0"/>
          </a:p>
        </p:txBody>
      </p:sp>
      <p:sp>
        <p:nvSpPr>
          <p:cNvPr id="2" name="TextBox 1"/>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Tree>
    <p:extLst>
      <p:ext uri="{BB962C8B-B14F-4D97-AF65-F5344CB8AC3E}">
        <p14:creationId xmlns:p14="http://schemas.microsoft.com/office/powerpoint/2010/main" val="2007441399"/>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65BC3E1-28BD-BB8F-A307-B408B3E1425F}"/>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E085B40-33FA-D485-DEFA-99289B6977FE}"/>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5ED18B0B-2E53-2CF5-9CD7-C52D7C7F39DC}"/>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A14B8EE8-B73C-FB7C-F54E-B1EF9F849772}"/>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06B3350C-E274-AC12-4046-9D20B041CD71}"/>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E0EF0806-C5F4-7FBA-839E-B97795E99BC8}"/>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Conclusion and Future Scope</a:t>
            </a:r>
            <a:endParaRPr lang="en-IN" sz="2800"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22" name="TextBox 21"/>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4" name="Rectangle 3"/>
          <p:cNvSpPr/>
          <p:nvPr/>
        </p:nvSpPr>
        <p:spPr>
          <a:xfrm>
            <a:off x="2362200" y="1948873"/>
            <a:ext cx="7012709" cy="4031873"/>
          </a:xfrm>
          <a:prstGeom prst="rect">
            <a:avLst/>
          </a:prstGeom>
        </p:spPr>
        <p:txBody>
          <a:bodyPr wrap="square">
            <a:spAutoFit/>
          </a:bodyPr>
          <a:lstStyle/>
          <a:p>
            <a:r>
              <a:rPr lang="en-IN" sz="1600" dirty="0" smtClean="0">
                <a:latin typeface="Times New Roman" panose="02020603050405020304" pitchFamily="18" charset="0"/>
                <a:cs typeface="Times New Roman" panose="02020603050405020304" pitchFamily="18" charset="0"/>
              </a:rPr>
              <a:t>Conclusion:</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Comprehensive </a:t>
            </a:r>
            <a:r>
              <a:rPr lang="en-IN" sz="1600" dirty="0">
                <a:latin typeface="Times New Roman" panose="02020603050405020304" pitchFamily="18" charset="0"/>
                <a:cs typeface="Times New Roman" panose="02020603050405020304" pitchFamily="18" charset="0"/>
              </a:rPr>
              <a:t>sentiment analysis framework using both classic ML and deep </a:t>
            </a:r>
            <a:r>
              <a:rPr lang="en-IN" sz="1600" dirty="0" smtClean="0">
                <a:latin typeface="Times New Roman" panose="02020603050405020304" pitchFamily="18" charset="0"/>
                <a:cs typeface="Times New Roman" panose="02020603050405020304" pitchFamily="18" charset="0"/>
              </a:rPr>
              <a:t>learning.</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Neuro-Symbolic </a:t>
            </a:r>
            <a:r>
              <a:rPr lang="en-IN" sz="1600" dirty="0">
                <a:latin typeface="Times New Roman" panose="02020603050405020304" pitchFamily="18" charset="0"/>
                <a:cs typeface="Times New Roman" panose="02020603050405020304" pitchFamily="18" charset="0"/>
              </a:rPr>
              <a:t>Sentiment Analysis captures explicit &amp; nuanced </a:t>
            </a:r>
            <a:r>
              <a:rPr lang="en-IN" sz="1600" dirty="0" smtClean="0">
                <a:latin typeface="Times New Roman" panose="02020603050405020304" pitchFamily="18" charset="0"/>
                <a:cs typeface="Times New Roman" panose="02020603050405020304" pitchFamily="18" charset="0"/>
              </a:rPr>
              <a:t>patterns.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Topic-Driven </a:t>
            </a:r>
            <a:r>
              <a:rPr lang="en-IN" sz="1600" dirty="0">
                <a:latin typeface="Times New Roman" panose="02020603050405020304" pitchFamily="18" charset="0"/>
                <a:cs typeface="Times New Roman" panose="02020603050405020304" pitchFamily="18" charset="0"/>
              </a:rPr>
              <a:t>Sentiment Analysis improves sentiment classification with contextual </a:t>
            </a:r>
            <a:r>
              <a:rPr lang="en-IN" sz="1600" dirty="0" smtClean="0">
                <a:latin typeface="Times New Roman" panose="02020603050405020304" pitchFamily="18" charset="0"/>
                <a:cs typeface="Times New Roman" panose="02020603050405020304" pitchFamily="18" charset="0"/>
              </a:rPr>
              <a:t>themes.</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Strong </a:t>
            </a:r>
            <a:r>
              <a:rPr lang="en-IN" sz="1600" dirty="0">
                <a:latin typeface="Times New Roman" panose="02020603050405020304" pitchFamily="18" charset="0"/>
                <a:cs typeface="Times New Roman" panose="02020603050405020304" pitchFamily="18" charset="0"/>
              </a:rPr>
              <a:t>generalization across unseen data with 5-fold </a:t>
            </a:r>
            <a:r>
              <a:rPr lang="en-IN" sz="1600" dirty="0" smtClean="0">
                <a:latin typeface="Times New Roman" panose="02020603050405020304" pitchFamily="18" charset="0"/>
                <a:cs typeface="Times New Roman" panose="02020603050405020304" pitchFamily="18" charset="0"/>
              </a:rPr>
              <a:t>cross-validation.</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Scalable </a:t>
            </a:r>
            <a:r>
              <a:rPr lang="en-IN" sz="1600" dirty="0">
                <a:latin typeface="Times New Roman" panose="02020603050405020304" pitchFamily="18" charset="0"/>
                <a:cs typeface="Times New Roman" panose="02020603050405020304" pitchFamily="18" charset="0"/>
              </a:rPr>
              <a:t>&amp; interpretable for other domains beyond airlines</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Multimodal </a:t>
            </a:r>
            <a:r>
              <a:rPr lang="en-IN" sz="1600" dirty="0">
                <a:latin typeface="Times New Roman" panose="02020603050405020304" pitchFamily="18" charset="0"/>
                <a:cs typeface="Times New Roman" panose="02020603050405020304" pitchFamily="18" charset="0"/>
              </a:rPr>
              <a:t>Data Integration (text, images, audio) for richer sentiment insights</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Advanced </a:t>
            </a:r>
            <a:r>
              <a:rPr lang="en-IN" sz="1600" dirty="0">
                <a:latin typeface="Times New Roman" panose="02020603050405020304" pitchFamily="18" charset="0"/>
                <a:cs typeface="Times New Roman" panose="02020603050405020304" pitchFamily="18" charset="0"/>
              </a:rPr>
              <a:t>Sentiment Tasks: Expanding to sarcasm detection, emotion </a:t>
            </a:r>
            <a:r>
              <a:rPr lang="en-IN" sz="1600" dirty="0" smtClean="0">
                <a:latin typeface="Times New Roman" panose="02020603050405020304" pitchFamily="18" charset="0"/>
                <a:cs typeface="Times New Roman" panose="02020603050405020304" pitchFamily="18" charset="0"/>
              </a:rPr>
              <a:t>recognition.</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Real-Time </a:t>
            </a:r>
            <a:r>
              <a:rPr lang="en-IN" sz="1600" dirty="0">
                <a:latin typeface="Times New Roman" panose="02020603050405020304" pitchFamily="18" charset="0"/>
                <a:cs typeface="Times New Roman" panose="02020603050405020304" pitchFamily="18" charset="0"/>
              </a:rPr>
              <a:t>Sentiment Analysis for streaming data </a:t>
            </a:r>
            <a:r>
              <a:rPr lang="en-IN" sz="1600" dirty="0" smtClean="0">
                <a:latin typeface="Times New Roman" panose="02020603050405020304" pitchFamily="18" charset="0"/>
                <a:cs typeface="Times New Roman" panose="02020603050405020304" pitchFamily="18" charset="0"/>
              </a:rPr>
              <a:t>applications.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Improved </a:t>
            </a:r>
            <a:r>
              <a:rPr lang="en-IN" sz="1600" dirty="0">
                <a:latin typeface="Times New Roman" panose="02020603050405020304" pitchFamily="18" charset="0"/>
                <a:cs typeface="Times New Roman" panose="02020603050405020304" pitchFamily="18" charset="0"/>
              </a:rPr>
              <a:t>Interpretability: Explainable AI models for transparent </a:t>
            </a:r>
            <a:r>
              <a:rPr lang="en-IN" sz="1600" dirty="0" smtClean="0">
                <a:latin typeface="Times New Roman" panose="02020603050405020304" pitchFamily="18" charset="0"/>
                <a:cs typeface="Times New Roman" panose="02020603050405020304" pitchFamily="18" charset="0"/>
              </a:rPr>
              <a:t>decision-making.</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16405370"/>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B6D3CFFC-8032-CD4E-DB5F-CF0643D338EC}"/>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0EFEA445-2249-CC3B-3578-3FAB6467DEA9}"/>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368F6B31-B1A0-C9B2-C9EB-C5D08E9971EF}"/>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BD1A8C8C-83A8-1619-DC53-4C322461B675}"/>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1EF09F6-4BB9-76AA-6641-F1FDC8166E32}"/>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0346766C-8100-06D0-D032-FCDF0A7430B4}"/>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Times New Roman" panose="02020603050405020304" pitchFamily="18" charset="0"/>
                <a:cs typeface="Times New Roman" panose="02020603050405020304" pitchFamily="18" charset="0"/>
              </a:rPr>
              <a:t>Selected References</a:t>
            </a:r>
            <a:endParaRPr lang="en-IN" sz="28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8" name="TextBox 17"/>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5" name="Rectangle 4"/>
          <p:cNvSpPr/>
          <p:nvPr/>
        </p:nvSpPr>
        <p:spPr>
          <a:xfrm>
            <a:off x="360218" y="1762187"/>
            <a:ext cx="11665527" cy="4524315"/>
          </a:xfrm>
          <a:prstGeom prst="rect">
            <a:avLst/>
          </a:prstGeom>
        </p:spPr>
        <p:txBody>
          <a:bodyPr wrap="square">
            <a:spAutoFit/>
          </a:bodyPr>
          <a:lstStyle/>
          <a:p>
            <a:r>
              <a:rPr lang="en-IN" sz="1600" dirty="0" smtClean="0">
                <a:latin typeface="Times New Roman" panose="02020603050405020304" pitchFamily="18" charset="0"/>
                <a:cs typeface="Times New Roman" panose="02020603050405020304" pitchFamily="18" charset="0"/>
              </a:rPr>
              <a:t>1 </a:t>
            </a:r>
            <a:r>
              <a:rPr lang="en-IN" sz="1600" dirty="0" err="1" smtClean="0">
                <a:latin typeface="Times New Roman" panose="02020603050405020304" pitchFamily="18" charset="0"/>
                <a:cs typeface="Times New Roman" panose="02020603050405020304" pitchFamily="18" charset="0"/>
              </a:rPr>
              <a:t>AlBadani</a:t>
            </a:r>
            <a:r>
              <a:rPr lang="en-IN" sz="1600" dirty="0">
                <a:latin typeface="Times New Roman" panose="02020603050405020304" pitchFamily="18" charset="0"/>
                <a:cs typeface="Times New Roman" panose="02020603050405020304" pitchFamily="18" charset="0"/>
              </a:rPr>
              <a:t>, B., Shi, R., Dong, J., Al-</a:t>
            </a:r>
            <a:r>
              <a:rPr lang="en-IN" sz="1600" dirty="0" err="1">
                <a:latin typeface="Times New Roman" panose="02020603050405020304" pitchFamily="18" charset="0"/>
                <a:cs typeface="Times New Roman" panose="02020603050405020304" pitchFamily="18" charset="0"/>
              </a:rPr>
              <a:t>Sabri</a:t>
            </a:r>
            <a:r>
              <a:rPr lang="en-IN" sz="1600" dirty="0">
                <a:latin typeface="Times New Roman" panose="02020603050405020304" pitchFamily="18" charset="0"/>
                <a:cs typeface="Times New Roman" panose="02020603050405020304" pitchFamily="18" charset="0"/>
              </a:rPr>
              <a:t>, R., </a:t>
            </a:r>
            <a:r>
              <a:rPr lang="en-IN" sz="1600" dirty="0" err="1">
                <a:latin typeface="Times New Roman" panose="02020603050405020304" pitchFamily="18" charset="0"/>
                <a:cs typeface="Times New Roman" panose="02020603050405020304" pitchFamily="18" charset="0"/>
              </a:rPr>
              <a:t>Moctard</a:t>
            </a:r>
            <a:r>
              <a:rPr lang="en-IN" sz="1600" dirty="0">
                <a:latin typeface="Times New Roman" panose="02020603050405020304" pitchFamily="18" charset="0"/>
                <a:cs typeface="Times New Roman" panose="02020603050405020304" pitchFamily="18" charset="0"/>
              </a:rPr>
              <a:t>, O.B.: Transformer-based graph convolutional network for sentiment analysis. </a:t>
            </a:r>
            <a:r>
              <a:rPr lang="en-IN" sz="1600" dirty="0" smtClean="0">
                <a:latin typeface="Times New Roman" panose="02020603050405020304" pitchFamily="18" charset="0"/>
                <a:cs typeface="Times New Roman" panose="02020603050405020304" pitchFamily="18" charset="0"/>
              </a:rPr>
              <a:t>Applied Sciences12(3</a:t>
            </a:r>
            <a:r>
              <a:rPr lang="en-IN" sz="1600" dirty="0">
                <a:latin typeface="Times New Roman" panose="02020603050405020304" pitchFamily="18" charset="0"/>
                <a:cs typeface="Times New Roman" panose="02020603050405020304" pitchFamily="18" charset="0"/>
              </a:rPr>
              <a:t>), 1316 (2022).  </a:t>
            </a:r>
          </a:p>
          <a:p>
            <a:r>
              <a:rPr lang="en-IN" sz="1600" dirty="0" smtClean="0">
                <a:latin typeface="Times New Roman" panose="02020603050405020304" pitchFamily="18" charset="0"/>
                <a:cs typeface="Times New Roman" panose="02020603050405020304" pitchFamily="18" charset="0"/>
              </a:rPr>
              <a:t>2</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Bai</a:t>
            </a:r>
            <a:r>
              <a:rPr lang="en-IN" sz="1600" dirty="0">
                <a:latin typeface="Times New Roman" panose="02020603050405020304" pitchFamily="18" charset="0"/>
                <a:cs typeface="Times New Roman" panose="02020603050405020304" pitchFamily="18" charset="0"/>
              </a:rPr>
              <a:t>, X., </a:t>
            </a:r>
            <a:r>
              <a:rPr lang="en-IN" sz="1600" dirty="0" err="1">
                <a:latin typeface="Times New Roman" panose="02020603050405020304" pitchFamily="18" charset="0"/>
                <a:cs typeface="Times New Roman" panose="02020603050405020304" pitchFamily="18" charset="0"/>
              </a:rPr>
              <a:t>Fei</a:t>
            </a:r>
            <a:r>
              <a:rPr lang="en-IN" sz="1600" dirty="0">
                <a:latin typeface="Times New Roman" panose="02020603050405020304" pitchFamily="18" charset="0"/>
                <a:cs typeface="Times New Roman" panose="02020603050405020304" pitchFamily="18" charset="0"/>
              </a:rPr>
              <a:t>, R., Liu, Z., Chen, X.: Fine-grained sentiment analysis based on heterogeneous graph neural network. </a:t>
            </a:r>
            <a:r>
              <a:rPr lang="en-IN" sz="1600" dirty="0" smtClean="0">
                <a:latin typeface="Times New Roman" panose="02020603050405020304" pitchFamily="18" charset="0"/>
                <a:cs typeface="Times New Roman" panose="02020603050405020304" pitchFamily="18" charset="0"/>
              </a:rPr>
              <a:t>2022 </a:t>
            </a:r>
            <a:r>
              <a:rPr lang="en-IN" sz="1600" dirty="0">
                <a:latin typeface="Times New Roman" panose="02020603050405020304" pitchFamily="18" charset="0"/>
                <a:cs typeface="Times New Roman" panose="02020603050405020304" pitchFamily="18" charset="0"/>
              </a:rPr>
              <a:t>6th Asian Conference on Artificial Intelligence Technology (ACAIT</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pp. 1–6. IEEE (2022).  </a:t>
            </a:r>
          </a:p>
          <a:p>
            <a:r>
              <a:rPr lang="en-IN" sz="1600" dirty="0" smtClean="0">
                <a:latin typeface="Times New Roman" panose="02020603050405020304" pitchFamily="18" charset="0"/>
                <a:cs typeface="Times New Roman" panose="02020603050405020304" pitchFamily="18" charset="0"/>
              </a:rPr>
              <a:t>3</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Bai</a:t>
            </a:r>
            <a:r>
              <a:rPr lang="en-IN" sz="1600" dirty="0">
                <a:latin typeface="Times New Roman" panose="02020603050405020304" pitchFamily="18" charset="0"/>
                <a:cs typeface="Times New Roman" panose="02020603050405020304" pitchFamily="18" charset="0"/>
              </a:rPr>
              <a:t>, X., </a:t>
            </a:r>
            <a:r>
              <a:rPr lang="en-IN" sz="1600" dirty="0" err="1">
                <a:latin typeface="Times New Roman" panose="02020603050405020304" pitchFamily="18" charset="0"/>
                <a:cs typeface="Times New Roman" panose="02020603050405020304" pitchFamily="18" charset="0"/>
              </a:rPr>
              <a:t>Fei</a:t>
            </a:r>
            <a:r>
              <a:rPr lang="en-IN" sz="1600" dirty="0">
                <a:latin typeface="Times New Roman" panose="02020603050405020304" pitchFamily="18" charset="0"/>
                <a:cs typeface="Times New Roman" panose="02020603050405020304" pitchFamily="18" charset="0"/>
              </a:rPr>
              <a:t>, R., Liu, Z., Chen, X.: Fine-grained sentiment analysis based on heterogeneous graph neural network. </a:t>
            </a:r>
            <a:r>
              <a:rPr lang="en-IN" sz="1600" dirty="0" smtClean="0">
                <a:latin typeface="Times New Roman" panose="02020603050405020304" pitchFamily="18" charset="0"/>
                <a:cs typeface="Times New Roman" panose="02020603050405020304" pitchFamily="18" charset="0"/>
              </a:rPr>
              <a:t>2022 </a:t>
            </a:r>
            <a:r>
              <a:rPr lang="en-IN" sz="1600" dirty="0">
                <a:latin typeface="Times New Roman" panose="02020603050405020304" pitchFamily="18" charset="0"/>
                <a:cs typeface="Times New Roman" panose="02020603050405020304" pitchFamily="18" charset="0"/>
              </a:rPr>
              <a:t>6th Asian Conference on Artificial Intelligence Technology (ACAIT</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pp. 1–6. IEEE (2022).  </a:t>
            </a:r>
          </a:p>
          <a:p>
            <a:r>
              <a:rPr lang="en-IN" sz="1600" dirty="0" smtClean="0">
                <a:latin typeface="Times New Roman" panose="02020603050405020304" pitchFamily="18" charset="0"/>
                <a:cs typeface="Times New Roman" panose="02020603050405020304" pitchFamily="18" charset="0"/>
              </a:rPr>
              <a:t>4</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Kaggle</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Crowdflower</a:t>
            </a:r>
            <a:r>
              <a:rPr lang="en-IN" sz="1600" dirty="0">
                <a:latin typeface="Times New Roman" panose="02020603050405020304" pitchFamily="18" charset="0"/>
                <a:cs typeface="Times New Roman" panose="02020603050405020304" pitchFamily="18" charset="0"/>
              </a:rPr>
              <a:t> Twitter Airline Sentiment Dataset. [Available Online](https://www.kaggle.com/datasets/crowdflower/twitter-airline-sentiment) (2015).  </a:t>
            </a:r>
          </a:p>
          <a:p>
            <a:r>
              <a:rPr lang="en-IN" sz="1600" dirty="0" smtClean="0">
                <a:latin typeface="Times New Roman" panose="02020603050405020304" pitchFamily="18" charset="0"/>
                <a:cs typeface="Times New Roman" panose="02020603050405020304" pitchFamily="18" charset="0"/>
              </a:rPr>
              <a:t>5</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Wang</a:t>
            </a:r>
            <a:r>
              <a:rPr lang="en-IN" sz="1600" dirty="0">
                <a:latin typeface="Times New Roman" panose="02020603050405020304" pitchFamily="18" charset="0"/>
                <a:cs typeface="Times New Roman" panose="02020603050405020304" pitchFamily="18" charset="0"/>
              </a:rPr>
              <a:t>, M., Hu, G.: A novel method for Twitter sentiment analysis based on attentional-graph neural network. </a:t>
            </a:r>
            <a:r>
              <a:rPr lang="en-IN" sz="1600" dirty="0" smtClean="0">
                <a:latin typeface="Times New Roman" panose="02020603050405020304" pitchFamily="18" charset="0"/>
                <a:cs typeface="Times New Roman" panose="02020603050405020304" pitchFamily="18" charset="0"/>
              </a:rPr>
              <a:t>Information </a:t>
            </a:r>
            <a:r>
              <a:rPr lang="en-IN" sz="1600" dirty="0">
                <a:latin typeface="Times New Roman" panose="02020603050405020304" pitchFamily="18" charset="0"/>
                <a:cs typeface="Times New Roman" panose="02020603050405020304" pitchFamily="18" charset="0"/>
              </a:rPr>
              <a:t>11(2), 92 (2020).  </a:t>
            </a:r>
          </a:p>
          <a:p>
            <a:r>
              <a:rPr lang="en-IN" sz="1600" dirty="0" smtClean="0">
                <a:latin typeface="Times New Roman" panose="02020603050405020304" pitchFamily="18" charset="0"/>
                <a:cs typeface="Times New Roman" panose="02020603050405020304" pitchFamily="18" charset="0"/>
              </a:rPr>
              <a:t>6</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Nguyen</a:t>
            </a:r>
            <a:r>
              <a:rPr lang="en-IN" sz="1600" dirty="0">
                <a:latin typeface="Times New Roman" panose="02020603050405020304" pitchFamily="18" charset="0"/>
                <a:cs typeface="Times New Roman" panose="02020603050405020304" pitchFamily="18" charset="0"/>
              </a:rPr>
              <a:t>, A., Longa, A., Luca, M., </a:t>
            </a:r>
            <a:r>
              <a:rPr lang="en-IN" sz="1600" dirty="0" err="1">
                <a:latin typeface="Times New Roman" panose="02020603050405020304" pitchFamily="18" charset="0"/>
                <a:cs typeface="Times New Roman" panose="02020603050405020304" pitchFamily="18" charset="0"/>
              </a:rPr>
              <a:t>Kaul</a:t>
            </a:r>
            <a:r>
              <a:rPr lang="en-IN" sz="1600" dirty="0">
                <a:latin typeface="Times New Roman" panose="02020603050405020304" pitchFamily="18" charset="0"/>
                <a:cs typeface="Times New Roman" panose="02020603050405020304" pitchFamily="18" charset="0"/>
              </a:rPr>
              <a:t>, J., Lopez, G.: Emotion analysis using </a:t>
            </a:r>
            <a:r>
              <a:rPr lang="en-IN" sz="1600" dirty="0" err="1">
                <a:latin typeface="Times New Roman" panose="02020603050405020304" pitchFamily="18" charset="0"/>
                <a:cs typeface="Times New Roman" panose="02020603050405020304" pitchFamily="18" charset="0"/>
              </a:rPr>
              <a:t>multilayered</a:t>
            </a:r>
            <a:r>
              <a:rPr lang="en-IN" sz="1600" dirty="0">
                <a:latin typeface="Times New Roman" panose="02020603050405020304" pitchFamily="18" charset="0"/>
                <a:cs typeface="Times New Roman" panose="02020603050405020304" pitchFamily="18" charset="0"/>
              </a:rPr>
              <a:t> networks for graphical representation of tweets. </a:t>
            </a:r>
            <a:r>
              <a:rPr lang="en-IN" sz="1600" dirty="0" smtClean="0">
                <a:latin typeface="Times New Roman" panose="02020603050405020304" pitchFamily="18" charset="0"/>
                <a:cs typeface="Times New Roman" panose="02020603050405020304" pitchFamily="18" charset="0"/>
              </a:rPr>
              <a:t>IEEE Access </a:t>
            </a:r>
            <a:r>
              <a:rPr lang="en-IN" sz="1600" dirty="0">
                <a:latin typeface="Times New Roman" panose="02020603050405020304" pitchFamily="18" charset="0"/>
                <a:cs typeface="Times New Roman" panose="02020603050405020304" pitchFamily="18" charset="0"/>
              </a:rPr>
              <a:t>10, 99467–99478 (2022).  </a:t>
            </a:r>
          </a:p>
          <a:p>
            <a:r>
              <a:rPr lang="en-IN" sz="1600" dirty="0" smtClean="0">
                <a:latin typeface="Times New Roman" panose="02020603050405020304" pitchFamily="18" charset="0"/>
                <a:cs typeface="Times New Roman" panose="02020603050405020304" pitchFamily="18" charset="0"/>
              </a:rPr>
              <a:t>7. Wang</a:t>
            </a:r>
            <a:r>
              <a:rPr lang="en-IN" sz="1600" dirty="0">
                <a:latin typeface="Times New Roman" panose="02020603050405020304" pitchFamily="18" charset="0"/>
                <a:cs typeface="Times New Roman" panose="02020603050405020304" pitchFamily="18" charset="0"/>
              </a:rPr>
              <a:t>, M., Hu, G.: A novel method for Twitter sentiment analysis based on attentional-graph neural network. </a:t>
            </a:r>
            <a:r>
              <a:rPr lang="en-IN" sz="1600" dirty="0" smtClean="0">
                <a:latin typeface="Times New Roman" panose="02020603050405020304" pitchFamily="18" charset="0"/>
                <a:cs typeface="Times New Roman" panose="02020603050405020304" pitchFamily="18" charset="0"/>
              </a:rPr>
              <a:t>Information </a:t>
            </a:r>
            <a:r>
              <a:rPr lang="en-IN" sz="1600" dirty="0">
                <a:latin typeface="Times New Roman" panose="02020603050405020304" pitchFamily="18" charset="0"/>
                <a:cs typeface="Times New Roman" panose="02020603050405020304" pitchFamily="18" charset="0"/>
              </a:rPr>
              <a:t>11(2), 92 (2020).  </a:t>
            </a:r>
          </a:p>
          <a:p>
            <a:r>
              <a:rPr lang="en-IN" sz="1600" dirty="0" smtClean="0">
                <a:latin typeface="Times New Roman" panose="02020603050405020304" pitchFamily="18" charset="0"/>
                <a:cs typeface="Times New Roman" panose="02020603050405020304" pitchFamily="18" charset="0"/>
              </a:rPr>
              <a:t>8. </a:t>
            </a:r>
            <a:r>
              <a:rPr lang="en-IN" sz="1600" dirty="0" err="1" smtClean="0">
                <a:latin typeface="Times New Roman" panose="02020603050405020304" pitchFamily="18" charset="0"/>
                <a:cs typeface="Times New Roman" panose="02020603050405020304" pitchFamily="18" charset="0"/>
              </a:rPr>
              <a:t>Lubis</a:t>
            </a:r>
            <a:r>
              <a:rPr lang="en-IN" sz="1600" dirty="0">
                <a:latin typeface="Times New Roman" panose="02020603050405020304" pitchFamily="18" charset="0"/>
                <a:cs typeface="Times New Roman" panose="02020603050405020304" pitchFamily="18" charset="0"/>
              </a:rPr>
              <a:t>, A., </a:t>
            </a:r>
            <a:r>
              <a:rPr lang="en-IN" sz="1600" dirty="0" err="1">
                <a:latin typeface="Times New Roman" panose="02020603050405020304" pitchFamily="18" charset="0"/>
                <a:cs typeface="Times New Roman" panose="02020603050405020304" pitchFamily="18" charset="0"/>
              </a:rPr>
              <a:t>Irawan</a:t>
            </a:r>
            <a:r>
              <a:rPr lang="en-IN" sz="1600" dirty="0">
                <a:latin typeface="Times New Roman" panose="02020603050405020304" pitchFamily="18" charset="0"/>
                <a:cs typeface="Times New Roman" panose="02020603050405020304" pitchFamily="18" charset="0"/>
              </a:rPr>
              <a:t>, Y., </a:t>
            </a:r>
            <a:r>
              <a:rPr lang="en-IN" sz="1600" dirty="0" err="1">
                <a:latin typeface="Times New Roman" panose="02020603050405020304" pitchFamily="18" charset="0"/>
                <a:cs typeface="Times New Roman" panose="02020603050405020304" pitchFamily="18" charset="0"/>
              </a:rPr>
              <a:t>Junadhi</a:t>
            </a:r>
            <a:r>
              <a:rPr lang="en-IN" sz="1600" dirty="0">
                <a:latin typeface="Times New Roman" panose="02020603050405020304" pitchFamily="18" charset="0"/>
                <a:cs typeface="Times New Roman" panose="02020603050405020304" pitchFamily="18" charset="0"/>
              </a:rPr>
              <a:t>, J., </a:t>
            </a:r>
            <a:r>
              <a:rPr lang="en-IN" sz="1600" dirty="0" err="1">
                <a:latin typeface="Times New Roman" panose="02020603050405020304" pitchFamily="18" charset="0"/>
                <a:cs typeface="Times New Roman" panose="02020603050405020304" pitchFamily="18" charset="0"/>
              </a:rPr>
              <a:t>Defit</a:t>
            </a:r>
            <a:r>
              <a:rPr lang="en-IN" sz="1600" dirty="0">
                <a:latin typeface="Times New Roman" panose="02020603050405020304" pitchFamily="18" charset="0"/>
                <a:cs typeface="Times New Roman" panose="02020603050405020304" pitchFamily="18" charset="0"/>
              </a:rPr>
              <a:t>, S.: Leveraging k-nearest </a:t>
            </a:r>
            <a:r>
              <a:rPr lang="en-IN" sz="1600" dirty="0" err="1">
                <a:latin typeface="Times New Roman" panose="02020603050405020304" pitchFamily="18" charset="0"/>
                <a:cs typeface="Times New Roman" panose="02020603050405020304" pitchFamily="18" charset="0"/>
              </a:rPr>
              <a:t>neighbors</a:t>
            </a:r>
            <a:r>
              <a:rPr lang="en-IN" sz="1600" dirty="0">
                <a:latin typeface="Times New Roman" panose="02020603050405020304" pitchFamily="18" charset="0"/>
                <a:cs typeface="Times New Roman" panose="02020603050405020304" pitchFamily="18" charset="0"/>
              </a:rPr>
              <a:t> with SMOTE and boosting techniques for data imbalance and accuracy improvement. </a:t>
            </a:r>
            <a:r>
              <a:rPr lang="en-IN" sz="1600" dirty="0" smtClean="0">
                <a:latin typeface="Times New Roman" panose="02020603050405020304" pitchFamily="18" charset="0"/>
                <a:cs typeface="Times New Roman" panose="02020603050405020304" pitchFamily="18" charset="0"/>
              </a:rPr>
              <a:t>Journal </a:t>
            </a:r>
            <a:r>
              <a:rPr lang="en-IN" sz="1600" dirty="0">
                <a:latin typeface="Times New Roman" panose="02020603050405020304" pitchFamily="18" charset="0"/>
                <a:cs typeface="Times New Roman" panose="02020603050405020304" pitchFamily="18" charset="0"/>
              </a:rPr>
              <a:t>of Applied Data </a:t>
            </a:r>
            <a:r>
              <a:rPr lang="en-IN" sz="1600" dirty="0" smtClean="0">
                <a:latin typeface="Times New Roman" panose="02020603050405020304" pitchFamily="18" charset="0"/>
                <a:cs typeface="Times New Roman" panose="02020603050405020304" pitchFamily="18" charset="0"/>
              </a:rPr>
              <a:t>Sciences </a:t>
            </a:r>
            <a:r>
              <a:rPr lang="en-IN" sz="1600" dirty="0">
                <a:latin typeface="Times New Roman" panose="02020603050405020304" pitchFamily="18" charset="0"/>
                <a:cs typeface="Times New Roman" panose="02020603050405020304" pitchFamily="18" charset="0"/>
              </a:rPr>
              <a:t>5(4), 1625–1638 (2024).  </a:t>
            </a:r>
          </a:p>
          <a:p>
            <a:r>
              <a:rPr lang="en-IN" sz="1600" dirty="0" smtClean="0">
                <a:latin typeface="Times New Roman" panose="02020603050405020304" pitchFamily="18" charset="0"/>
                <a:cs typeface="Times New Roman" panose="02020603050405020304" pitchFamily="18" charset="0"/>
              </a:rPr>
              <a:t>9</a:t>
            </a:r>
            <a:r>
              <a:rPr lang="en-IN" sz="1600" dirty="0">
                <a:latin typeface="Times New Roman" panose="02020603050405020304" pitchFamily="18" charset="0"/>
                <a:cs typeface="Times New Roman" panose="02020603050405020304" pitchFamily="18" charset="0"/>
              </a:rPr>
              <a:t>. </a:t>
            </a:r>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Keshavarz</a:t>
            </a:r>
            <a:r>
              <a:rPr lang="en-IN" sz="1600" dirty="0">
                <a:latin typeface="Times New Roman" panose="02020603050405020304" pitchFamily="18" charset="0"/>
                <a:cs typeface="Times New Roman" panose="02020603050405020304" pitchFamily="18" charset="0"/>
              </a:rPr>
              <a:t>, Z., </a:t>
            </a:r>
            <a:r>
              <a:rPr lang="en-IN" sz="1600" dirty="0" err="1">
                <a:latin typeface="Times New Roman" panose="02020603050405020304" pitchFamily="18" charset="0"/>
                <a:cs typeface="Times New Roman" panose="02020603050405020304" pitchFamily="18" charset="0"/>
              </a:rPr>
              <a:t>Gorji</a:t>
            </a:r>
            <a:r>
              <a:rPr lang="en-IN" sz="1600" dirty="0">
                <a:latin typeface="Times New Roman" panose="02020603050405020304" pitchFamily="18" charset="0"/>
                <a:cs typeface="Times New Roman" panose="02020603050405020304" pitchFamily="18" charset="0"/>
              </a:rPr>
              <a:t>, M., </a:t>
            </a:r>
            <a:r>
              <a:rPr lang="en-IN" sz="1600" dirty="0" err="1">
                <a:latin typeface="Times New Roman" panose="02020603050405020304" pitchFamily="18" charset="0"/>
                <a:cs typeface="Times New Roman" panose="02020603050405020304" pitchFamily="18" charset="0"/>
              </a:rPr>
              <a:t>Houshyar</a:t>
            </a:r>
            <a:r>
              <a:rPr lang="en-IN" sz="1600" dirty="0">
                <a:latin typeface="Times New Roman" panose="02020603050405020304" pitchFamily="18" charset="0"/>
                <a:cs typeface="Times New Roman" panose="02020603050405020304" pitchFamily="18" charset="0"/>
              </a:rPr>
              <a:t>, Z., </a:t>
            </a:r>
            <a:r>
              <a:rPr lang="en-IN" sz="1600" dirty="0" err="1">
                <a:latin typeface="Times New Roman" panose="02020603050405020304" pitchFamily="18" charset="0"/>
                <a:cs typeface="Times New Roman" panose="02020603050405020304" pitchFamily="18" charset="0"/>
              </a:rPr>
              <a:t>Tamajani</a:t>
            </a:r>
            <a:r>
              <a:rPr lang="en-IN" sz="1600" dirty="0">
                <a:latin typeface="Times New Roman" panose="02020603050405020304" pitchFamily="18" charset="0"/>
                <a:cs typeface="Times New Roman" panose="02020603050405020304" pitchFamily="18" charset="0"/>
              </a:rPr>
              <a:t>, Z.T., Martin, J.: The professional quality of life among healthcare providers and its related factors. </a:t>
            </a:r>
            <a:r>
              <a:rPr lang="en-IN" sz="1600" dirty="0" smtClean="0">
                <a:latin typeface="Times New Roman" panose="02020603050405020304" pitchFamily="18" charset="0"/>
                <a:cs typeface="Times New Roman" panose="02020603050405020304" pitchFamily="18" charset="0"/>
              </a:rPr>
              <a:t>Asian </a:t>
            </a:r>
            <a:r>
              <a:rPr lang="en-IN" sz="1600" dirty="0">
                <a:latin typeface="Times New Roman" panose="02020603050405020304" pitchFamily="18" charset="0"/>
                <a:cs typeface="Times New Roman" panose="02020603050405020304" pitchFamily="18" charset="0"/>
              </a:rPr>
              <a:t>Journal of Social Health and </a:t>
            </a:r>
            <a:r>
              <a:rPr lang="en-IN" sz="1600" dirty="0" err="1" smtClean="0">
                <a:latin typeface="Times New Roman" panose="02020603050405020304" pitchFamily="18" charset="0"/>
                <a:cs typeface="Times New Roman" panose="02020603050405020304" pitchFamily="18" charset="0"/>
              </a:rPr>
              <a:t>Behavior</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2(1), 32–38 (2019).  </a:t>
            </a:r>
          </a:p>
        </p:txBody>
      </p:sp>
    </p:spTree>
    <p:extLst>
      <p:ext uri="{BB962C8B-B14F-4D97-AF65-F5344CB8AC3E}">
        <p14:creationId xmlns:p14="http://schemas.microsoft.com/office/powerpoint/2010/main" val="1228912174"/>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394C1981-AD3E-AD97-57D0-4F96E5D01509}"/>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350D0F93-1602-66EE-939F-2C187817AAD2}"/>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E0980874-84E2-E21F-A370-0E517304A8C8}"/>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78649E58-3DED-8D22-E626-B79A276ECF25}"/>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A274F229-0D34-D05A-46B5-A7A75E752DE4}"/>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DABF0BB1-A4E9-53A4-2579-704B9C6CF110}"/>
              </a:ext>
            </a:extLst>
          </p:cNvPr>
          <p:cNvSpPr txBox="1">
            <a:spLocks/>
          </p:cNvSpPr>
          <p:nvPr/>
        </p:nvSpPr>
        <p:spPr>
          <a:xfrm>
            <a:off x="4658030" y="3378510"/>
            <a:ext cx="2236255" cy="47535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latin typeface="Times New Roman" panose="02020603050405020304" pitchFamily="18" charset="0"/>
                <a:cs typeface="Times New Roman" panose="02020603050405020304" pitchFamily="18" charset="0"/>
              </a:rPr>
              <a:t>Thank you</a:t>
            </a:r>
            <a:endParaRPr lang="en-IN" sz="3200" b="1" dirty="0">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7" name="TextBox 16"/>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Tree>
    <p:extLst>
      <p:ext uri="{BB962C8B-B14F-4D97-AF65-F5344CB8AC3E}">
        <p14:creationId xmlns:p14="http://schemas.microsoft.com/office/powerpoint/2010/main" val="33814842"/>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B36CAD90-21C2-FFDE-4622-1F4FC6D2E802}"/>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81686C7-882A-DF66-5D5C-A44EAE1B2B15}"/>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91F054C2-C140-B36C-4CE0-295398BA7641}"/>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56566BEE-CFB0-ECD6-BC86-E74D7C8159B0}"/>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7A4B6936-695E-89D4-3E9A-9B814B0E84DF}"/>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F2F1E38A-C63C-508D-A11B-E798531A3184}"/>
              </a:ext>
            </a:extLst>
          </p:cNvPr>
          <p:cNvSpPr txBox="1">
            <a:spLocks/>
          </p:cNvSpPr>
          <p:nvPr/>
        </p:nvSpPr>
        <p:spPr>
          <a:xfrm>
            <a:off x="0" y="1179277"/>
            <a:ext cx="10594258" cy="50604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Times New Roman" panose="02020603050405020304" pitchFamily="18" charset="0"/>
                <a:cs typeface="Times New Roman" panose="02020603050405020304" pitchFamily="18" charset="0"/>
              </a:rPr>
              <a:t>Presentation Outline</a:t>
            </a:r>
            <a:endParaRPr lang="en-IN" sz="2800" b="1"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479659" y="1645920"/>
            <a:ext cx="10957561" cy="44071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8" name="TextBox 17"/>
          <p:cNvSpPr txBox="1"/>
          <p:nvPr/>
        </p:nvSpPr>
        <p:spPr>
          <a:xfrm>
            <a:off x="4278086" y="122735"/>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4" name="Rectangle 3"/>
          <p:cNvSpPr/>
          <p:nvPr/>
        </p:nvSpPr>
        <p:spPr>
          <a:xfrm>
            <a:off x="803564" y="2151969"/>
            <a:ext cx="3906982" cy="2862322"/>
          </a:xfrm>
          <a:prstGeom prst="rect">
            <a:avLst/>
          </a:prstGeom>
        </p:spPr>
        <p:txBody>
          <a:bodyPr wrap="square">
            <a:spAutoFit/>
          </a:bodyPr>
          <a:lstStyle/>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Introduction</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Literature Survey</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Problem Statement</a:t>
            </a:r>
          </a:p>
          <a:p>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Methodology</a:t>
            </a:r>
          </a:p>
        </p:txBody>
      </p:sp>
      <p:sp>
        <p:nvSpPr>
          <p:cNvPr id="5" name="Rectangle 4"/>
          <p:cNvSpPr/>
          <p:nvPr/>
        </p:nvSpPr>
        <p:spPr>
          <a:xfrm>
            <a:off x="5708074" y="2151968"/>
            <a:ext cx="3435926" cy="2031325"/>
          </a:xfrm>
          <a:prstGeom prst="rect">
            <a:avLst/>
          </a:prstGeom>
        </p:spPr>
        <p:txBody>
          <a:bodyPr wrap="square">
            <a:spAutoFit/>
          </a:bodyPr>
          <a:lstStyle/>
          <a:p>
            <a:pPr marL="285750" indent="-285750">
              <a:buFont typeface="Wingdings" panose="05000000000000000000" pitchFamily="2" charset="2"/>
              <a:buChar char="Ø"/>
            </a:pPr>
            <a:r>
              <a:rPr lang="en-GB" dirty="0">
                <a:latin typeface="Times New Roman" panose="02020603050405020304" pitchFamily="18" charset="0"/>
                <a:cs typeface="Times New Roman" panose="02020603050405020304" pitchFamily="18" charset="0"/>
              </a:rPr>
              <a:t>Results &amp; </a:t>
            </a:r>
            <a:r>
              <a:rPr lang="en-GB" dirty="0" smtClean="0">
                <a:latin typeface="Times New Roman" panose="02020603050405020304" pitchFamily="18" charset="0"/>
                <a:cs typeface="Times New Roman" panose="02020603050405020304" pitchFamily="18" charset="0"/>
              </a:rPr>
              <a:t>Discussion</a:t>
            </a:r>
          </a:p>
          <a:p>
            <a:pPr marL="285750" indent="-285750">
              <a:buFont typeface="Wingdings" panose="05000000000000000000" pitchFamily="2" charset="2"/>
              <a:buChar char="Ø"/>
            </a:pPr>
            <a:endParaRPr lang="en-GB" dirty="0" smtClean="0">
              <a:latin typeface="Times New Roman" panose="02020603050405020304" pitchFamily="18" charset="0"/>
              <a:cs typeface="Times New Roman" panose="02020603050405020304" pitchFamily="18" charset="0"/>
            </a:endParaRP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Conclusion </a:t>
            </a:r>
            <a:r>
              <a:rPr lang="en-GB" dirty="0">
                <a:latin typeface="Times New Roman" panose="02020603050405020304" pitchFamily="18" charset="0"/>
                <a:cs typeface="Times New Roman" panose="02020603050405020304" pitchFamily="18" charset="0"/>
              </a:rPr>
              <a:t>&amp; Future </a:t>
            </a:r>
            <a:r>
              <a:rPr lang="en-GB" dirty="0" smtClean="0">
                <a:latin typeface="Times New Roman" panose="02020603050405020304" pitchFamily="18" charset="0"/>
                <a:cs typeface="Times New Roman" panose="02020603050405020304" pitchFamily="18" charset="0"/>
              </a:rPr>
              <a:t>Work</a:t>
            </a:r>
          </a:p>
          <a:p>
            <a:endParaRPr lang="en-GB" dirty="0" smtClean="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endParaRPr lang="en-GB"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GB" dirty="0" smtClean="0">
                <a:latin typeface="Times New Roman" panose="02020603050405020304" pitchFamily="18" charset="0"/>
                <a:cs typeface="Times New Roman" panose="02020603050405020304" pitchFamily="18" charset="0"/>
              </a:rPr>
              <a:t>Selected </a:t>
            </a:r>
            <a:r>
              <a:rPr lang="en-GB" dirty="0">
                <a:latin typeface="Times New Roman" panose="02020603050405020304" pitchFamily="18" charset="0"/>
                <a:cs typeface="Times New Roman" panose="02020603050405020304" pitchFamily="18" charset="0"/>
              </a:rPr>
              <a:t>References</a:t>
            </a:r>
          </a:p>
        </p:txBody>
      </p:sp>
    </p:spTree>
    <p:extLst>
      <p:ext uri="{BB962C8B-B14F-4D97-AF65-F5344CB8AC3E}">
        <p14:creationId xmlns:p14="http://schemas.microsoft.com/office/powerpoint/2010/main" val="2782341093"/>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B36CAD90-21C2-FFDE-4622-1F4FC6D2E802}"/>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81686C7-882A-DF66-5D5C-A44EAE1B2B15}"/>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91F054C2-C140-B36C-4CE0-295398BA7641}"/>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56566BEE-CFB0-ECD6-BC86-E74D7C8159B0}"/>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7A4B6936-695E-89D4-3E9A-9B814B0E84DF}"/>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F2F1E38A-C63C-508D-A11B-E798531A3184}"/>
              </a:ext>
            </a:extLst>
          </p:cNvPr>
          <p:cNvSpPr txBox="1">
            <a:spLocks/>
          </p:cNvSpPr>
          <p:nvPr/>
        </p:nvSpPr>
        <p:spPr>
          <a:xfrm>
            <a:off x="0" y="1179277"/>
            <a:ext cx="10594258" cy="50604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Introduction</a:t>
            </a:r>
            <a:endParaRPr lang="en-IN" sz="2800" b="1" dirty="0">
              <a:latin typeface="Times New Roman" panose="02020603050405020304" pitchFamily="18" charset="0"/>
              <a:cs typeface="Times New Roman" panose="02020603050405020304" pitchFamily="18" charset="0"/>
            </a:endParaRPr>
          </a:p>
        </p:txBody>
      </p:sp>
      <p:sp>
        <p:nvSpPr>
          <p:cNvPr id="11" name="Content Placeholder 2"/>
          <p:cNvSpPr txBox="1">
            <a:spLocks/>
          </p:cNvSpPr>
          <p:nvPr/>
        </p:nvSpPr>
        <p:spPr>
          <a:xfrm>
            <a:off x="479659" y="1645920"/>
            <a:ext cx="10957561" cy="440717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endParaRPr lang="en-US" sz="2400"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8" name="TextBox 17"/>
          <p:cNvSpPr txBox="1"/>
          <p:nvPr/>
        </p:nvSpPr>
        <p:spPr>
          <a:xfrm>
            <a:off x="4278086" y="122735"/>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28" name="Rectangle 27"/>
          <p:cNvSpPr/>
          <p:nvPr/>
        </p:nvSpPr>
        <p:spPr>
          <a:xfrm>
            <a:off x="1828800" y="1980118"/>
            <a:ext cx="7398328" cy="3293209"/>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Social </a:t>
            </a:r>
            <a:r>
              <a:rPr lang="en-IN" sz="1600" dirty="0">
                <a:latin typeface="Times New Roman" panose="02020603050405020304" pitchFamily="18" charset="0"/>
                <a:cs typeface="Times New Roman" panose="02020603050405020304" pitchFamily="18" charset="0"/>
              </a:rPr>
              <a:t>media, especially Twitter, plays a crucial role in sentiment analysis for businesses like aviation</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Challenges </a:t>
            </a:r>
            <a:r>
              <a:rPr lang="en-IN" sz="1600" dirty="0">
                <a:latin typeface="Times New Roman" panose="02020603050405020304" pitchFamily="18" charset="0"/>
                <a:cs typeface="Times New Roman" panose="02020603050405020304" pitchFamily="18" charset="0"/>
              </a:rPr>
              <a:t>include unstructured data, slang, abbreviations, multilingual content, and sarcasm</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This </a:t>
            </a:r>
            <a:r>
              <a:rPr lang="en-IN" sz="1600" dirty="0">
                <a:latin typeface="Times New Roman" panose="02020603050405020304" pitchFamily="18" charset="0"/>
                <a:cs typeface="Times New Roman" panose="02020603050405020304" pitchFamily="18" charset="0"/>
              </a:rPr>
              <a:t>study proposes a hybrid sentiment analysis approach combining</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Neuro-Symbolic </a:t>
            </a:r>
            <a:r>
              <a:rPr lang="en-IN" sz="1600" dirty="0">
                <a:latin typeface="Times New Roman" panose="02020603050405020304" pitchFamily="18" charset="0"/>
                <a:cs typeface="Times New Roman" panose="02020603050405020304" pitchFamily="18" charset="0"/>
              </a:rPr>
              <a:t>Sentiment Analysis (lexicon-based + deep learning</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Topic-Driven </a:t>
            </a:r>
            <a:r>
              <a:rPr lang="en-IN" sz="1600" dirty="0">
                <a:latin typeface="Times New Roman" panose="02020603050405020304" pitchFamily="18" charset="0"/>
                <a:cs typeface="Times New Roman" panose="02020603050405020304" pitchFamily="18" charset="0"/>
              </a:rPr>
              <a:t>Sentiment Analysis (latent variable techniques</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Machine </a:t>
            </a:r>
            <a:r>
              <a:rPr lang="en-IN" sz="1600" dirty="0">
                <a:latin typeface="Times New Roman" panose="02020603050405020304" pitchFamily="18" charset="0"/>
                <a:cs typeface="Times New Roman" panose="02020603050405020304" pitchFamily="18" charset="0"/>
              </a:rPr>
              <a:t>learning models used: Logistic Regression, Naïve Bayes, SVM, Random Forest, and FCNN</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K-fold </a:t>
            </a:r>
            <a:r>
              <a:rPr lang="en-IN" sz="1600" dirty="0">
                <a:latin typeface="Times New Roman" panose="02020603050405020304" pitchFamily="18" charset="0"/>
                <a:cs typeface="Times New Roman" panose="02020603050405020304" pitchFamily="18" charset="0"/>
              </a:rPr>
              <a:t>cross-validation ensures robustness across binary and multiclass classifications</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Experimental </a:t>
            </a:r>
            <a:r>
              <a:rPr lang="en-IN" sz="1600" dirty="0">
                <a:latin typeface="Times New Roman" panose="02020603050405020304" pitchFamily="18" charset="0"/>
                <a:cs typeface="Times New Roman" panose="02020603050405020304" pitchFamily="18" charset="0"/>
              </a:rPr>
              <a:t>validation on airline sentiment datasets shows high accuracy and </a:t>
            </a:r>
            <a:r>
              <a:rPr lang="en-IN" sz="1600" dirty="0" err="1">
                <a:latin typeface="Times New Roman" panose="02020603050405020304" pitchFamily="18" charset="0"/>
                <a:cs typeface="Times New Roman" panose="02020603050405020304" pitchFamily="18" charset="0"/>
              </a:rPr>
              <a:t>explainability</a:t>
            </a:r>
            <a:r>
              <a:rPr lang="en-IN" sz="16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79917632"/>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15A0214B-F703-D2D8-AAB3-A3C593448E4F}"/>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197D640D-EE4B-C386-DB40-08DAD5A0DB3D}"/>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A30C791B-B5B7-CD37-64FF-CBA217AF055A}"/>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3881C46B-197C-15B6-C7DB-DABF27CA3EE1}"/>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BAC71C3E-DDAF-04FD-0E99-439098803D17}"/>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5F09DDC5-341C-B9C8-4C44-F10FFC8DD794}"/>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Literature Survey</a:t>
            </a:r>
            <a:endParaRPr lang="en-IN" sz="2800" b="1"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9" name="TextBox 18"/>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5" name="Rectangle 4"/>
          <p:cNvSpPr/>
          <p:nvPr/>
        </p:nvSpPr>
        <p:spPr>
          <a:xfrm>
            <a:off x="1791855" y="1762187"/>
            <a:ext cx="8589817" cy="4264575"/>
          </a:xfrm>
          <a:prstGeom prst="rect">
            <a:avLst/>
          </a:prstGeom>
        </p:spPr>
        <p:txBody>
          <a:bodyPr wrap="square">
            <a:spAutoFit/>
          </a:bodyPr>
          <a:lstStyle/>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Dependency-Based Neural Networks </a:t>
            </a:r>
            <a:r>
              <a:rPr lang="en-IN" sz="1600" dirty="0" smtClean="0">
                <a:latin typeface="Times New Roman" panose="02020603050405020304" pitchFamily="18" charset="0"/>
                <a:cs typeface="Times New Roman" panose="02020603050405020304" pitchFamily="18" charset="0"/>
              </a:rPr>
              <a:t> Uses </a:t>
            </a:r>
            <a:r>
              <a:rPr lang="en-IN" sz="1600" dirty="0">
                <a:latin typeface="Times New Roman" panose="02020603050405020304" pitchFamily="18" charset="0"/>
                <a:cs typeface="Times New Roman" panose="02020603050405020304" pitchFamily="18" charset="0"/>
              </a:rPr>
              <a:t>dependency weighting for sentiment polarity </a:t>
            </a:r>
            <a:r>
              <a:rPr lang="en-IN" sz="1600" dirty="0" smtClean="0">
                <a:latin typeface="Times New Roman" panose="02020603050405020304" pitchFamily="18" charset="0"/>
                <a:cs typeface="Times New Roman" panose="02020603050405020304" pitchFamily="18" charset="0"/>
              </a:rPr>
              <a:t>detection, Enhances </a:t>
            </a:r>
            <a:r>
              <a:rPr lang="en-IN" sz="1600" dirty="0">
                <a:latin typeface="Times New Roman" panose="02020603050405020304" pitchFamily="18" charset="0"/>
                <a:cs typeface="Times New Roman" panose="02020603050405020304" pitchFamily="18" charset="0"/>
              </a:rPr>
              <a:t>feature extraction by considering syntactic </a:t>
            </a:r>
            <a:r>
              <a:rPr lang="en-IN" sz="1600" dirty="0" smtClean="0">
                <a:latin typeface="Times New Roman" panose="02020603050405020304" pitchFamily="18" charset="0"/>
                <a:cs typeface="Times New Roman" panose="02020603050405020304" pitchFamily="18" charset="0"/>
              </a:rPr>
              <a:t>dependencies.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Multi-Level </a:t>
            </a:r>
            <a:r>
              <a:rPr lang="en-IN" sz="1600" dirty="0">
                <a:latin typeface="Times New Roman" panose="02020603050405020304" pitchFamily="18" charset="0"/>
                <a:cs typeface="Times New Roman" panose="02020603050405020304" pitchFamily="18" charset="0"/>
              </a:rPr>
              <a:t>Graph Neural Networks (</a:t>
            </a:r>
            <a:r>
              <a:rPr lang="en-IN" sz="1600" dirty="0" smtClean="0">
                <a:latin typeface="Times New Roman" panose="02020603050405020304" pitchFamily="18" charset="0"/>
                <a:cs typeface="Times New Roman" panose="02020603050405020304" pitchFamily="18" charset="0"/>
              </a:rPr>
              <a:t>MLGNN) Integrates </a:t>
            </a:r>
            <a:r>
              <a:rPr lang="en-IN" sz="1600" dirty="0">
                <a:latin typeface="Times New Roman" panose="02020603050405020304" pitchFamily="18" charset="0"/>
                <a:cs typeface="Times New Roman" panose="02020603050405020304" pitchFamily="18" charset="0"/>
              </a:rPr>
              <a:t>local &amp; global variables for improved sentiment pattern </a:t>
            </a:r>
            <a:r>
              <a:rPr lang="en-IN" sz="1600" dirty="0" smtClean="0">
                <a:latin typeface="Times New Roman" panose="02020603050405020304" pitchFamily="18" charset="0"/>
                <a:cs typeface="Times New Roman" panose="02020603050405020304" pitchFamily="18" charset="0"/>
              </a:rPr>
              <a:t>capture, Uses </a:t>
            </a:r>
            <a:r>
              <a:rPr lang="en-IN" sz="1600" dirty="0">
                <a:latin typeface="Times New Roman" panose="02020603050405020304" pitchFamily="18" charset="0"/>
                <a:cs typeface="Times New Roman" panose="02020603050405020304" pitchFamily="18" charset="0"/>
              </a:rPr>
              <a:t>scaled dot-product attention and multi-size node </a:t>
            </a:r>
            <a:r>
              <a:rPr lang="en-IN" sz="1600" dirty="0" smtClean="0">
                <a:latin typeface="Times New Roman" panose="02020603050405020304" pitchFamily="18" charset="0"/>
                <a:cs typeface="Times New Roman" panose="02020603050405020304" pitchFamily="18" charset="0"/>
              </a:rPr>
              <a:t>connections.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Heterogeneous </a:t>
            </a:r>
            <a:r>
              <a:rPr lang="en-IN" sz="1600" dirty="0">
                <a:latin typeface="Times New Roman" panose="02020603050405020304" pitchFamily="18" charset="0"/>
                <a:cs typeface="Times New Roman" panose="02020603050405020304" pitchFamily="18" charset="0"/>
              </a:rPr>
              <a:t>GNN for Aspect-Based Sentiment Analysis </a:t>
            </a:r>
            <a:r>
              <a:rPr lang="en-IN" sz="1600" dirty="0" smtClean="0">
                <a:latin typeface="Times New Roman" panose="02020603050405020304" pitchFamily="18" charset="0"/>
                <a:cs typeface="Times New Roman" panose="02020603050405020304" pitchFamily="18" charset="0"/>
              </a:rPr>
              <a:t>Captures </a:t>
            </a:r>
            <a:r>
              <a:rPr lang="en-IN" sz="1600" dirty="0">
                <a:latin typeface="Times New Roman" panose="02020603050405020304" pitchFamily="18" charset="0"/>
                <a:cs typeface="Times New Roman" panose="02020603050405020304" pitchFamily="18" charset="0"/>
              </a:rPr>
              <a:t>complex word-aspect relationships for fine-grained sentiment </a:t>
            </a:r>
            <a:r>
              <a:rPr lang="en-IN" sz="1600" dirty="0" smtClean="0">
                <a:latin typeface="Times New Roman" panose="02020603050405020304" pitchFamily="18" charset="0"/>
                <a:cs typeface="Times New Roman" panose="02020603050405020304" pitchFamily="18" charset="0"/>
              </a:rPr>
              <a:t>analysis.</a:t>
            </a:r>
          </a:p>
          <a:p>
            <a:pPr marL="285750" indent="-285750">
              <a:buFont typeface="Arial" panose="020B0604020202020204" pitchFamily="34" charset="0"/>
              <a:buChar char="•"/>
            </a:pPr>
            <a:r>
              <a:rPr lang="en-IN" sz="1600" dirty="0" err="1" smtClean="0">
                <a:latin typeface="Times New Roman" panose="02020603050405020304" pitchFamily="18" charset="0"/>
                <a:cs typeface="Times New Roman" panose="02020603050405020304" pitchFamily="18" charset="0"/>
              </a:rPr>
              <a:t>RoBERTa</a:t>
            </a:r>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for Twitter Sentiment Analysis </a:t>
            </a:r>
            <a:r>
              <a:rPr lang="en-IN" sz="1600" dirty="0" smtClean="0">
                <a:latin typeface="Times New Roman" panose="02020603050405020304" pitchFamily="18" charset="0"/>
                <a:cs typeface="Times New Roman" panose="02020603050405020304" pitchFamily="18" charset="0"/>
              </a:rPr>
              <a:t>Handles </a:t>
            </a:r>
            <a:r>
              <a:rPr lang="en-IN" sz="1600" dirty="0">
                <a:latin typeface="Times New Roman" panose="02020603050405020304" pitchFamily="18" charset="0"/>
                <a:cs typeface="Times New Roman" panose="02020603050405020304" pitchFamily="18" charset="0"/>
              </a:rPr>
              <a:t>noisy, informal text &amp; adapts to changing </a:t>
            </a:r>
            <a:r>
              <a:rPr lang="en-IN" sz="1600" dirty="0" smtClean="0">
                <a:latin typeface="Times New Roman" panose="02020603050405020304" pitchFamily="18" charset="0"/>
                <a:cs typeface="Times New Roman" panose="02020603050405020304" pitchFamily="18" charset="0"/>
              </a:rPr>
              <a:t>trends.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Sentiment </a:t>
            </a:r>
            <a:r>
              <a:rPr lang="en-IN" sz="1600" dirty="0">
                <a:latin typeface="Times New Roman" panose="02020603050405020304" pitchFamily="18" charset="0"/>
                <a:cs typeface="Times New Roman" panose="02020603050405020304" pitchFamily="18" charset="0"/>
              </a:rPr>
              <a:t>Drift Analysis on Trending Topics (Smith et al., </a:t>
            </a:r>
            <a:r>
              <a:rPr lang="en-IN" sz="1600" dirty="0" smtClean="0">
                <a:latin typeface="Times New Roman" panose="02020603050405020304" pitchFamily="18" charset="0"/>
                <a:cs typeface="Times New Roman" panose="02020603050405020304" pitchFamily="18" charset="0"/>
              </a:rPr>
              <a:t>2023) Detects </a:t>
            </a:r>
            <a:r>
              <a:rPr lang="en-IN" sz="1600" dirty="0">
                <a:latin typeface="Times New Roman" panose="02020603050405020304" pitchFamily="18" charset="0"/>
                <a:cs typeface="Times New Roman" panose="02020603050405020304" pitchFamily="18" charset="0"/>
              </a:rPr>
              <a:t>real-time sentiment shifts on </a:t>
            </a:r>
            <a:r>
              <a:rPr lang="en-IN" sz="1600" dirty="0" smtClean="0">
                <a:latin typeface="Times New Roman" panose="02020603050405020304" pitchFamily="18" charset="0"/>
                <a:cs typeface="Times New Roman" panose="02020603050405020304" pitchFamily="18" charset="0"/>
              </a:rPr>
              <a:t>Twitter.</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Multi-Layered </a:t>
            </a:r>
            <a:r>
              <a:rPr lang="en-IN" sz="1600" dirty="0">
                <a:latin typeface="Times New Roman" panose="02020603050405020304" pitchFamily="18" charset="0"/>
                <a:cs typeface="Times New Roman" panose="02020603050405020304" pitchFamily="18" charset="0"/>
              </a:rPr>
              <a:t>Network for Emotion Analysis </a:t>
            </a:r>
            <a:r>
              <a:rPr lang="en-IN" sz="1600" dirty="0" smtClean="0">
                <a:latin typeface="Times New Roman" panose="02020603050405020304" pitchFamily="18" charset="0"/>
                <a:cs typeface="Times New Roman" panose="02020603050405020304" pitchFamily="18" charset="0"/>
              </a:rPr>
              <a:t>Models </a:t>
            </a:r>
            <a:r>
              <a:rPr lang="en-IN" sz="1600" dirty="0">
                <a:latin typeface="Times New Roman" panose="02020603050405020304" pitchFamily="18" charset="0"/>
                <a:cs typeface="Times New Roman" panose="02020603050405020304" pitchFamily="18" charset="0"/>
              </a:rPr>
              <a:t>emotional content &amp; user interactions in </a:t>
            </a:r>
            <a:r>
              <a:rPr lang="en-IN" sz="1600" dirty="0" smtClean="0">
                <a:latin typeface="Times New Roman" panose="02020603050405020304" pitchFamily="18" charset="0"/>
                <a:cs typeface="Times New Roman" panose="02020603050405020304" pitchFamily="18" charset="0"/>
              </a:rPr>
              <a:t>tweets.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Attentional </a:t>
            </a:r>
            <a:r>
              <a:rPr lang="en-IN" sz="1600" dirty="0">
                <a:latin typeface="Times New Roman" panose="02020603050405020304" pitchFamily="18" charset="0"/>
                <a:cs typeface="Times New Roman" panose="02020603050405020304" pitchFamily="18" charset="0"/>
              </a:rPr>
              <a:t>GNN (AGNN) for Social Media Sentiment </a:t>
            </a:r>
            <a:r>
              <a:rPr lang="en-IN" sz="1600" dirty="0" smtClean="0">
                <a:latin typeface="Times New Roman" panose="02020603050405020304" pitchFamily="18" charset="0"/>
                <a:cs typeface="Times New Roman" panose="02020603050405020304" pitchFamily="18" charset="0"/>
              </a:rPr>
              <a:t>Uses </a:t>
            </a:r>
            <a:r>
              <a:rPr lang="en-IN" sz="1600" dirty="0">
                <a:latin typeface="Times New Roman" panose="02020603050405020304" pitchFamily="18" charset="0"/>
                <a:cs typeface="Times New Roman" panose="02020603050405020304" pitchFamily="18" charset="0"/>
              </a:rPr>
              <a:t>social graph information for better sentiment </a:t>
            </a:r>
            <a:r>
              <a:rPr lang="en-IN" sz="1600" dirty="0" smtClean="0">
                <a:latin typeface="Times New Roman" panose="02020603050405020304" pitchFamily="18" charset="0"/>
                <a:cs typeface="Times New Roman" panose="02020603050405020304" pitchFamily="18" charset="0"/>
              </a:rPr>
              <a:t>prediction</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Handling </a:t>
            </a:r>
            <a:r>
              <a:rPr lang="en-IN" sz="1600" dirty="0">
                <a:latin typeface="Times New Roman" panose="02020603050405020304" pitchFamily="18" charset="0"/>
                <a:cs typeface="Times New Roman" panose="02020603050405020304" pitchFamily="18" charset="0"/>
              </a:rPr>
              <a:t>Data Imbalance in Sentiment Analysis </a:t>
            </a:r>
            <a:r>
              <a:rPr lang="en-IN" sz="1600" dirty="0" smtClean="0">
                <a:latin typeface="Times New Roman" panose="02020603050405020304" pitchFamily="18" charset="0"/>
                <a:cs typeface="Times New Roman" panose="02020603050405020304" pitchFamily="18" charset="0"/>
              </a:rPr>
              <a:t>Uses </a:t>
            </a:r>
            <a:r>
              <a:rPr lang="en-IN" sz="1600" dirty="0">
                <a:latin typeface="Times New Roman" panose="02020603050405020304" pitchFamily="18" charset="0"/>
                <a:cs typeface="Times New Roman" panose="02020603050405020304" pitchFamily="18" charset="0"/>
              </a:rPr>
              <a:t>SMOTE &amp; boosting with KNN to improve classification </a:t>
            </a:r>
            <a:r>
              <a:rPr lang="en-IN" sz="1600" dirty="0" smtClean="0">
                <a:latin typeface="Times New Roman" panose="02020603050405020304" pitchFamily="18" charset="0"/>
                <a:cs typeface="Times New Roman" panose="02020603050405020304" pitchFamily="18" charset="0"/>
              </a:rPr>
              <a:t>accuracy.</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Sentiment </a:t>
            </a:r>
            <a:r>
              <a:rPr lang="en-IN" sz="1600" dirty="0">
                <a:latin typeface="Times New Roman" panose="02020603050405020304" pitchFamily="18" charset="0"/>
                <a:cs typeface="Times New Roman" panose="02020603050405020304" pitchFamily="18" charset="0"/>
              </a:rPr>
              <a:t>&amp; Emotional Analysis in Healthcare </a:t>
            </a:r>
            <a:r>
              <a:rPr lang="en-IN" sz="1600" dirty="0" smtClean="0">
                <a:latin typeface="Times New Roman" panose="02020603050405020304" pitchFamily="18" charset="0"/>
                <a:cs typeface="Times New Roman" panose="02020603050405020304" pitchFamily="18" charset="0"/>
              </a:rPr>
              <a:t>Examines </a:t>
            </a:r>
            <a:r>
              <a:rPr lang="en-IN" sz="1600" dirty="0">
                <a:latin typeface="Times New Roman" panose="02020603050405020304" pitchFamily="18" charset="0"/>
                <a:cs typeface="Times New Roman" panose="02020603050405020304" pitchFamily="18" charset="0"/>
              </a:rPr>
              <a:t>professional well-being &amp; emotional impact in healthcare settings.</a:t>
            </a:r>
          </a:p>
        </p:txBody>
      </p:sp>
    </p:spTree>
    <p:extLst>
      <p:ext uri="{BB962C8B-B14F-4D97-AF65-F5344CB8AC3E}">
        <p14:creationId xmlns:p14="http://schemas.microsoft.com/office/powerpoint/2010/main" val="506497095"/>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6B267AF0-1E27-9F49-B51C-C3FCDD282B6C}"/>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E8D920B-60C8-D9BF-023E-1457B0F60E88}"/>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4973F6BE-1210-4096-D470-364252904851}"/>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B0AD6E23-B147-D3DB-6760-C68C04575F05}"/>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6CDE41C7-245A-A033-42D8-FEEF0E0BBFF2}"/>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16DE6FED-66EC-C325-439D-6F5BDE1F0218}"/>
              </a:ext>
            </a:extLst>
          </p:cNvPr>
          <p:cNvSpPr txBox="1">
            <a:spLocks/>
          </p:cNvSpPr>
          <p:nvPr/>
        </p:nvSpPr>
        <p:spPr>
          <a:xfrm>
            <a:off x="185057" y="1152136"/>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Problem </a:t>
            </a:r>
            <a:r>
              <a:rPr lang="en-US" sz="2800" b="1" dirty="0" smtClean="0">
                <a:latin typeface="Times New Roman" panose="02020603050405020304" pitchFamily="18" charset="0"/>
                <a:cs typeface="Times New Roman" panose="02020603050405020304" pitchFamily="18" charset="0"/>
              </a:rPr>
              <a:t>Statement</a:t>
            </a:r>
            <a:endParaRPr lang="en-IN" sz="2800" b="1"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18" name="TextBox 17"/>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4" name="Rectangle 3"/>
          <p:cNvSpPr/>
          <p:nvPr/>
        </p:nvSpPr>
        <p:spPr>
          <a:xfrm>
            <a:off x="2761673" y="2124363"/>
            <a:ext cx="6382327" cy="2800767"/>
          </a:xfrm>
          <a:prstGeom prst="rect">
            <a:avLst/>
          </a:prstGeom>
        </p:spPr>
        <p:txBody>
          <a:bodyPr wrap="square">
            <a:spAutoFit/>
          </a:bodyPr>
          <a:lstStyle/>
          <a:p>
            <a:r>
              <a:rPr lang="en-GB" sz="1600" dirty="0">
                <a:latin typeface="Times New Roman" panose="02020603050405020304" pitchFamily="18" charset="0"/>
                <a:cs typeface="Times New Roman" panose="02020603050405020304" pitchFamily="18" charset="0"/>
              </a:rPr>
              <a:t>Sentiment analysis on social media data presents challenges due to its unstructured nature, including slang, abbreviations, multilingual content, and sarcasm. Traditional machine learning models often struggle with accurate classification and interpretability, limiting their effectiveness in real-world </a:t>
            </a:r>
            <a:r>
              <a:rPr lang="en-GB" sz="1600" dirty="0" err="1">
                <a:latin typeface="Times New Roman" panose="02020603050405020304" pitchFamily="18" charset="0"/>
                <a:cs typeface="Times New Roman" panose="02020603050405020304" pitchFamily="18" charset="0"/>
              </a:rPr>
              <a:t>applications.This</a:t>
            </a:r>
            <a:r>
              <a:rPr lang="en-GB" sz="1600" dirty="0">
                <a:latin typeface="Times New Roman" panose="02020603050405020304" pitchFamily="18" charset="0"/>
                <a:cs typeface="Times New Roman" panose="02020603050405020304" pitchFamily="18" charset="0"/>
              </a:rPr>
              <a:t> research addresses these challenges by proposing a Neuro-Symbolic Sentiment Analysis approach that integrates symbolic lexicon-based features with deep learning models. Additionally, Topic-Driven Sentiment Analysis leverages latent variable techniques to improve contextual understanding. The goal is to enhance classification accuracy and </a:t>
            </a:r>
            <a:r>
              <a:rPr lang="en-GB" sz="1600" dirty="0" err="1">
                <a:latin typeface="Times New Roman" panose="02020603050405020304" pitchFamily="18" charset="0"/>
                <a:cs typeface="Times New Roman" panose="02020603050405020304" pitchFamily="18" charset="0"/>
              </a:rPr>
              <a:t>explainability</a:t>
            </a:r>
            <a:r>
              <a:rPr lang="en-GB" sz="1600" dirty="0">
                <a:latin typeface="Times New Roman" panose="02020603050405020304" pitchFamily="18" charset="0"/>
                <a:cs typeface="Times New Roman" panose="02020603050405020304" pitchFamily="18" charset="0"/>
              </a:rPr>
              <a:t>, making sentiment analysis more scalable and interpretable across different domains.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21008453"/>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CE2C6786-AEC0-0801-7ABE-2D7155C9EA90}"/>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DA5AD71-45CD-B432-3B25-C5331BE4F968}"/>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91D7B816-9244-D311-0E47-3BB1FE529C19}"/>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C22CEE55-BC2F-B796-DDA1-542AC0C8BBDE}"/>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81D3487F-BA5E-16D7-AF4B-ED3E20DBB223}"/>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D09271F7-F751-E787-C6DE-F7A631AF71DF}"/>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23" name="TextBox 22"/>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41620" y="1416953"/>
            <a:ext cx="7311577" cy="2628574"/>
          </a:xfrm>
          <a:prstGeom prst="rect">
            <a:avLst/>
          </a:prstGeom>
        </p:spPr>
      </p:pic>
      <p:sp>
        <p:nvSpPr>
          <p:cNvPr id="5" name="Rectangle 4"/>
          <p:cNvSpPr/>
          <p:nvPr/>
        </p:nvSpPr>
        <p:spPr>
          <a:xfrm>
            <a:off x="674255" y="2731240"/>
            <a:ext cx="4008581" cy="3293209"/>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Dataset &amp; </a:t>
            </a:r>
            <a:r>
              <a:rPr lang="en-IN" sz="1600" dirty="0" err="1">
                <a:latin typeface="Times New Roman" panose="02020603050405020304" pitchFamily="18" charset="0"/>
                <a:cs typeface="Times New Roman" panose="02020603050405020304" pitchFamily="18" charset="0"/>
              </a:rPr>
              <a:t>Preprocessing</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Dataset: </a:t>
            </a:r>
            <a:r>
              <a:rPr lang="en-IN" sz="1600" dirty="0" err="1">
                <a:latin typeface="Times New Roman" panose="02020603050405020304" pitchFamily="18" charset="0"/>
                <a:cs typeface="Times New Roman" panose="02020603050405020304" pitchFamily="18" charset="0"/>
              </a:rPr>
              <a:t>Kaggle</a:t>
            </a:r>
            <a:r>
              <a:rPr lang="en-IN" sz="1600" dirty="0">
                <a:latin typeface="Times New Roman" panose="02020603050405020304" pitchFamily="18" charset="0"/>
                <a:cs typeface="Times New Roman" panose="02020603050405020304" pitchFamily="18" charset="0"/>
              </a:rPr>
              <a:t> Airline Sentiment Dataset (14,640 tweets</a:t>
            </a:r>
            <a:r>
              <a:rPr lang="en-IN" sz="1600" dirty="0" smtClean="0">
                <a:latin typeface="Times New Roman" panose="02020603050405020304" pitchFamily="18" charset="0"/>
                <a:cs typeface="Times New Roman" panose="02020603050405020304" pitchFamily="18" charset="0"/>
              </a:rPr>
              <a:t>)</a:t>
            </a:r>
          </a:p>
          <a:p>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Sentiment Labels: </a:t>
            </a:r>
            <a:r>
              <a:rPr lang="en-IN" sz="1600" dirty="0" err="1">
                <a:latin typeface="Times New Roman" panose="02020603050405020304" pitchFamily="18" charset="0"/>
                <a:cs typeface="Times New Roman" panose="02020603050405020304" pitchFamily="18" charset="0"/>
              </a:rPr>
              <a:t>Favorable</a:t>
            </a:r>
            <a:r>
              <a:rPr lang="en-IN" sz="1600" dirty="0">
                <a:latin typeface="Times New Roman" panose="02020603050405020304" pitchFamily="18" charset="0"/>
                <a:cs typeface="Times New Roman" panose="02020603050405020304" pitchFamily="18" charset="0"/>
              </a:rPr>
              <a:t>, Neutral, </a:t>
            </a:r>
            <a:r>
              <a:rPr lang="en-IN" sz="1600" dirty="0" smtClean="0">
                <a:latin typeface="Times New Roman" panose="02020603050405020304" pitchFamily="18" charset="0"/>
                <a:cs typeface="Times New Roman" panose="02020603050405020304" pitchFamily="18" charset="0"/>
              </a:rPr>
              <a:t>Negative</a:t>
            </a:r>
          </a:p>
          <a:p>
            <a:r>
              <a:rPr lang="en-IN" sz="1600" dirty="0" smtClean="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Preprocessing</a:t>
            </a:r>
            <a:r>
              <a:rPr lang="en-IN" sz="1600" dirty="0">
                <a:latin typeface="Times New Roman" panose="02020603050405020304" pitchFamily="18" charset="0"/>
                <a:cs typeface="Times New Roman" panose="02020603050405020304" pitchFamily="18" charset="0"/>
              </a:rPr>
              <a:t> Steps</a:t>
            </a:r>
            <a:r>
              <a:rPr lang="en-IN"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Removing </a:t>
            </a:r>
            <a:r>
              <a:rPr lang="en-IN" sz="1600" dirty="0">
                <a:latin typeface="Times New Roman" panose="02020603050405020304" pitchFamily="18" charset="0"/>
                <a:cs typeface="Times New Roman" panose="02020603050405020304" pitchFamily="18" charset="0"/>
              </a:rPr>
              <a:t>special characters, URLs, </a:t>
            </a:r>
            <a:r>
              <a:rPr lang="en-IN" sz="1600" dirty="0" err="1" smtClean="0">
                <a:latin typeface="Times New Roman" panose="02020603050405020304" pitchFamily="18" charset="0"/>
                <a:cs typeface="Times New Roman" panose="02020603050405020304" pitchFamily="18" charset="0"/>
              </a:rPr>
              <a:t>stopwords</a:t>
            </a:r>
            <a:endParaRPr lang="en-IN"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Tokenization </a:t>
            </a:r>
            <a:r>
              <a:rPr lang="en-IN" sz="1600" dirty="0">
                <a:latin typeface="Times New Roman" panose="02020603050405020304" pitchFamily="18" charset="0"/>
                <a:cs typeface="Times New Roman" panose="02020603050405020304" pitchFamily="18" charset="0"/>
              </a:rPr>
              <a:t>&amp; </a:t>
            </a:r>
            <a:r>
              <a:rPr lang="en-IN" sz="1600" dirty="0" smtClean="0">
                <a:latin typeface="Times New Roman" panose="02020603050405020304" pitchFamily="18" charset="0"/>
                <a:cs typeface="Times New Roman" panose="02020603050405020304" pitchFamily="18" charset="0"/>
              </a:rPr>
              <a:t>Lemmatization</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Feature </a:t>
            </a:r>
            <a:r>
              <a:rPr lang="en-IN" sz="1600" dirty="0">
                <a:latin typeface="Times New Roman" panose="02020603050405020304" pitchFamily="18" charset="0"/>
                <a:cs typeface="Times New Roman" panose="02020603050405020304" pitchFamily="18" charset="0"/>
              </a:rPr>
              <a:t>Extraction: TF-IDF &amp; </a:t>
            </a:r>
            <a:r>
              <a:rPr lang="en-IN" sz="1600" dirty="0" err="1">
                <a:latin typeface="Times New Roman" panose="02020603050405020304" pitchFamily="18" charset="0"/>
                <a:cs typeface="Times New Roman" panose="02020603050405020304" pitchFamily="18" charset="0"/>
              </a:rPr>
              <a:t>GloVe</a:t>
            </a:r>
            <a:r>
              <a:rPr lang="en-IN" sz="1600" dirty="0">
                <a:latin typeface="Times New Roman" panose="02020603050405020304" pitchFamily="18" charset="0"/>
                <a:cs typeface="Times New Roman" panose="02020603050405020304" pitchFamily="18" charset="0"/>
              </a:rPr>
              <a:t> </a:t>
            </a:r>
            <a:r>
              <a:rPr lang="en-IN" sz="1600" dirty="0" err="1" smtClean="0">
                <a:latin typeface="Times New Roman" panose="02020603050405020304" pitchFamily="18" charset="0"/>
                <a:cs typeface="Times New Roman" panose="02020603050405020304" pitchFamily="18" charset="0"/>
              </a:rPr>
              <a:t>Embeddings</a:t>
            </a:r>
            <a:endParaRPr lang="en-IN" sz="1600" dirty="0" smtClean="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 </a:t>
            </a:r>
            <a:r>
              <a:rPr lang="en-IN" sz="1600" dirty="0">
                <a:latin typeface="Times New Roman" panose="02020603050405020304" pitchFamily="18" charset="0"/>
                <a:cs typeface="Times New Roman" panose="02020603050405020304" pitchFamily="18" charset="0"/>
              </a:rPr>
              <a:t>Data Split: 80% Training, 20% Testing (Stratified Sampling)</a:t>
            </a:r>
          </a:p>
        </p:txBody>
      </p:sp>
    </p:spTree>
    <p:extLst>
      <p:ext uri="{BB962C8B-B14F-4D97-AF65-F5344CB8AC3E}">
        <p14:creationId xmlns:p14="http://schemas.microsoft.com/office/powerpoint/2010/main" val="3482618248"/>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CE2C6786-AEC0-0801-7ABE-2D7155C9EA90}"/>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BDA5AD71-45CD-B432-3B25-C5331BE4F968}"/>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91D7B816-9244-D311-0E47-3BB1FE529C19}"/>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C22CEE55-BC2F-B796-DDA1-542AC0C8BBDE}"/>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81D3487F-BA5E-16D7-AF4B-ED3E20DBB223}"/>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D09271F7-F751-E787-C6DE-F7A631AF71DF}"/>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Methodology</a:t>
            </a:r>
            <a:endParaRPr lang="en-IN" sz="2800"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23" name="TextBox 22"/>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4" name="Rectangle 3"/>
          <p:cNvSpPr/>
          <p:nvPr/>
        </p:nvSpPr>
        <p:spPr>
          <a:xfrm>
            <a:off x="1754909" y="1859340"/>
            <a:ext cx="7389091" cy="3785652"/>
          </a:xfrm>
          <a:prstGeom prst="rect">
            <a:avLst/>
          </a:prstGeom>
        </p:spPr>
        <p:txBody>
          <a:bodyPr wrap="square">
            <a:spAutoFit/>
          </a:bodyPr>
          <a:lstStyle/>
          <a:p>
            <a:r>
              <a:rPr lang="en-IN" sz="1600" dirty="0">
                <a:latin typeface="Times New Roman" panose="02020603050405020304" pitchFamily="18" charset="0"/>
                <a:cs typeface="Times New Roman" panose="02020603050405020304" pitchFamily="18" charset="0"/>
              </a:rPr>
              <a:t>Hybrid Sentiment Analysis </a:t>
            </a:r>
            <a:r>
              <a:rPr lang="en-IN" sz="1600" dirty="0" smtClean="0">
                <a:latin typeface="Times New Roman" panose="02020603050405020304" pitchFamily="18" charset="0"/>
                <a:cs typeface="Times New Roman" panose="02020603050405020304" pitchFamily="18" charset="0"/>
              </a:rPr>
              <a:t>Approach</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Neuro-Symbolic </a:t>
            </a:r>
            <a:r>
              <a:rPr lang="en-IN" sz="1600" dirty="0">
                <a:latin typeface="Times New Roman" panose="02020603050405020304" pitchFamily="18" charset="0"/>
                <a:cs typeface="Times New Roman" panose="02020603050405020304" pitchFamily="18" charset="0"/>
              </a:rPr>
              <a:t>Sentiment </a:t>
            </a:r>
            <a:r>
              <a:rPr lang="en-IN" sz="1600" dirty="0" err="1">
                <a:latin typeface="Times New Roman" panose="02020603050405020304" pitchFamily="18" charset="0"/>
                <a:cs typeface="Times New Roman" panose="02020603050405020304" pitchFamily="18" charset="0"/>
              </a:rPr>
              <a:t>Analysis:Lexicon</a:t>
            </a:r>
            <a:r>
              <a:rPr lang="en-IN" sz="1600" dirty="0">
                <a:latin typeface="Times New Roman" panose="02020603050405020304" pitchFamily="18" charset="0"/>
                <a:cs typeface="Times New Roman" panose="02020603050405020304" pitchFamily="18" charset="0"/>
              </a:rPr>
              <a:t> Features (VADER, AFINN) + Deep Learning (BERT </a:t>
            </a:r>
            <a:r>
              <a:rPr lang="en-IN" sz="1600" dirty="0" err="1" smtClean="0">
                <a:latin typeface="Times New Roman" panose="02020603050405020304" pitchFamily="18" charset="0"/>
                <a:cs typeface="Times New Roman" panose="02020603050405020304" pitchFamily="18" charset="0"/>
              </a:rPr>
              <a:t>Embeddings</a:t>
            </a:r>
            <a:r>
              <a:rPr lang="en-IN" sz="1600" dirty="0" smtClean="0">
                <a:latin typeface="Times New Roman" panose="02020603050405020304" pitchFamily="18" charset="0"/>
                <a:cs typeface="Times New Roman" panose="02020603050405020304" pitchFamily="18" charset="0"/>
              </a:rPr>
              <a:t>)</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Topic-Driven </a:t>
            </a:r>
            <a:r>
              <a:rPr lang="en-IN" sz="1600" dirty="0">
                <a:latin typeface="Times New Roman" panose="02020603050405020304" pitchFamily="18" charset="0"/>
                <a:cs typeface="Times New Roman" panose="02020603050405020304" pitchFamily="18" charset="0"/>
              </a:rPr>
              <a:t>Sentiment </a:t>
            </a:r>
            <a:r>
              <a:rPr lang="en-IN" sz="1600" dirty="0" err="1">
                <a:latin typeface="Times New Roman" panose="02020603050405020304" pitchFamily="18" charset="0"/>
                <a:cs typeface="Times New Roman" panose="02020603050405020304" pitchFamily="18" charset="0"/>
              </a:rPr>
              <a:t>Analysis:Latent</a:t>
            </a:r>
            <a:r>
              <a:rPr lang="en-IN" sz="1600" dirty="0">
                <a:latin typeface="Times New Roman" panose="02020603050405020304" pitchFamily="18" charset="0"/>
                <a:cs typeface="Times New Roman" panose="02020603050405020304" pitchFamily="18" charset="0"/>
              </a:rPr>
              <a:t> </a:t>
            </a:r>
            <a:r>
              <a:rPr lang="en-IN" sz="1600" dirty="0" err="1">
                <a:latin typeface="Times New Roman" panose="02020603050405020304" pitchFamily="18" charset="0"/>
                <a:cs typeface="Times New Roman" panose="02020603050405020304" pitchFamily="18" charset="0"/>
              </a:rPr>
              <a:t>Dirichlet</a:t>
            </a:r>
            <a:r>
              <a:rPr lang="en-IN" sz="1600" dirty="0">
                <a:latin typeface="Times New Roman" panose="02020603050405020304" pitchFamily="18" charset="0"/>
                <a:cs typeface="Times New Roman" panose="02020603050405020304" pitchFamily="18" charset="0"/>
              </a:rPr>
              <a:t> Allocation (LDA) for extracting key themes (e.g., delays, customer service</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Machine </a:t>
            </a:r>
            <a:r>
              <a:rPr lang="en-IN" sz="1600" dirty="0">
                <a:latin typeface="Times New Roman" panose="02020603050405020304" pitchFamily="18" charset="0"/>
                <a:cs typeface="Times New Roman" panose="02020603050405020304" pitchFamily="18" charset="0"/>
              </a:rPr>
              <a:t>Learning Models </a:t>
            </a:r>
            <a:r>
              <a:rPr lang="en-IN" sz="1600" dirty="0" smtClean="0">
                <a:latin typeface="Times New Roman" panose="02020603050405020304" pitchFamily="18" charset="0"/>
                <a:cs typeface="Times New Roman" panose="02020603050405020304" pitchFamily="18" charset="0"/>
              </a:rPr>
              <a:t>Used:</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Baseline</a:t>
            </a:r>
            <a:r>
              <a:rPr lang="en-IN" sz="1600" dirty="0">
                <a:latin typeface="Times New Roman" panose="02020603050405020304" pitchFamily="18" charset="0"/>
                <a:cs typeface="Times New Roman" panose="02020603050405020304" pitchFamily="18" charset="0"/>
              </a:rPr>
              <a:t>: Logistic </a:t>
            </a:r>
            <a:r>
              <a:rPr lang="en-IN" sz="1600" dirty="0" smtClean="0">
                <a:latin typeface="Times New Roman" panose="02020603050405020304" pitchFamily="18" charset="0"/>
                <a:cs typeface="Times New Roman" panose="02020603050405020304" pitchFamily="18" charset="0"/>
              </a:rPr>
              <a:t>Regression</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Traditional </a:t>
            </a:r>
            <a:r>
              <a:rPr lang="en-IN" sz="1600" dirty="0">
                <a:latin typeface="Times New Roman" panose="02020603050405020304" pitchFamily="18" charset="0"/>
                <a:cs typeface="Times New Roman" panose="02020603050405020304" pitchFamily="18" charset="0"/>
              </a:rPr>
              <a:t>ML: Naïve Bayes, SVM, Random </a:t>
            </a:r>
            <a:r>
              <a:rPr lang="en-IN" sz="1600" dirty="0" smtClean="0">
                <a:latin typeface="Times New Roman" panose="02020603050405020304" pitchFamily="18" charset="0"/>
                <a:cs typeface="Times New Roman" panose="02020603050405020304" pitchFamily="18" charset="0"/>
              </a:rPr>
              <a:t>Forest</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Deep </a:t>
            </a:r>
            <a:r>
              <a:rPr lang="en-IN" sz="1600" dirty="0">
                <a:latin typeface="Times New Roman" panose="02020603050405020304" pitchFamily="18" charset="0"/>
                <a:cs typeface="Times New Roman" panose="02020603050405020304" pitchFamily="18" charset="0"/>
              </a:rPr>
              <a:t>Learning: Fully Connected Neural Networks (FCNN</a:t>
            </a:r>
            <a:r>
              <a:rPr lang="en-IN" sz="1600" dirty="0" smtClean="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smtClean="0">
                <a:latin typeface="Times New Roman" panose="02020603050405020304" pitchFamily="18" charset="0"/>
                <a:cs typeface="Times New Roman" panose="02020603050405020304" pitchFamily="18" charset="0"/>
              </a:rPr>
              <a:t>Performance Evaluation:</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5-Fold </a:t>
            </a:r>
            <a:r>
              <a:rPr lang="en-IN" sz="1600" dirty="0">
                <a:latin typeface="Times New Roman" panose="02020603050405020304" pitchFamily="18" charset="0"/>
                <a:cs typeface="Times New Roman" panose="02020603050405020304" pitchFamily="18" charset="0"/>
              </a:rPr>
              <a:t>Cross-Validation applied to all </a:t>
            </a:r>
            <a:r>
              <a:rPr lang="en-IN" sz="1600" dirty="0" smtClean="0">
                <a:latin typeface="Times New Roman" panose="02020603050405020304" pitchFamily="18" charset="0"/>
                <a:cs typeface="Times New Roman" panose="02020603050405020304" pitchFamily="18" charset="0"/>
              </a:rPr>
              <a:t>models</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Metrics</a:t>
            </a:r>
            <a:r>
              <a:rPr lang="en-IN" sz="1600" dirty="0">
                <a:latin typeface="Times New Roman" panose="02020603050405020304" pitchFamily="18" charset="0"/>
                <a:cs typeface="Times New Roman" panose="02020603050405020304" pitchFamily="18" charset="0"/>
              </a:rPr>
              <a:t>: Accuracy, Precision, Recall, </a:t>
            </a:r>
            <a:r>
              <a:rPr lang="en-IN" sz="1600" dirty="0" smtClean="0">
                <a:latin typeface="Times New Roman" panose="02020603050405020304" pitchFamily="18" charset="0"/>
                <a:cs typeface="Times New Roman" panose="02020603050405020304" pitchFamily="18" charset="0"/>
              </a:rPr>
              <a:t>F1-Score</a:t>
            </a:r>
          </a:p>
          <a:p>
            <a:pPr marL="285750" indent="-285750">
              <a:buFont typeface="Arial" panose="020B0604020202020204" pitchFamily="34" charset="0"/>
              <a:buChar char="•"/>
            </a:pPr>
            <a:r>
              <a:rPr lang="en-IN" sz="1600" dirty="0" smtClean="0">
                <a:latin typeface="Times New Roman" panose="02020603050405020304" pitchFamily="18" charset="0"/>
                <a:cs typeface="Times New Roman" panose="02020603050405020304" pitchFamily="18" charset="0"/>
              </a:rPr>
              <a:t>Visual </a:t>
            </a:r>
            <a:r>
              <a:rPr lang="en-IN" sz="1600" dirty="0">
                <a:latin typeface="Times New Roman" panose="02020603050405020304" pitchFamily="18" charset="0"/>
                <a:cs typeface="Times New Roman" panose="02020603050405020304" pitchFamily="18" charset="0"/>
              </a:rPr>
              <a:t>Element: Add a Performance Metrics Table</a:t>
            </a:r>
          </a:p>
        </p:txBody>
      </p:sp>
    </p:spTree>
    <p:extLst>
      <p:ext uri="{BB962C8B-B14F-4D97-AF65-F5344CB8AC3E}">
        <p14:creationId xmlns:p14="http://schemas.microsoft.com/office/powerpoint/2010/main" val="520874617"/>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D598E17E-685F-D3E0-4E32-59FEE13BCD21}"/>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EF6D14BF-B1C9-4E79-5B51-4B122F49ADE0}"/>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415E6C8B-A91A-89A3-7AF5-2BD365A072CC}"/>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BF34B0EB-C7A3-9C6B-1016-5D26AAE13171}"/>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4A8B38E7-1568-7657-D59B-ACA9BB5534C4}"/>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831CF6E8-1C2A-73B3-8FF2-52EAB785DD3C}"/>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Results and </a:t>
            </a:r>
            <a:r>
              <a:rPr lang="en-US" sz="2800" b="1" dirty="0" smtClean="0">
                <a:latin typeface="Times New Roman" panose="02020603050405020304" pitchFamily="18" charset="0"/>
                <a:cs typeface="Times New Roman" panose="02020603050405020304" pitchFamily="18" charset="0"/>
              </a:rPr>
              <a:t>Discussion</a:t>
            </a:r>
            <a:endParaRPr lang="en-IN" sz="2800" b="1" dirty="0">
              <a:latin typeface="Times New Roman" panose="02020603050405020304" pitchFamily="18" charset="0"/>
              <a:cs typeface="Times New Roman" panose="02020603050405020304" pitchFamily="18" charset="0"/>
            </a:endParaRPr>
          </a:p>
        </p:txBody>
      </p:sp>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20" name="TextBox 19"/>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sp>
        <p:nvSpPr>
          <p:cNvPr id="4" name="Rectangle 3"/>
          <p:cNvSpPr/>
          <p:nvPr/>
        </p:nvSpPr>
        <p:spPr>
          <a:xfrm>
            <a:off x="665018" y="3758613"/>
            <a:ext cx="4184073" cy="1815882"/>
          </a:xfrm>
          <a:prstGeom prst="rect">
            <a:avLst/>
          </a:prstGeom>
        </p:spPr>
        <p:txBody>
          <a:bodyPr wrap="square">
            <a:spAutoFit/>
          </a:bodyPr>
          <a:lstStyle/>
          <a:p>
            <a:r>
              <a:rPr lang="en-GB" sz="1600" dirty="0">
                <a:latin typeface="Times New Roman" panose="02020603050405020304" pitchFamily="18" charset="0"/>
                <a:cs typeface="Times New Roman" panose="02020603050405020304" pitchFamily="18" charset="0"/>
              </a:rPr>
              <a:t>Overview</a:t>
            </a:r>
            <a:r>
              <a:rPr lang="en-GB" sz="1600" dirty="0" smtClean="0">
                <a:latin typeface="Times New Roman" panose="02020603050405020304" pitchFamily="18" charset="0"/>
                <a:cs typeface="Times New Roman" panose="02020603050405020304" pitchFamily="18" charset="0"/>
              </a:rPr>
              <a:t>:</a:t>
            </a:r>
          </a:p>
          <a:p>
            <a:endParaRPr lang="en-GB" sz="1600" dirty="0" smtClean="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Combines </a:t>
            </a:r>
            <a:r>
              <a:rPr lang="en-GB" sz="1600" dirty="0">
                <a:latin typeface="Times New Roman" panose="02020603050405020304" pitchFamily="18" charset="0"/>
                <a:cs typeface="Times New Roman" panose="02020603050405020304" pitchFamily="18" charset="0"/>
              </a:rPr>
              <a:t>lexicon-based and deep learning approaches for sentiment analysis</a:t>
            </a:r>
            <a:r>
              <a:rPr lang="en-GB"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Uses </a:t>
            </a:r>
            <a:r>
              <a:rPr lang="en-GB" sz="1600" dirty="0">
                <a:latin typeface="Times New Roman" panose="02020603050405020304" pitchFamily="18" charset="0"/>
                <a:cs typeface="Times New Roman" panose="02020603050405020304" pitchFamily="18" charset="0"/>
              </a:rPr>
              <a:t>latent variable techniques to </a:t>
            </a:r>
            <a:r>
              <a:rPr lang="en-GB" sz="1600" dirty="0" err="1">
                <a:latin typeface="Times New Roman" panose="02020603050405020304" pitchFamily="18" charset="0"/>
                <a:cs typeface="Times New Roman" panose="02020603050405020304" pitchFamily="18" charset="0"/>
              </a:rPr>
              <a:t>analyze</a:t>
            </a:r>
            <a:r>
              <a:rPr lang="en-GB" sz="1600" dirty="0">
                <a:latin typeface="Times New Roman" panose="02020603050405020304" pitchFamily="18" charset="0"/>
                <a:cs typeface="Times New Roman" panose="02020603050405020304" pitchFamily="18" charset="0"/>
              </a:rPr>
              <a:t> thematic implications in social media data</a:t>
            </a:r>
            <a:r>
              <a:rPr lang="en-GB" sz="1600" dirty="0" smtClean="0">
                <a:latin typeface="Times New Roman" panose="02020603050405020304" pitchFamily="18" charset="0"/>
                <a:cs typeface="Times New Roman" panose="02020603050405020304" pitchFamily="18" charset="0"/>
              </a:rPr>
              <a:t>.</a:t>
            </a:r>
          </a:p>
          <a:p>
            <a:endParaRPr lang="en-GB" sz="1600" dirty="0" smtClean="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59200" y="1578175"/>
            <a:ext cx="7790801" cy="1807253"/>
          </a:xfrm>
          <a:prstGeom prst="rect">
            <a:avLst/>
          </a:prstGeom>
        </p:spPr>
      </p:pic>
    </p:spTree>
    <p:extLst>
      <p:ext uri="{BB962C8B-B14F-4D97-AF65-F5344CB8AC3E}">
        <p14:creationId xmlns:p14="http://schemas.microsoft.com/office/powerpoint/2010/main" val="2143410969"/>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 xmlns:a16="http://schemas.microsoft.com/office/drawing/2014/main" id="{C65BC3E1-28BD-BB8F-A307-B408B3E1425F}"/>
            </a:ext>
          </a:extLst>
        </p:cNvPr>
        <p:cNvGrpSpPr/>
        <p:nvPr/>
      </p:nvGrpSpPr>
      <p:grpSpPr>
        <a:xfrm>
          <a:off x="0" y="0"/>
          <a:ext cx="0" cy="0"/>
          <a:chOff x="0" y="0"/>
          <a:chExt cx="0" cy="0"/>
        </a:xfrm>
      </p:grpSpPr>
      <p:grpSp>
        <p:nvGrpSpPr>
          <p:cNvPr id="16" name="Group 15">
            <a:extLst>
              <a:ext uri="{FF2B5EF4-FFF2-40B4-BE49-F238E27FC236}">
                <a16:creationId xmlns="" xmlns:a16="http://schemas.microsoft.com/office/drawing/2014/main" id="{2E085B40-33FA-D485-DEFA-99289B6977FE}"/>
              </a:ext>
            </a:extLst>
          </p:cNvPr>
          <p:cNvGrpSpPr/>
          <p:nvPr/>
        </p:nvGrpSpPr>
        <p:grpSpPr>
          <a:xfrm>
            <a:off x="0" y="0"/>
            <a:ext cx="12192000" cy="6858000"/>
            <a:chOff x="0" y="0"/>
            <a:chExt cx="12192000" cy="6858000"/>
          </a:xfrm>
        </p:grpSpPr>
        <p:sp>
          <p:nvSpPr>
            <p:cNvPr id="3" name="Rectangle 2">
              <a:extLst>
                <a:ext uri="{FF2B5EF4-FFF2-40B4-BE49-F238E27FC236}">
                  <a16:creationId xmlns="" xmlns:a16="http://schemas.microsoft.com/office/drawing/2014/main" id="{5ED18B0B-2E53-2CF5-9CD7-C52D7C7F39DC}"/>
                </a:ext>
              </a:extLst>
            </p:cNvPr>
            <p:cNvSpPr/>
            <p:nvPr/>
          </p:nvSpPr>
          <p:spPr>
            <a:xfrm>
              <a:off x="0" y="0"/>
              <a:ext cx="12192000" cy="963561"/>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Connector 7">
              <a:extLst>
                <a:ext uri="{FF2B5EF4-FFF2-40B4-BE49-F238E27FC236}">
                  <a16:creationId xmlns="" xmlns:a16="http://schemas.microsoft.com/office/drawing/2014/main" id="{A14B8EE8-B73C-FB7C-F54E-B1EF9F849772}"/>
                </a:ext>
              </a:extLst>
            </p:cNvPr>
            <p:cNvCxnSpPr/>
            <p:nvPr/>
          </p:nvCxnSpPr>
          <p:spPr>
            <a:xfrm>
              <a:off x="0" y="1071718"/>
              <a:ext cx="12192000" cy="0"/>
            </a:xfrm>
            <a:prstGeom prst="line">
              <a:avLst/>
            </a:prstGeom>
            <a:ln w="57150">
              <a:solidFill>
                <a:srgbClr val="002060"/>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 xmlns:a16="http://schemas.microsoft.com/office/drawing/2014/main" id="{06B3350C-E274-AC12-4046-9D20B041CD71}"/>
                </a:ext>
              </a:extLst>
            </p:cNvPr>
            <p:cNvSpPr/>
            <p:nvPr/>
          </p:nvSpPr>
          <p:spPr>
            <a:xfrm>
              <a:off x="0" y="6272984"/>
              <a:ext cx="12192000" cy="585016"/>
            </a:xfrm>
            <a:prstGeom prst="rect">
              <a:avLst/>
            </a:prstGeom>
            <a:solidFill>
              <a:schemeClr val="accent5">
                <a:lumMod val="50000"/>
              </a:schemeClr>
            </a:solidFill>
            <a:ln>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 name="Title 1">
            <a:extLst>
              <a:ext uri="{FF2B5EF4-FFF2-40B4-BE49-F238E27FC236}">
                <a16:creationId xmlns="" xmlns:a16="http://schemas.microsoft.com/office/drawing/2014/main" id="{E0EF0806-C5F4-7FBA-839E-B97795E99BC8}"/>
              </a:ext>
            </a:extLst>
          </p:cNvPr>
          <p:cNvSpPr txBox="1">
            <a:spLocks/>
          </p:cNvSpPr>
          <p:nvPr/>
        </p:nvSpPr>
        <p:spPr>
          <a:xfrm>
            <a:off x="0" y="1179277"/>
            <a:ext cx="10594258" cy="475352"/>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Times New Roman" panose="02020603050405020304" pitchFamily="18" charset="0"/>
                <a:cs typeface="Times New Roman" panose="02020603050405020304" pitchFamily="18" charset="0"/>
              </a:rPr>
              <a:t>Results </a:t>
            </a:r>
            <a:r>
              <a:rPr lang="en-US" sz="2800" b="1" dirty="0">
                <a:latin typeface="Times New Roman" panose="02020603050405020304" pitchFamily="18" charset="0"/>
                <a:cs typeface="Times New Roman" panose="02020603050405020304" pitchFamily="18" charset="0"/>
              </a:rPr>
              <a:t>and Discussion</a:t>
            </a:r>
            <a:endParaRPr lang="en-IN" sz="2800" b="1" dirty="0">
              <a:latin typeface="Times New Roman" panose="02020603050405020304" pitchFamily="18" charset="0"/>
              <a:cs typeface="Times New Roman" panose="02020603050405020304" pitchFamily="18" charset="0"/>
            </a:endParaRPr>
          </a:p>
        </p:txBody>
      </p:sp>
      <p:pic>
        <p:nvPicPr>
          <p:cNvPr id="18" name="Picture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1413"/>
            <a:ext cx="2362200" cy="934727"/>
          </a:xfrm>
          <a:prstGeom prst="rect">
            <a:avLst/>
          </a:prstGeom>
        </p:spPr>
      </p:pic>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28555" y="21413"/>
            <a:ext cx="1242892" cy="942148"/>
          </a:xfrm>
          <a:prstGeom prst="rect">
            <a:avLst/>
          </a:prstGeom>
        </p:spPr>
      </p:pic>
      <p:sp>
        <p:nvSpPr>
          <p:cNvPr id="22" name="TextBox 21"/>
          <p:cNvSpPr txBox="1"/>
          <p:nvPr/>
        </p:nvSpPr>
        <p:spPr>
          <a:xfrm>
            <a:off x="4278086" y="132460"/>
            <a:ext cx="3635827" cy="769441"/>
          </a:xfrm>
          <a:prstGeom prst="rect">
            <a:avLst/>
          </a:prstGeom>
          <a:solidFill>
            <a:schemeClr val="bg1"/>
          </a:solidFill>
        </p:spPr>
        <p:txBody>
          <a:bodyPr wrap="square" rtlCol="0">
            <a:spAutoFit/>
          </a:bodyPr>
          <a:lstStyle/>
          <a:p>
            <a:pPr algn="ctr"/>
            <a:r>
              <a:rPr lang="en-US" sz="4400" b="1" dirty="0" smtClean="0">
                <a:solidFill>
                  <a:srgbClr val="FF0000"/>
                </a:solidFill>
              </a:rPr>
              <a:t>ICMIB -2025</a:t>
            </a:r>
          </a:p>
        </p:txBody>
      </p:sp>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000" y="2288942"/>
            <a:ext cx="4008582" cy="3546833"/>
          </a:xfrm>
          <a:prstGeom prst="rect">
            <a:avLst/>
          </a:prstGeom>
        </p:spPr>
      </p:pic>
      <p:sp>
        <p:nvSpPr>
          <p:cNvPr id="4" name="Rectangle 3"/>
          <p:cNvSpPr/>
          <p:nvPr/>
        </p:nvSpPr>
        <p:spPr>
          <a:xfrm>
            <a:off x="979056" y="2136339"/>
            <a:ext cx="5338617" cy="2308324"/>
          </a:xfrm>
          <a:prstGeom prst="rect">
            <a:avLst/>
          </a:prstGeom>
        </p:spPr>
        <p:txBody>
          <a:bodyPr wrap="square">
            <a:spAutoFit/>
          </a:bodyPr>
          <a:lstStyle/>
          <a:p>
            <a:r>
              <a:rPr lang="en-GB" sz="1600" dirty="0">
                <a:latin typeface="Times New Roman" panose="02020603050405020304" pitchFamily="18" charset="0"/>
                <a:cs typeface="Times New Roman" panose="02020603050405020304" pitchFamily="18" charset="0"/>
              </a:rPr>
              <a:t>Key Findings:</a:t>
            </a:r>
          </a:p>
          <a:p>
            <a:endParaRPr lang="en-GB"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Performance metrics (Accuracy, Precision, Recall, F1 Score, Support) shown in Table </a:t>
            </a:r>
            <a:r>
              <a:rPr lang="en-GB"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Correlation </a:t>
            </a:r>
            <a:r>
              <a:rPr lang="en-GB" sz="1600" dirty="0">
                <a:latin typeface="Times New Roman" panose="02020603050405020304" pitchFamily="18" charset="0"/>
                <a:cs typeface="Times New Roman" panose="02020603050405020304" pitchFamily="18" charset="0"/>
              </a:rPr>
              <a:t>matrix shows weak correlations, except 0.603 between airline sentiment confidence &amp; negative reason confidence (Figure</a:t>
            </a:r>
            <a:r>
              <a:rPr lang="en-GB" sz="1600" dirty="0" smtClean="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GB" sz="1600" dirty="0" smtClean="0">
                <a:latin typeface="Times New Roman" panose="02020603050405020304" pitchFamily="18" charset="0"/>
                <a:cs typeface="Times New Roman" panose="02020603050405020304" pitchFamily="18" charset="0"/>
              </a:rPr>
              <a:t>Tweet </a:t>
            </a:r>
            <a:r>
              <a:rPr lang="en-GB" sz="1600" dirty="0">
                <a:latin typeface="Times New Roman" panose="02020603050405020304" pitchFamily="18" charset="0"/>
                <a:cs typeface="Times New Roman" panose="02020603050405020304" pitchFamily="18" charset="0"/>
              </a:rPr>
              <a:t>properties like length and retweet count are largely independent of sentiment.</a:t>
            </a:r>
          </a:p>
        </p:txBody>
      </p:sp>
    </p:spTree>
    <p:extLst>
      <p:ext uri="{BB962C8B-B14F-4D97-AF65-F5344CB8AC3E}">
        <p14:creationId xmlns:p14="http://schemas.microsoft.com/office/powerpoint/2010/main" val="3966626247"/>
      </p:ext>
    </p:extLst>
  </p:cSld>
  <p:clrMapOvr>
    <a:masterClrMapping/>
  </p:clrMapOvr>
  <mc:AlternateContent xmlns:mc="http://schemas.openxmlformats.org/markup-compatibility/2006" xmlns:p14="http://schemas.microsoft.com/office/powerpoint/2010/main">
    <mc:Choice Requires="p14">
      <p:transition p14:dur="10" advTm="19779"/>
    </mc:Choice>
    <mc:Fallback xmlns="">
      <p:transition advTm="19779"/>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620</TotalTime>
  <Words>1163</Words>
  <Application>Microsoft Office PowerPoint</Application>
  <PresentationFormat>Widescreen</PresentationFormat>
  <Paragraphs>121</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Black</vt:lpstr>
      <vt:lpstr>Calibri</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Saswat Jayasingh</dc:creator>
  <cp:lastModifiedBy>charitavya</cp:lastModifiedBy>
  <cp:revision>52</cp:revision>
  <dcterms:created xsi:type="dcterms:W3CDTF">2025-02-25T14:53:12Z</dcterms:created>
  <dcterms:modified xsi:type="dcterms:W3CDTF">2025-03-24T13:20:53Z</dcterms:modified>
</cp:coreProperties>
</file>