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9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80" r:id="rId16"/>
    <p:sldId id="270" r:id="rId17"/>
    <p:sldId id="271" r:id="rId18"/>
    <p:sldId id="272" r:id="rId19"/>
    <p:sldId id="273" r:id="rId20"/>
    <p:sldId id="274" r:id="rId21"/>
    <p:sldId id="275" r:id="rId22"/>
    <p:sldId id="290" r:id="rId23"/>
    <p:sldId id="291" r:id="rId24"/>
    <p:sldId id="292" r:id="rId25"/>
    <p:sldId id="293" r:id="rId26"/>
    <p:sldId id="294" r:id="rId27"/>
    <p:sldId id="295" r:id="rId28"/>
    <p:sldId id="276" r:id="rId29"/>
    <p:sldId id="289" r:id="rId30"/>
    <p:sldId id="277" r:id="rId31"/>
    <p:sldId id="278" r:id="rId32"/>
    <p:sldId id="279" r:id="rId33"/>
  </p:sldIdLst>
  <p:sldSz cx="9144000" cy="5143500" type="screen16x9"/>
  <p:notesSz cx="6858000" cy="9144000"/>
  <p:embeddedFontLst>
    <p:embeddedFont>
      <p:font typeface="Oswald" charset="0"/>
      <p:regular r:id="rId35"/>
      <p:bold r:id="rId36"/>
    </p:embeddedFont>
    <p:embeddedFont>
      <p:font typeface="Average" charset="0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F96EC7B5-8C3D-4DBE-9C1B-7997AF6E8656}">
  <a:tblStyle styleId="{F96EC7B5-8C3D-4DBE-9C1B-7997AF6E86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15" autoAdjust="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0b50942d4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0b50942d4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0b50942d4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0b50942d4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0b50942d4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0b50942d4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0b50942d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0b50942d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0b50942d4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0b50942d4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0b50942d4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0b50942d4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0b50942d4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0b50942d4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0b50942d4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80b50942d4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0b50942d4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0b50942d4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0b50942d4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0b50942d4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0b50942d4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80b50942d4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0b50942d4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80b50942d4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0b50942d4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80b50942d4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80b50942d4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80b50942d4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0b50942d4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0b50942d4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980f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980f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6f980f91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6f980f91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980f9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980f91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6f980f9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6f980f9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6f980f9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6f980f9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0b50942d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0b50942d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0b50942d4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0b50942d4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2.jpeg"/><Relationship Id="rId4" Type="http://schemas.openxmlformats.org/officeDocument/2006/relationships/image" Target="../media/image4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6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iT-Y8m0fbBJc5qxCZ2co5FYNtdk6tLl0NFTvvfFLk5w/edi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0" y="560275"/>
            <a:ext cx="7801500" cy="216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01 : Clinic Plus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092201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Team Members: </a:t>
            </a:r>
            <a:endParaRPr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Ankita Kar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Ankush Mishra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Shreya Iyer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SriKathiravan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6006750" y="4584650"/>
            <a:ext cx="3747300" cy="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Cohort Code : INTCHN20SE001</a:t>
            </a:r>
            <a:endParaRPr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2" name="Google Shape;62;p1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18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>
            <a:spLocks noGrp="1"/>
          </p:cNvSpPr>
          <p:nvPr>
            <p:ph type="title"/>
          </p:nvPr>
        </p:nvSpPr>
        <p:spPr>
          <a:xfrm>
            <a:off x="311700" y="2066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 : Applying filters for “Open 24*7” and “Parking” </a:t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375" y="2429650"/>
            <a:ext cx="7477126" cy="266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375" y="779350"/>
            <a:ext cx="7477125" cy="165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xfrm>
            <a:off x="311700" y="169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 : Hospitals with rating above “ 3.5 Stars ”</a:t>
            </a: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700" y="826625"/>
            <a:ext cx="5914676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6050" y="293925"/>
            <a:ext cx="7202324" cy="328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3"/>
          <p:cNvPicPr preferRelativeResize="0"/>
          <p:nvPr/>
        </p:nvPicPr>
        <p:blipFill rotWithShape="1">
          <a:blip r:embed="rId4">
            <a:alphaModFix/>
          </a:blip>
          <a:srcRect b="28627"/>
          <a:stretch/>
        </p:blipFill>
        <p:spPr>
          <a:xfrm>
            <a:off x="946038" y="3732250"/>
            <a:ext cx="7251926" cy="12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>
            <a:spLocks noGrp="1"/>
          </p:cNvSpPr>
          <p:nvPr>
            <p:ph type="body" idx="1"/>
          </p:nvPr>
        </p:nvSpPr>
        <p:spPr>
          <a:xfrm>
            <a:off x="291350" y="853350"/>
            <a:ext cx="3999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900"/>
          </a:p>
        </p:txBody>
      </p:sp>
      <p:sp>
        <p:nvSpPr>
          <p:cNvPr id="147" name="Google Shape;147;p24"/>
          <p:cNvSpPr txBox="1"/>
          <p:nvPr/>
        </p:nvSpPr>
        <p:spPr>
          <a:xfrm>
            <a:off x="4874150" y="277275"/>
            <a:ext cx="2882400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8" name="Google Shape;148;p24"/>
          <p:cNvSpPr/>
          <p:nvPr/>
        </p:nvSpPr>
        <p:spPr>
          <a:xfrm>
            <a:off x="208225" y="160700"/>
            <a:ext cx="4363800" cy="4847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3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latin typeface="Average"/>
                <a:ea typeface="Average"/>
                <a:cs typeface="Average"/>
                <a:sym typeface="Average"/>
              </a:rPr>
              <a:t>1. Hospital Name: NU Hospitals Rating: 4.5</a:t>
            </a:r>
            <a:endParaRPr sz="13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latin typeface="Average"/>
                <a:ea typeface="Average"/>
                <a:cs typeface="Average"/>
                <a:sym typeface="Average"/>
              </a:rPr>
              <a:t>2. Hospital Name: Jayashree Multispeciality Hospital Rating: 4.0</a:t>
            </a:r>
            <a:endParaRPr sz="13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latin typeface="Average"/>
                <a:ea typeface="Average"/>
                <a:cs typeface="Average"/>
                <a:sym typeface="Average"/>
              </a:rPr>
              <a:t>3. Hospital Name: Springleaf Healthcare Rating: 4.0</a:t>
            </a:r>
            <a:endParaRPr sz="13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latin typeface="Average"/>
                <a:ea typeface="Average"/>
                <a:cs typeface="Average"/>
                <a:sym typeface="Average"/>
              </a:rPr>
              <a:t>4. Hospital Name: NU Hospitals Rating: 4.5</a:t>
            </a:r>
            <a:endParaRPr sz="13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latin typeface="Average"/>
                <a:ea typeface="Average"/>
                <a:cs typeface="Average"/>
                <a:sym typeface="Average"/>
              </a:rPr>
              <a:t>5. Hospital Name: Cloudnine Fertility - IVF Centre, Old Airport Road Rating: 5. </a:t>
            </a:r>
            <a:endParaRPr sz="13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latin typeface="Average"/>
                <a:ea typeface="Average"/>
                <a:cs typeface="Average"/>
                <a:sym typeface="Average"/>
              </a:rPr>
              <a:t>6. Hospital Name: Cloudnine Fertility - IVF Centre, Jayanagar Rating: 4.5</a:t>
            </a:r>
            <a:endParaRPr sz="13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latin typeface="Average"/>
                <a:ea typeface="Average"/>
                <a:cs typeface="Average"/>
                <a:sym typeface="Average"/>
              </a:rPr>
              <a:t>7. Hospital Name: Trustwell Hospitals Rating: 5.0</a:t>
            </a:r>
            <a:endParaRPr sz="13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 dirty="0">
                <a:latin typeface="Average"/>
                <a:ea typeface="Average"/>
                <a:cs typeface="Average"/>
                <a:sym typeface="Average"/>
              </a:rPr>
              <a:t>8. Hospital Name: Cloudnine Fertility - IVF Centre, Whitefield Rating: 5.0 (To be continued)</a:t>
            </a:r>
            <a:endParaRPr/>
          </a:p>
        </p:txBody>
      </p:sp>
      <p:sp>
        <p:nvSpPr>
          <p:cNvPr id="149" name="Google Shape;149;p24"/>
          <p:cNvSpPr txBox="1"/>
          <p:nvPr/>
        </p:nvSpPr>
        <p:spPr>
          <a:xfrm>
            <a:off x="362150" y="291975"/>
            <a:ext cx="3951900" cy="5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Top Hospitals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0" name="Google Shape;150;p2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25" y="160699"/>
            <a:ext cx="4267175" cy="484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 : Go To Diagnostics Page and Display Top Cities</a:t>
            </a:r>
            <a:endParaRPr/>
          </a:p>
        </p:txBody>
      </p:sp>
      <p:pic>
        <p:nvPicPr>
          <p:cNvPr id="157" name="Google Shape;157;p25"/>
          <p:cNvPicPr preferRelativeResize="0"/>
          <p:nvPr/>
        </p:nvPicPr>
        <p:blipFill rotWithShape="1">
          <a:blip r:embed="rId3">
            <a:alphaModFix/>
          </a:blip>
          <a:srcRect l="1807" r="32481"/>
          <a:stretch/>
        </p:blipFill>
        <p:spPr>
          <a:xfrm>
            <a:off x="174150" y="1142625"/>
            <a:ext cx="5808750" cy="363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5"/>
          <p:cNvSpPr txBox="1"/>
          <p:nvPr/>
        </p:nvSpPr>
        <p:spPr>
          <a:xfrm>
            <a:off x="5982900" y="11426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9599" y="1142625"/>
            <a:ext cx="2933925" cy="35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45024"/>
            <a:ext cx="8520600" cy="900299"/>
          </a:xfrm>
        </p:spPr>
        <p:txBody>
          <a:bodyPr/>
          <a:lstStyle/>
          <a:p>
            <a:pPr algn="ctr"/>
            <a:r>
              <a:rPr lang="en" sz="3200" dirty="0" smtClean="0"/>
              <a:t>TEST CLASS : EXCEL UTILS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RETRIEVING DATA FROM EXCEL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"/>
          </a:p>
        </p:txBody>
      </p:sp>
      <p:pic>
        <p:nvPicPr>
          <p:cNvPr id="6" name="Google Shape;166;p2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15009" y="1632896"/>
            <a:ext cx="2953407" cy="1258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pptr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659" y="3160658"/>
            <a:ext cx="6674397" cy="14573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</a:t>
            </a:r>
            <a:endParaRPr/>
          </a:p>
        </p:txBody>
      </p:sp>
      <p:pic>
        <p:nvPicPr>
          <p:cNvPr id="174" name="Google Shape;1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403" y="794671"/>
            <a:ext cx="6984252" cy="4008557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5 : To enter valid Details and retrieve “Success Text”</a:t>
            </a:r>
            <a:endParaRPr/>
          </a:p>
        </p:txBody>
      </p:sp>
      <p:pic>
        <p:nvPicPr>
          <p:cNvPr id="181" name="Google Shape;1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649" y="1119200"/>
            <a:ext cx="7024650" cy="19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650" y="3090875"/>
            <a:ext cx="5888736" cy="19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8"/>
          <p:cNvPicPr preferRelativeResize="0"/>
          <p:nvPr/>
        </p:nvPicPr>
        <p:blipFill rotWithShape="1">
          <a:blip r:embed="rId5">
            <a:alphaModFix/>
          </a:blip>
          <a:srcRect l="1821" t="16415" r="11040"/>
          <a:stretch/>
        </p:blipFill>
        <p:spPr>
          <a:xfrm>
            <a:off x="5198950" y="4051425"/>
            <a:ext cx="3674100" cy="101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6 : To enter invalid details in “Corporate Wellness”</a:t>
            </a:r>
            <a:endParaRPr/>
          </a:p>
        </p:txBody>
      </p:sp>
      <p:sp>
        <p:nvSpPr>
          <p:cNvPr id="190" name="Google Shape;190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767100"/>
          </a:xfrm>
          <a:prstGeom prst="rect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238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500"/>
              <a:buAutoNum type="arabicPeriod"/>
            </a:pPr>
            <a:r>
              <a:rPr lang="en" sz="1500">
                <a:solidFill>
                  <a:srgbClr val="FFFFFF"/>
                </a:solidFill>
              </a:rPr>
              <a:t>All fields are left empty</a:t>
            </a:r>
            <a:endParaRPr sz="1500">
              <a:solidFill>
                <a:srgbClr val="FFFFFF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AutoNum type="arabicPeriod"/>
            </a:pPr>
            <a:r>
              <a:rPr lang="en" sz="1500">
                <a:solidFill>
                  <a:srgbClr val="FFFFFF"/>
                </a:solidFill>
              </a:rPr>
              <a:t>Only “Name” is entered</a:t>
            </a:r>
            <a:endParaRPr sz="1500">
              <a:solidFill>
                <a:srgbClr val="FFFFFF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AutoNum type="arabicPeriod"/>
            </a:pPr>
            <a:r>
              <a:rPr lang="en" sz="1500">
                <a:solidFill>
                  <a:srgbClr val="FFFFFF"/>
                </a:solidFill>
              </a:rPr>
              <a:t>Only “Name” and “Organization name” are entered</a:t>
            </a:r>
            <a:endParaRPr sz="1500">
              <a:solidFill>
                <a:srgbClr val="FFFFFF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AutoNum type="arabicPeriod"/>
            </a:pPr>
            <a:r>
              <a:rPr lang="en" sz="1500">
                <a:solidFill>
                  <a:srgbClr val="FFFFFF"/>
                </a:solidFill>
              </a:rPr>
              <a:t>Only “Name”, “Organization name”, and “Official Email-id” are entered</a:t>
            </a:r>
            <a:endParaRPr sz="1500">
              <a:solidFill>
                <a:srgbClr val="FFFFFF"/>
              </a:solidFill>
            </a:endParaRPr>
          </a:p>
        </p:txBody>
      </p:sp>
      <p:pic>
        <p:nvPicPr>
          <p:cNvPr id="191" name="Google Shape;191;p29"/>
          <p:cNvPicPr preferRelativeResize="0"/>
          <p:nvPr/>
        </p:nvPicPr>
        <p:blipFill rotWithShape="1">
          <a:blip r:embed="rId3">
            <a:alphaModFix/>
          </a:blip>
          <a:srcRect t="1606" b="3893"/>
          <a:stretch/>
        </p:blipFill>
        <p:spPr>
          <a:xfrm>
            <a:off x="4381725" y="1017725"/>
            <a:ext cx="3999901" cy="249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9"/>
          <p:cNvSpPr txBox="1"/>
          <p:nvPr/>
        </p:nvSpPr>
        <p:spPr>
          <a:xfrm>
            <a:off x="320775" y="1168975"/>
            <a:ext cx="3990900" cy="42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swald"/>
                <a:ea typeface="Oswald"/>
                <a:cs typeface="Oswald"/>
                <a:sym typeface="Oswald"/>
              </a:rPr>
              <a:t>List of Invalid Test Cases :</a:t>
            </a:r>
            <a:endParaRPr sz="1600" b="1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93" name="Google Shape;19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1730" y="3510475"/>
            <a:ext cx="3999900" cy="159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 CLASS : VALID DETAILS</a:t>
            </a:r>
            <a:endParaRPr/>
          </a:p>
        </p:txBody>
      </p:sp>
      <p:sp>
        <p:nvSpPr>
          <p:cNvPr id="200" name="Google Shape;200;p3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>
            <a:spLocks noGrp="1"/>
          </p:cNvSpPr>
          <p:nvPr>
            <p:ph type="body" idx="1"/>
          </p:nvPr>
        </p:nvSpPr>
        <p:spPr>
          <a:xfrm>
            <a:off x="281125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4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6" name="Google Shape;206;p3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07" name="Google Shape;2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125" y="176350"/>
            <a:ext cx="3999900" cy="484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5275" y="176350"/>
            <a:ext cx="4675000" cy="4895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518049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2500" y="152400"/>
            <a:ext cx="4270225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680" y="0"/>
            <a:ext cx="8520600" cy="690093"/>
          </a:xfrm>
        </p:spPr>
        <p:txBody>
          <a:bodyPr/>
          <a:lstStyle/>
          <a:p>
            <a:pPr algn="ctr"/>
            <a:r>
              <a:rPr lang="en-US" sz="3200" dirty="0" smtClean="0"/>
              <a:t>EXTENT</a:t>
            </a:r>
            <a:r>
              <a:rPr lang="en-US" sz="3600" dirty="0" smtClean="0"/>
              <a:t> </a:t>
            </a:r>
            <a:r>
              <a:rPr lang="en-US" sz="3200" dirty="0" smtClean="0"/>
              <a:t>REPORT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lang="en"/>
          </a:p>
        </p:txBody>
      </p:sp>
      <p:pic>
        <p:nvPicPr>
          <p:cNvPr id="7" name="Picture 6" descr="qwe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29" y="736770"/>
            <a:ext cx="8660524" cy="417550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 lang="en"/>
          </a:p>
        </p:txBody>
      </p:sp>
      <p:pic>
        <p:nvPicPr>
          <p:cNvPr id="6" name="Picture 5" descr="qwe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162050"/>
            <a:ext cx="8724900" cy="347301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5719" cy="5727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flipH="1" flipV="1">
            <a:off x="0" y="4386258"/>
            <a:ext cx="69962" cy="574625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2554015" y="126124"/>
            <a:ext cx="4172606" cy="508175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FAILDED TEST CASE WITH SCREENSHOT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9098281" y="4749900"/>
            <a:ext cx="45719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lang="en"/>
          </a:p>
        </p:txBody>
      </p:sp>
      <p:pic>
        <p:nvPicPr>
          <p:cNvPr id="6" name="Picture 5" descr="qwe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646268"/>
            <a:ext cx="8460828" cy="418192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638" y="4901411"/>
            <a:ext cx="8520600" cy="45719"/>
          </a:xfrm>
        </p:spPr>
        <p:txBody>
          <a:bodyPr/>
          <a:lstStyle/>
          <a:p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530" y="2564524"/>
            <a:ext cx="254607" cy="25963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5570481" y="2837792"/>
            <a:ext cx="77183" cy="23861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 lang="en"/>
          </a:p>
        </p:txBody>
      </p:sp>
      <p:pic>
        <p:nvPicPr>
          <p:cNvPr id="6" name="Picture 5" descr="qwe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696564"/>
            <a:ext cx="8586952" cy="40236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56993" y="304800"/>
            <a:ext cx="893193" cy="307777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STATUS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 lang="en"/>
          </a:p>
        </p:txBody>
      </p:sp>
      <p:pic>
        <p:nvPicPr>
          <p:cNvPr id="6" name="Picture 5" descr="qwe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" y="371475"/>
            <a:ext cx="8791575" cy="44005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 lang="en"/>
          </a:p>
        </p:txBody>
      </p:sp>
      <p:pic>
        <p:nvPicPr>
          <p:cNvPr id="6" name="Picture 5" descr="qwe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88" y="505027"/>
            <a:ext cx="8376745" cy="44907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38702" y="178676"/>
            <a:ext cx="3310759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SCREENSHOT AT RUNTIME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281125" y="1482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BUG </a:t>
            </a:r>
            <a:r>
              <a:rPr lang="en" sz="3000" dirty="0" smtClean="0"/>
              <a:t>REPORT 1</a:t>
            </a:r>
            <a:endParaRPr sz="3000"/>
          </a:p>
        </p:txBody>
      </p:sp>
      <p:pic>
        <p:nvPicPr>
          <p:cNvPr id="223" name="Google Shape;22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725" y="852975"/>
            <a:ext cx="7419975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691" y="2032104"/>
            <a:ext cx="5048250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3"/>
          <p:cNvSpPr txBox="1"/>
          <p:nvPr/>
        </p:nvSpPr>
        <p:spPr>
          <a:xfrm>
            <a:off x="392625" y="3367575"/>
            <a:ext cx="5269200" cy="1653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Average"/>
                <a:ea typeface="Average"/>
                <a:cs typeface="Average"/>
                <a:sym typeface="Average"/>
              </a:rPr>
              <a:t>BUG ID : 01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Average"/>
                <a:ea typeface="Average"/>
                <a:cs typeface="Average"/>
                <a:sym typeface="Average"/>
              </a:rPr>
              <a:t>INPUT: clinicplus69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Average"/>
                <a:ea typeface="Average"/>
                <a:cs typeface="Average"/>
                <a:sym typeface="Average"/>
              </a:rPr>
              <a:t>BUG DESCRIPTION : The “NAME” field accepts Alphanumeric value and </a:t>
            </a:r>
            <a:r>
              <a:rPr lang="en" b="1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does not</a:t>
            </a:r>
            <a:r>
              <a:rPr lang="en" b="1">
                <a:latin typeface="Average"/>
                <a:ea typeface="Average"/>
                <a:cs typeface="Average"/>
                <a:sym typeface="Average"/>
              </a:rPr>
              <a:t> return error message.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26" name="Google Shape;226;p33"/>
          <p:cNvCxnSpPr/>
          <p:nvPr/>
        </p:nvCxnSpPr>
        <p:spPr>
          <a:xfrm rot="-5400000">
            <a:off x="1319375" y="2851675"/>
            <a:ext cx="845700" cy="6213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7" name="Google Shape;227;p3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281125" y="1482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BUG </a:t>
            </a:r>
            <a:r>
              <a:rPr lang="en" sz="3000" dirty="0" smtClean="0"/>
              <a:t>REPORT 2</a:t>
            </a:r>
            <a:endParaRPr sz="3000"/>
          </a:p>
        </p:txBody>
      </p:sp>
      <p:pic>
        <p:nvPicPr>
          <p:cNvPr id="223" name="Google Shape;223;p3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33471" y="1494106"/>
            <a:ext cx="7256318" cy="10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3"/>
          <p:cNvSpPr txBox="1"/>
          <p:nvPr/>
        </p:nvSpPr>
        <p:spPr>
          <a:xfrm>
            <a:off x="308543" y="2831548"/>
            <a:ext cx="5269200" cy="1653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Average"/>
                <a:ea typeface="Average"/>
                <a:cs typeface="Average"/>
                <a:sym typeface="Average"/>
              </a:rPr>
              <a:t>BUG ID : </a:t>
            </a:r>
            <a:r>
              <a:rPr lang="en" b="1" dirty="0" smtClean="0">
                <a:latin typeface="Average"/>
                <a:ea typeface="Average"/>
                <a:cs typeface="Average"/>
                <a:sym typeface="Average"/>
              </a:rPr>
              <a:t>02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Average"/>
                <a:ea typeface="Average"/>
                <a:cs typeface="Average"/>
                <a:sym typeface="Average"/>
              </a:rPr>
              <a:t>INPUT: </a:t>
            </a:r>
            <a:r>
              <a:rPr lang="en" b="1" dirty="0" smtClean="0">
                <a:latin typeface="Average"/>
                <a:ea typeface="Average"/>
                <a:cs typeface="Average"/>
                <a:sym typeface="Average"/>
              </a:rPr>
              <a:t>$(@()^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Average"/>
                <a:ea typeface="Average"/>
                <a:cs typeface="Average"/>
                <a:sym typeface="Average"/>
              </a:rPr>
              <a:t>BUG DESCRIPTION : The </a:t>
            </a:r>
            <a:r>
              <a:rPr lang="en" b="1" dirty="0" smtClean="0">
                <a:latin typeface="Average"/>
                <a:ea typeface="Average"/>
                <a:cs typeface="Average"/>
                <a:sym typeface="Average"/>
              </a:rPr>
              <a:t>“ORGANISATION NAME” </a:t>
            </a:r>
            <a:r>
              <a:rPr lang="en" b="1" dirty="0">
                <a:latin typeface="Average"/>
                <a:ea typeface="Average"/>
                <a:cs typeface="Average"/>
                <a:sym typeface="Average"/>
              </a:rPr>
              <a:t>field accepts Alphanumeric value and </a:t>
            </a:r>
            <a:r>
              <a:rPr lang="en" b="1" dirty="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does not</a:t>
            </a:r>
            <a:r>
              <a:rPr lang="en" b="1" dirty="0">
                <a:latin typeface="Average"/>
                <a:ea typeface="Average"/>
                <a:cs typeface="Average"/>
                <a:sym typeface="Average"/>
              </a:rPr>
              <a:t> return error message.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26" name="Google Shape;226;p33"/>
          <p:cNvCxnSpPr/>
          <p:nvPr/>
        </p:nvCxnSpPr>
        <p:spPr>
          <a:xfrm rot="-5400000">
            <a:off x="1319375" y="2851675"/>
            <a:ext cx="845700" cy="6213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7" name="Google Shape;227;p3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/>
          </a:p>
        </p:txBody>
      </p:sp>
      <p:pic>
        <p:nvPicPr>
          <p:cNvPr id="9" name="Picture 8" descr="qwe8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1524" y="288049"/>
            <a:ext cx="3876675" cy="552450"/>
          </a:xfrm>
          <a:prstGeom prst="rect">
            <a:avLst/>
          </a:prstGeom>
        </p:spPr>
      </p:pic>
      <p:pic>
        <p:nvPicPr>
          <p:cNvPr id="10" name="Google Shape;222;p33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5730160" y="2827284"/>
            <a:ext cx="3245675" cy="1681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( www.practo.com)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 rotWithShape="1">
          <a:blip r:embed="rId3">
            <a:alphaModFix/>
          </a:blip>
          <a:srcRect l="1845" b="9033"/>
          <a:stretch/>
        </p:blipFill>
        <p:spPr>
          <a:xfrm>
            <a:off x="582700" y="1127800"/>
            <a:ext cx="3234950" cy="186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988" y="3100700"/>
            <a:ext cx="6943725" cy="19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1188" y="1130525"/>
            <a:ext cx="4676775" cy="18573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>
            <a:spLocks noGrp="1"/>
          </p:cNvSpPr>
          <p:nvPr>
            <p:ph type="title"/>
          </p:nvPr>
        </p:nvSpPr>
        <p:spPr>
          <a:xfrm>
            <a:off x="311700" y="4843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DEPENDENCIES</a:t>
            </a:r>
            <a:endParaRPr/>
          </a:p>
        </p:txBody>
      </p:sp>
      <p:pic>
        <p:nvPicPr>
          <p:cNvPr id="233" name="Google Shape;23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450" y="1311300"/>
            <a:ext cx="2427050" cy="319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4"/>
          <p:cNvSpPr txBox="1"/>
          <p:nvPr/>
        </p:nvSpPr>
        <p:spPr>
          <a:xfrm>
            <a:off x="4313975" y="688950"/>
            <a:ext cx="30963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TESTNG FILE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35" name="Google Shape;23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5425" y="1311300"/>
            <a:ext cx="5002631" cy="357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/>
          </a:p>
        </p:txBody>
      </p:sp>
      <p:pic>
        <p:nvPicPr>
          <p:cNvPr id="242" name="Google Shape;24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95650"/>
            <a:ext cx="5159350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171091" y="0"/>
            <a:ext cx="397291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5"/>
          <p:cNvSpPr txBox="1"/>
          <p:nvPr/>
        </p:nvSpPr>
        <p:spPr>
          <a:xfrm>
            <a:off x="321400" y="753700"/>
            <a:ext cx="4389900" cy="17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TEST SUITE</a:t>
            </a:r>
            <a:endParaRPr sz="4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6025" y="1049075"/>
            <a:ext cx="4365200" cy="279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32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problem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4294967295"/>
          </p:nvPr>
        </p:nvSpPr>
        <p:spPr>
          <a:xfrm>
            <a:off x="828450" y="1295675"/>
            <a:ext cx="7635600" cy="4614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Functional Requirements</a:t>
            </a:r>
            <a:endParaRPr>
              <a:solidFill>
                <a:schemeClr val="lt1"/>
              </a:solidFill>
              <a:highlight>
                <a:srgbClr val="FFFFFF"/>
              </a:highlight>
            </a:endParaRPr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4294967295"/>
          </p:nvPr>
        </p:nvSpPr>
        <p:spPr>
          <a:xfrm>
            <a:off x="508325" y="1850300"/>
            <a:ext cx="71937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graphicFrame>
        <p:nvGraphicFramePr>
          <p:cNvPr id="81" name="Google Shape;81;p15"/>
          <p:cNvGraphicFramePr/>
          <p:nvPr/>
        </p:nvGraphicFramePr>
        <p:xfrm>
          <a:off x="828450" y="1850300"/>
          <a:ext cx="7635550" cy="3108720"/>
        </p:xfrm>
        <a:graphic>
          <a:graphicData uri="http://schemas.openxmlformats.org/drawingml/2006/table">
            <a:tbl>
              <a:tblPr>
                <a:noFill/>
                <a:tableStyleId>{F96EC7B5-8C3D-4DBE-9C1B-7997AF6E8656}</a:tableStyleId>
              </a:tblPr>
              <a:tblGrid>
                <a:gridCol w="3817775"/>
                <a:gridCol w="3817775"/>
              </a:tblGrid>
              <a:tr h="355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Functional Requirement No.</a:t>
                      </a:r>
                      <a:endParaRPr sz="12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Function Requirement Description</a:t>
                      </a:r>
                      <a:endParaRPr sz="12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</a:tr>
              <a:tr h="359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FR0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It should be compatible for multiple browsers.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55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FR1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User should be able to access the website.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55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FR2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User should be able to search Hospital near him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59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FR3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User should be able to apply filters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55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FR4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Hospitals with rating more than 3.5 should be displayed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55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FR5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It should be able to access all the results coming out.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55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FR6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It should create error message on invalid details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82" name="Google Shape;82;p1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/>
              <a:t>Manual Testing Link : </a:t>
            </a:r>
            <a:endParaRPr sz="4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u="sng">
                <a:solidFill>
                  <a:schemeClr val="hlink"/>
                </a:solidFill>
                <a:hlinkClick r:id="rId3"/>
              </a:rPr>
              <a:t>https://docs.google.com/spreadsheets/d/1iT-Y8m0fbBJc5qxCZ2co5FYNtdk6tLl0NFTvvfFLk5w/edit#gid=845186007</a:t>
            </a:r>
            <a:endParaRPr sz="4200">
              <a:solidFill>
                <a:srgbClr val="000000"/>
              </a:solidFill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/>
        </p:nvSpPr>
        <p:spPr>
          <a:xfrm>
            <a:off x="555200" y="320900"/>
            <a:ext cx="8104800" cy="605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List of Classes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425" y="1294150"/>
            <a:ext cx="3465725" cy="29967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5" name="Google Shape;95;p17"/>
          <p:cNvPicPr preferRelativeResize="0"/>
          <p:nvPr/>
        </p:nvPicPr>
        <p:blipFill rotWithShape="1">
          <a:blip r:embed="rId4">
            <a:alphaModFix/>
          </a:blip>
          <a:srcRect t="13448" b="12657"/>
          <a:stretch/>
        </p:blipFill>
        <p:spPr>
          <a:xfrm>
            <a:off x="3828325" y="1294150"/>
            <a:ext cx="5218301" cy="34276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Driver Setup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5325" y="0"/>
            <a:ext cx="56486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body" idx="2"/>
          </p:nvPr>
        </p:nvSpPr>
        <p:spPr>
          <a:xfrm>
            <a:off x="212425" y="1069825"/>
            <a:ext cx="3999900" cy="3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42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URL Setup</a:t>
            </a:r>
            <a:endParaRPr sz="4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4028" y="-10510"/>
            <a:ext cx="555997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311700" y="86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 : Identifying “Hospitals” for “Bangalore”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25" y="1840700"/>
            <a:ext cx="5832025" cy="200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905793"/>
            <a:ext cx="9143999" cy="91786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811900"/>
            <a:ext cx="6605593" cy="8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472</Words>
  <PresentationFormat>On-screen Show (16:9)</PresentationFormat>
  <Paragraphs>123</Paragraphs>
  <Slides>32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Oswald</vt:lpstr>
      <vt:lpstr>Average</vt:lpstr>
      <vt:lpstr>Slate</vt:lpstr>
      <vt:lpstr>Team 01 : Clinic Plus</vt:lpstr>
      <vt:lpstr>Slide 2</vt:lpstr>
      <vt:lpstr>Overview ( www.practo.com)</vt:lpstr>
      <vt:lpstr>Understanding the problem</vt:lpstr>
      <vt:lpstr>Manual Testing Link :  https://docs.google.com/spreadsheets/d/1iT-Y8m0fbBJc5qxCZ2co5FYNtdk6tLl0NFTvvfFLk5w/edit#gid=845186007</vt:lpstr>
      <vt:lpstr>Slide 6</vt:lpstr>
      <vt:lpstr>Driver Setup</vt:lpstr>
      <vt:lpstr>Slide 8</vt:lpstr>
      <vt:lpstr>Step 1 : Identifying “Hospitals” for “Bangalore”</vt:lpstr>
      <vt:lpstr>Step 2 : Applying filters for “Open 24*7” and “Parking” </vt:lpstr>
      <vt:lpstr>Step 3 : Hospitals with rating above “ 3.5 Stars ”</vt:lpstr>
      <vt:lpstr>Slide 12</vt:lpstr>
      <vt:lpstr>Slide 13</vt:lpstr>
      <vt:lpstr>Step 4 : Go To Diagnostics Page and Display Top Cities</vt:lpstr>
      <vt:lpstr>TEST CLASS : EXCEL UTILS</vt:lpstr>
      <vt:lpstr> </vt:lpstr>
      <vt:lpstr>Step 5 : To enter valid Details and retrieve “Success Text”</vt:lpstr>
      <vt:lpstr>Step 6 : To enter invalid details in “Corporate Wellness”</vt:lpstr>
      <vt:lpstr>TEST CLASS : VALID DETAILS</vt:lpstr>
      <vt:lpstr>Slide 20</vt:lpstr>
      <vt:lpstr>Slide 21</vt:lpstr>
      <vt:lpstr>EXTENT REPORT</vt:lpstr>
      <vt:lpstr> </vt:lpstr>
      <vt:lpstr> </vt:lpstr>
      <vt:lpstr>   </vt:lpstr>
      <vt:lpstr>Slide 26</vt:lpstr>
      <vt:lpstr> </vt:lpstr>
      <vt:lpstr>BUG REPORT 1</vt:lpstr>
      <vt:lpstr>BUG REPORT 2</vt:lpstr>
      <vt:lpstr>DEPENDENCIES</vt:lpstr>
      <vt:lpstr>Slide 31</vt:lpstr>
      <vt:lpstr>Slide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01 : Clinic Plus</dc:title>
  <cp:lastModifiedBy>ADMIN</cp:lastModifiedBy>
  <cp:revision>18</cp:revision>
  <dcterms:modified xsi:type="dcterms:W3CDTF">2020-06-20T16:50:55Z</dcterms:modified>
</cp:coreProperties>
</file>