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Extra-Bold" charset="1" panose="00000900000000000000"/>
      <p:regular r:id="rId10"/>
    </p:embeddedFont>
    <p:embeddedFont>
      <p:font typeface="Montserrat Extra-Bold Bold" charset="1" panose="00000A00000000000000"/>
      <p:regular r:id="rId11"/>
    </p:embeddedFont>
    <p:embeddedFont>
      <p:font typeface="Montserrat Extra-Bold Italics" charset="1" panose="00000900000000000000"/>
      <p:regular r:id="rId12"/>
    </p:embeddedFont>
    <p:embeddedFont>
      <p:font typeface="Montserrat Extra-Bold Bold Italics" charset="1" panose="00000A00000000000000"/>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
      <p:font typeface="Gliker SemiBold" charset="1" panose="00000700000000000000"/>
      <p:regular r:id="rId18"/>
    </p:embeddedFont>
    <p:embeddedFont>
      <p:font typeface="Gliker SemiBold Bold"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1485468" y="2177042"/>
            <a:ext cx="3198231" cy="5932917"/>
            <a:chOff x="0" y="0"/>
            <a:chExt cx="1003455" cy="1861471"/>
          </a:xfrm>
        </p:grpSpPr>
        <p:sp>
          <p:nvSpPr>
            <p:cNvPr name="Freeform 3" id="3"/>
            <p:cNvSpPr/>
            <p:nvPr/>
          </p:nvSpPr>
          <p:spPr>
            <a:xfrm flipH="false" flipV="false" rot="0">
              <a:off x="0" y="0"/>
              <a:ext cx="1003455" cy="1861471"/>
            </a:xfrm>
            <a:custGeom>
              <a:avLst/>
              <a:gdLst/>
              <a:ahLst/>
              <a:cxnLst/>
              <a:rect r="r" b="b" t="t" l="l"/>
              <a:pathLst>
                <a:path h="1861471" w="1003455">
                  <a:moveTo>
                    <a:pt x="0" y="0"/>
                  </a:moveTo>
                  <a:lnTo>
                    <a:pt x="1003455" y="0"/>
                  </a:lnTo>
                  <a:lnTo>
                    <a:pt x="1003455" y="1861471"/>
                  </a:lnTo>
                  <a:lnTo>
                    <a:pt x="0" y="1861471"/>
                  </a:lnTo>
                  <a:close/>
                </a:path>
              </a:pathLst>
            </a:custGeom>
            <a:solidFill>
              <a:srgbClr val="FFFFFF"/>
            </a:solidFill>
          </p:spPr>
        </p:sp>
      </p:grpSp>
      <p:sp>
        <p:nvSpPr>
          <p:cNvPr name="Freeform 4" id="4"/>
          <p:cNvSpPr/>
          <p:nvPr/>
        </p:nvSpPr>
        <p:spPr>
          <a:xfrm flipH="false" flipV="false" rot="-5400000">
            <a:off x="4694538" y="1086805"/>
            <a:ext cx="5932917" cy="8113390"/>
          </a:xfrm>
          <a:custGeom>
            <a:avLst/>
            <a:gdLst/>
            <a:ahLst/>
            <a:cxnLst/>
            <a:rect r="r" b="b" t="t" l="l"/>
            <a:pathLst>
              <a:path h="8113390" w="5932917">
                <a:moveTo>
                  <a:pt x="0" y="0"/>
                </a:moveTo>
                <a:lnTo>
                  <a:pt x="5932917" y="0"/>
                </a:lnTo>
                <a:lnTo>
                  <a:pt x="5932917" y="8113390"/>
                </a:lnTo>
                <a:lnTo>
                  <a:pt x="0" y="81133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913025" y="1837536"/>
            <a:ext cx="2461951" cy="801253"/>
          </a:xfrm>
          <a:custGeom>
            <a:avLst/>
            <a:gdLst/>
            <a:ahLst/>
            <a:cxnLst/>
            <a:rect r="r" b="b" t="t" l="l"/>
            <a:pathLst>
              <a:path h="801253" w="2461951">
                <a:moveTo>
                  <a:pt x="0" y="0"/>
                </a:moveTo>
                <a:lnTo>
                  <a:pt x="2461950" y="0"/>
                </a:lnTo>
                <a:lnTo>
                  <a:pt x="2461950" y="801253"/>
                </a:lnTo>
                <a:lnTo>
                  <a:pt x="0" y="801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55914" y="2238163"/>
            <a:ext cx="3889122" cy="10913353"/>
          </a:xfrm>
          <a:custGeom>
            <a:avLst/>
            <a:gdLst/>
            <a:ahLst/>
            <a:cxnLst/>
            <a:rect r="r" b="b" t="t" l="l"/>
            <a:pathLst>
              <a:path h="10913353" w="3889122">
                <a:moveTo>
                  <a:pt x="3889122" y="0"/>
                </a:moveTo>
                <a:lnTo>
                  <a:pt x="0" y="0"/>
                </a:lnTo>
                <a:lnTo>
                  <a:pt x="0" y="10913353"/>
                </a:lnTo>
                <a:lnTo>
                  <a:pt x="3889122" y="10913353"/>
                </a:lnTo>
                <a:lnTo>
                  <a:pt x="38891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52380" y="3867150"/>
            <a:ext cx="10383239" cy="2668907"/>
          </a:xfrm>
          <a:prstGeom prst="rect">
            <a:avLst/>
          </a:prstGeom>
        </p:spPr>
        <p:txBody>
          <a:bodyPr anchor="t" rtlCol="false" tIns="0" lIns="0" bIns="0" rIns="0">
            <a:spAutoFit/>
          </a:bodyPr>
          <a:lstStyle/>
          <a:p>
            <a:pPr algn="ctr">
              <a:lnSpc>
                <a:spcPts val="10200"/>
              </a:lnSpc>
            </a:pPr>
            <a:r>
              <a:rPr lang="en-US" sz="10200">
                <a:solidFill>
                  <a:srgbClr val="2E2E2E"/>
                </a:solidFill>
                <a:latin typeface="Gliker SemiBold"/>
              </a:rPr>
              <a:t>RAINFALL PREDICTION</a:t>
            </a:r>
          </a:p>
        </p:txBody>
      </p:sp>
      <p:sp>
        <p:nvSpPr>
          <p:cNvPr name="Freeform 8" id="8"/>
          <p:cNvSpPr/>
          <p:nvPr/>
        </p:nvSpPr>
        <p:spPr>
          <a:xfrm flipH="false" flipV="false" rot="0">
            <a:off x="13405988" y="6417129"/>
            <a:ext cx="2784319" cy="2784319"/>
          </a:xfrm>
          <a:custGeom>
            <a:avLst/>
            <a:gdLst/>
            <a:ahLst/>
            <a:cxnLst/>
            <a:rect r="r" b="b" t="t" l="l"/>
            <a:pathLst>
              <a:path h="2784319" w="2784319">
                <a:moveTo>
                  <a:pt x="0" y="0"/>
                </a:moveTo>
                <a:lnTo>
                  <a:pt x="2784320" y="0"/>
                </a:lnTo>
                <a:lnTo>
                  <a:pt x="2784320" y="2784319"/>
                </a:lnTo>
                <a:lnTo>
                  <a:pt x="0" y="27843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3590712" y="6807158"/>
            <a:ext cx="2829659" cy="1302801"/>
          </a:xfrm>
          <a:prstGeom prst="rect">
            <a:avLst/>
          </a:prstGeom>
        </p:spPr>
        <p:txBody>
          <a:bodyPr anchor="t" rtlCol="false" tIns="0" lIns="0" bIns="0" rIns="0">
            <a:spAutoFit/>
          </a:bodyPr>
          <a:lstStyle/>
          <a:p>
            <a:pPr marL="0" indent="0" lvl="0">
              <a:lnSpc>
                <a:spcPts val="3455"/>
              </a:lnSpc>
            </a:pPr>
            <a:r>
              <a:rPr lang="en-US" sz="2657">
                <a:solidFill>
                  <a:srgbClr val="FFFFFF"/>
                </a:solidFill>
                <a:latin typeface="Montserrat"/>
              </a:rPr>
              <a:t>AI Model for Understanding Rainfall pattern</a:t>
            </a:r>
          </a:p>
        </p:txBody>
      </p:sp>
      <p:sp>
        <p:nvSpPr>
          <p:cNvPr name="TextBox 10" id="10"/>
          <p:cNvSpPr txBox="true"/>
          <p:nvPr/>
        </p:nvSpPr>
        <p:spPr>
          <a:xfrm rot="0">
            <a:off x="10651120" y="7610216"/>
            <a:ext cx="2754868" cy="379095"/>
          </a:xfrm>
          <a:prstGeom prst="rect">
            <a:avLst/>
          </a:prstGeom>
        </p:spPr>
        <p:txBody>
          <a:bodyPr anchor="t" rtlCol="false" tIns="0" lIns="0" bIns="0" rIns="0">
            <a:spAutoFit/>
          </a:bodyPr>
          <a:lstStyle/>
          <a:p>
            <a:pPr algn="ctr">
              <a:lnSpc>
                <a:spcPts val="3120"/>
              </a:lnSpc>
              <a:spcBef>
                <a:spcPct val="0"/>
              </a:spcBef>
            </a:pPr>
            <a:r>
              <a:rPr lang="en-US" sz="2400">
                <a:solidFill>
                  <a:srgbClr val="000000"/>
                </a:solidFill>
                <a:latin typeface="Montserrat"/>
              </a:rPr>
              <a:t>By Sri Kavi Selvan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sp>
        <p:nvSpPr>
          <p:cNvPr name="Freeform 2" id="2"/>
          <p:cNvSpPr/>
          <p:nvPr/>
        </p:nvSpPr>
        <p:spPr>
          <a:xfrm flipH="false" flipV="false" rot="0">
            <a:off x="5322094" y="1872397"/>
            <a:ext cx="7643813" cy="6542206"/>
          </a:xfrm>
          <a:custGeom>
            <a:avLst/>
            <a:gdLst/>
            <a:ahLst/>
            <a:cxnLst/>
            <a:rect r="r" b="b" t="t" l="l"/>
            <a:pathLst>
              <a:path h="6542206" w="7643813">
                <a:moveTo>
                  <a:pt x="0" y="0"/>
                </a:moveTo>
                <a:lnTo>
                  <a:pt x="7643812" y="0"/>
                </a:lnTo>
                <a:lnTo>
                  <a:pt x="7643812" y="6542206"/>
                </a:lnTo>
                <a:lnTo>
                  <a:pt x="0" y="6542206"/>
                </a:lnTo>
                <a:lnTo>
                  <a:pt x="0" y="0"/>
                </a:lnTo>
                <a:close/>
              </a:path>
            </a:pathLst>
          </a:custGeom>
          <a:blipFill>
            <a:blip r:embed="rId2">
              <a:extLst>
                <a:ext uri="{96DAC541-7B7A-43D3-8B79-37D633B846F1}">
                  <asvg:svgBlip xmlns:asvg="http://schemas.microsoft.com/office/drawing/2016/SVG/main" r:embed="rId3"/>
                </a:ext>
              </a:extLst>
            </a:blip>
            <a:stretch>
              <a:fillRect l="-2052" t="0" r="-1383" b="-86886"/>
            </a:stretch>
          </a:blipFill>
        </p:spPr>
      </p:sp>
      <p:sp>
        <p:nvSpPr>
          <p:cNvPr name="TextBox 3" id="3"/>
          <p:cNvSpPr txBox="true"/>
          <p:nvPr/>
        </p:nvSpPr>
        <p:spPr>
          <a:xfrm rot="0">
            <a:off x="5626059" y="3865650"/>
            <a:ext cx="7035882" cy="3133725"/>
          </a:xfrm>
          <a:prstGeom prst="rect">
            <a:avLst/>
          </a:prstGeom>
        </p:spPr>
        <p:txBody>
          <a:bodyPr anchor="t" rtlCol="false" tIns="0" lIns="0" bIns="0" rIns="0">
            <a:spAutoFit/>
          </a:bodyPr>
          <a:lstStyle/>
          <a:p>
            <a:pPr algn="ctr">
              <a:lnSpc>
                <a:spcPts val="12000"/>
              </a:lnSpc>
            </a:pPr>
            <a:r>
              <a:rPr lang="en-US" sz="12000">
                <a:solidFill>
                  <a:srgbClr val="2E2E2E"/>
                </a:solidFill>
                <a:latin typeface="Gliker SemiBold"/>
              </a:rPr>
              <a:t>THANK</a:t>
            </a:r>
          </a:p>
          <a:p>
            <a:pPr algn="ctr">
              <a:lnSpc>
                <a:spcPts val="12000"/>
              </a:lnSpc>
            </a:pPr>
            <a:r>
              <a:rPr lang="en-US" sz="12000">
                <a:solidFill>
                  <a:srgbClr val="2E2E2E"/>
                </a:solidFill>
                <a:latin typeface="Gliker SemiBold"/>
              </a:rPr>
              <a:t>YOU!</a:t>
            </a:r>
          </a:p>
        </p:txBody>
      </p:sp>
      <p:sp>
        <p:nvSpPr>
          <p:cNvPr name="Freeform 4" id="4"/>
          <p:cNvSpPr/>
          <p:nvPr/>
        </p:nvSpPr>
        <p:spPr>
          <a:xfrm flipH="false" flipV="false" rot="0">
            <a:off x="11688196" y="6448285"/>
            <a:ext cx="2555421" cy="2555421"/>
          </a:xfrm>
          <a:custGeom>
            <a:avLst/>
            <a:gdLst/>
            <a:ahLst/>
            <a:cxnLst/>
            <a:rect r="r" b="b" t="t" l="l"/>
            <a:pathLst>
              <a:path h="2555421" w="2555421">
                <a:moveTo>
                  <a:pt x="0" y="0"/>
                </a:moveTo>
                <a:lnTo>
                  <a:pt x="2555421" y="0"/>
                </a:lnTo>
                <a:lnTo>
                  <a:pt x="2555421" y="2555422"/>
                </a:lnTo>
                <a:lnTo>
                  <a:pt x="0" y="2555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11336" y="3355422"/>
            <a:ext cx="4653400" cy="10984421"/>
          </a:xfrm>
          <a:custGeom>
            <a:avLst/>
            <a:gdLst/>
            <a:ahLst/>
            <a:cxnLst/>
            <a:rect r="r" b="b" t="t" l="l"/>
            <a:pathLst>
              <a:path h="10984421" w="4653400">
                <a:moveTo>
                  <a:pt x="4653400" y="0"/>
                </a:moveTo>
                <a:lnTo>
                  <a:pt x="0" y="0"/>
                </a:lnTo>
                <a:lnTo>
                  <a:pt x="0" y="10984422"/>
                </a:lnTo>
                <a:lnTo>
                  <a:pt x="4653400" y="10984422"/>
                </a:lnTo>
                <a:lnTo>
                  <a:pt x="46534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198218" y="7136399"/>
            <a:ext cx="1916377" cy="1160145"/>
          </a:xfrm>
          <a:prstGeom prst="rect">
            <a:avLst/>
          </a:prstGeom>
        </p:spPr>
        <p:txBody>
          <a:bodyPr anchor="t" rtlCol="false" tIns="0" lIns="0" bIns="0" rIns="0">
            <a:spAutoFit/>
          </a:bodyPr>
          <a:lstStyle/>
          <a:p>
            <a:pPr marL="0" indent="0" lvl="0">
              <a:lnSpc>
                <a:spcPts val="3120"/>
              </a:lnSpc>
            </a:pPr>
            <a:r>
              <a:rPr lang="en-US" sz="2400">
                <a:solidFill>
                  <a:srgbClr val="FFFFFF"/>
                </a:solidFill>
                <a:latin typeface="Montserrat"/>
              </a:rPr>
              <a:t>Have a great day ahead.</a:t>
            </a:r>
          </a:p>
        </p:txBody>
      </p:sp>
      <p:sp>
        <p:nvSpPr>
          <p:cNvPr name="Freeform 7" id="7"/>
          <p:cNvSpPr/>
          <p:nvPr/>
        </p:nvSpPr>
        <p:spPr>
          <a:xfrm flipH="false" flipV="false" rot="0">
            <a:off x="7423540" y="1669526"/>
            <a:ext cx="433500" cy="1279706"/>
          </a:xfrm>
          <a:custGeom>
            <a:avLst/>
            <a:gdLst/>
            <a:ahLst/>
            <a:cxnLst/>
            <a:rect r="r" b="b" t="t" l="l"/>
            <a:pathLst>
              <a:path h="1279706" w="433500">
                <a:moveTo>
                  <a:pt x="0" y="0"/>
                </a:moveTo>
                <a:lnTo>
                  <a:pt x="433501" y="0"/>
                </a:lnTo>
                <a:lnTo>
                  <a:pt x="433501" y="1279706"/>
                </a:lnTo>
                <a:lnTo>
                  <a:pt x="0" y="1279706"/>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sp>
        <p:nvSpPr>
          <p:cNvPr name="Freeform 2" id="2"/>
          <p:cNvSpPr/>
          <p:nvPr/>
        </p:nvSpPr>
        <p:spPr>
          <a:xfrm flipH="false" flipV="false" rot="0">
            <a:off x="1097834" y="1483426"/>
            <a:ext cx="7654018" cy="7320148"/>
          </a:xfrm>
          <a:custGeom>
            <a:avLst/>
            <a:gdLst/>
            <a:ahLst/>
            <a:cxnLst/>
            <a:rect r="r" b="b" t="t" l="l"/>
            <a:pathLst>
              <a:path h="7320148" w="7654018">
                <a:moveTo>
                  <a:pt x="0" y="0"/>
                </a:moveTo>
                <a:lnTo>
                  <a:pt x="7654018" y="0"/>
                </a:lnTo>
                <a:lnTo>
                  <a:pt x="7654018" y="7320148"/>
                </a:lnTo>
                <a:lnTo>
                  <a:pt x="0" y="7320148"/>
                </a:lnTo>
                <a:lnTo>
                  <a:pt x="0" y="0"/>
                </a:lnTo>
                <a:close/>
              </a:path>
            </a:pathLst>
          </a:custGeom>
          <a:blipFill>
            <a:blip r:embed="rId2">
              <a:extLst>
                <a:ext uri="{96DAC541-7B7A-43D3-8B79-37D633B846F1}">
                  <asvg:svgBlip xmlns:asvg="http://schemas.microsoft.com/office/drawing/2016/SVG/main" r:embed="rId3"/>
                </a:ext>
              </a:extLst>
            </a:blip>
            <a:stretch>
              <a:fillRect l="-1916" t="0" r="-1381" b="-67024"/>
            </a:stretch>
          </a:blipFill>
        </p:spPr>
      </p:sp>
      <p:sp>
        <p:nvSpPr>
          <p:cNvPr name="Freeform 3" id="3"/>
          <p:cNvSpPr/>
          <p:nvPr/>
        </p:nvSpPr>
        <p:spPr>
          <a:xfrm flipH="false" flipV="false" rot="0">
            <a:off x="9536148" y="1483426"/>
            <a:ext cx="7654018" cy="7320148"/>
          </a:xfrm>
          <a:custGeom>
            <a:avLst/>
            <a:gdLst/>
            <a:ahLst/>
            <a:cxnLst/>
            <a:rect r="r" b="b" t="t" l="l"/>
            <a:pathLst>
              <a:path h="7320148" w="7654018">
                <a:moveTo>
                  <a:pt x="0" y="0"/>
                </a:moveTo>
                <a:lnTo>
                  <a:pt x="7654018" y="0"/>
                </a:lnTo>
                <a:lnTo>
                  <a:pt x="7654018" y="7320148"/>
                </a:lnTo>
                <a:lnTo>
                  <a:pt x="0" y="7320148"/>
                </a:lnTo>
                <a:lnTo>
                  <a:pt x="0" y="0"/>
                </a:lnTo>
                <a:close/>
              </a:path>
            </a:pathLst>
          </a:custGeom>
          <a:blipFill>
            <a:blip r:embed="rId2">
              <a:extLst>
                <a:ext uri="{96DAC541-7B7A-43D3-8B79-37D633B846F1}">
                  <asvg:svgBlip xmlns:asvg="http://schemas.microsoft.com/office/drawing/2016/SVG/main" r:embed="rId3"/>
                </a:ext>
              </a:extLst>
            </a:blip>
            <a:stretch>
              <a:fillRect l="-1916" t="0" r="-1381" b="-67024"/>
            </a:stretch>
          </a:blipFill>
        </p:spPr>
      </p:sp>
      <p:sp>
        <p:nvSpPr>
          <p:cNvPr name="Freeform 4" id="4"/>
          <p:cNvSpPr/>
          <p:nvPr/>
        </p:nvSpPr>
        <p:spPr>
          <a:xfrm flipH="false" flipV="false" rot="0">
            <a:off x="10295735" y="2308220"/>
            <a:ext cx="6134844" cy="5856474"/>
          </a:xfrm>
          <a:custGeom>
            <a:avLst/>
            <a:gdLst/>
            <a:ahLst/>
            <a:cxnLst/>
            <a:rect r="r" b="b" t="t" l="l"/>
            <a:pathLst>
              <a:path h="5856474" w="6134844">
                <a:moveTo>
                  <a:pt x="0" y="0"/>
                </a:moveTo>
                <a:lnTo>
                  <a:pt x="6134844" y="0"/>
                </a:lnTo>
                <a:lnTo>
                  <a:pt x="6134844" y="5856474"/>
                </a:lnTo>
                <a:lnTo>
                  <a:pt x="0" y="5856474"/>
                </a:lnTo>
                <a:lnTo>
                  <a:pt x="0" y="0"/>
                </a:lnTo>
                <a:close/>
              </a:path>
            </a:pathLst>
          </a:custGeom>
          <a:blipFill>
            <a:blip r:embed="rId4"/>
            <a:stretch>
              <a:fillRect l="0" t="0" r="0" b="0"/>
            </a:stretch>
          </a:blipFill>
        </p:spPr>
      </p:sp>
      <p:sp>
        <p:nvSpPr>
          <p:cNvPr name="TextBox 5" id="5"/>
          <p:cNvSpPr txBox="true"/>
          <p:nvPr/>
        </p:nvSpPr>
        <p:spPr>
          <a:xfrm rot="0">
            <a:off x="1450840" y="3176752"/>
            <a:ext cx="6759816" cy="751841"/>
          </a:xfrm>
          <a:prstGeom prst="rect">
            <a:avLst/>
          </a:prstGeom>
        </p:spPr>
        <p:txBody>
          <a:bodyPr anchor="t" rtlCol="false" tIns="0" lIns="0" bIns="0" rIns="0">
            <a:spAutoFit/>
          </a:bodyPr>
          <a:lstStyle/>
          <a:p>
            <a:pPr>
              <a:lnSpc>
                <a:spcPts val="5600"/>
              </a:lnSpc>
            </a:pPr>
            <a:r>
              <a:rPr lang="en-US" sz="5600">
                <a:solidFill>
                  <a:srgbClr val="2E2E2E"/>
                </a:solidFill>
                <a:latin typeface="Gliker SemiBold"/>
              </a:rPr>
              <a:t>CLIMATE ACTIONS</a:t>
            </a:r>
          </a:p>
        </p:txBody>
      </p:sp>
      <p:sp>
        <p:nvSpPr>
          <p:cNvPr name="TextBox 6" id="6"/>
          <p:cNvSpPr txBox="true"/>
          <p:nvPr/>
        </p:nvSpPr>
        <p:spPr>
          <a:xfrm rot="0">
            <a:off x="1469167" y="4324585"/>
            <a:ext cx="6911351" cy="3840109"/>
          </a:xfrm>
          <a:prstGeom prst="rect">
            <a:avLst/>
          </a:prstGeom>
        </p:spPr>
        <p:txBody>
          <a:bodyPr anchor="t" rtlCol="false" tIns="0" lIns="0" bIns="0" rIns="0">
            <a:spAutoFit/>
          </a:bodyPr>
          <a:lstStyle/>
          <a:p>
            <a:pPr marL="0" indent="0" lvl="0">
              <a:lnSpc>
                <a:spcPts val="3397"/>
              </a:lnSpc>
            </a:pPr>
            <a:r>
              <a:rPr lang="en-US" sz="2426">
                <a:solidFill>
                  <a:srgbClr val="2E2E2E"/>
                </a:solidFill>
                <a:latin typeface="Montserrat"/>
              </a:rPr>
              <a:t>Accurate rainfall predictions can help policymakers understand and mitigate the impacts of climate change, such as droughts, floods, and wildfires. This can contribute to achieving climate action by informing evidence-based policies and strategies to reduce greenhouse gas emissions and increase resilience to climate change.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408503"/>
            <a:ext cx="8207824" cy="7849797"/>
          </a:xfrm>
          <a:custGeom>
            <a:avLst/>
            <a:gdLst/>
            <a:ahLst/>
            <a:cxnLst/>
            <a:rect r="r" b="b" t="t" l="l"/>
            <a:pathLst>
              <a:path h="7849797" w="8207824">
                <a:moveTo>
                  <a:pt x="0" y="0"/>
                </a:moveTo>
                <a:lnTo>
                  <a:pt x="8207824" y="0"/>
                </a:lnTo>
                <a:lnTo>
                  <a:pt x="8207824" y="7849797"/>
                </a:lnTo>
                <a:lnTo>
                  <a:pt x="0" y="7849797"/>
                </a:lnTo>
                <a:lnTo>
                  <a:pt x="0" y="0"/>
                </a:lnTo>
                <a:close/>
              </a:path>
            </a:pathLst>
          </a:custGeom>
          <a:blipFill>
            <a:blip r:embed="rId2">
              <a:extLst>
                <a:ext uri="{96DAC541-7B7A-43D3-8B79-37D633B846F1}">
                  <asvg:svgBlip xmlns:asvg="http://schemas.microsoft.com/office/drawing/2016/SVG/main" r:embed="rId3"/>
                </a:ext>
              </a:extLst>
            </a:blip>
            <a:stretch>
              <a:fillRect l="-1916" t="0" r="-1381" b="-67024"/>
            </a:stretch>
          </a:blipFill>
        </p:spPr>
      </p:sp>
      <p:sp>
        <p:nvSpPr>
          <p:cNvPr name="Freeform 3" id="3"/>
          <p:cNvSpPr/>
          <p:nvPr/>
        </p:nvSpPr>
        <p:spPr>
          <a:xfrm flipH="true" flipV="false" rot="-818689">
            <a:off x="15978768" y="8653861"/>
            <a:ext cx="2209144" cy="1112856"/>
          </a:xfrm>
          <a:custGeom>
            <a:avLst/>
            <a:gdLst/>
            <a:ahLst/>
            <a:cxnLst/>
            <a:rect r="r" b="b" t="t" l="l"/>
            <a:pathLst>
              <a:path h="1112856" w="2209144">
                <a:moveTo>
                  <a:pt x="2209144" y="0"/>
                </a:moveTo>
                <a:lnTo>
                  <a:pt x="0" y="0"/>
                </a:lnTo>
                <a:lnTo>
                  <a:pt x="0" y="1112857"/>
                </a:lnTo>
                <a:lnTo>
                  <a:pt x="2209144" y="1112857"/>
                </a:lnTo>
                <a:lnTo>
                  <a:pt x="220914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04249" y="978103"/>
            <a:ext cx="433500" cy="1279706"/>
          </a:xfrm>
          <a:custGeom>
            <a:avLst/>
            <a:gdLst/>
            <a:ahLst/>
            <a:cxnLst/>
            <a:rect r="r" b="b" t="t" l="l"/>
            <a:pathLst>
              <a:path h="1279706" w="433500">
                <a:moveTo>
                  <a:pt x="0" y="0"/>
                </a:moveTo>
                <a:lnTo>
                  <a:pt x="433500" y="0"/>
                </a:lnTo>
                <a:lnTo>
                  <a:pt x="433500" y="1279706"/>
                </a:lnTo>
                <a:lnTo>
                  <a:pt x="0" y="1279706"/>
                </a:lnTo>
                <a:lnTo>
                  <a:pt x="0" y="0"/>
                </a:lnTo>
                <a:close/>
              </a:path>
            </a:pathLst>
          </a:custGeom>
          <a:blipFill>
            <a:blip r:embed="rId6"/>
            <a:stretch>
              <a:fillRect l="0" t="0" r="0" b="0"/>
            </a:stretch>
          </a:blipFill>
        </p:spPr>
      </p:sp>
      <p:sp>
        <p:nvSpPr>
          <p:cNvPr name="Freeform 5" id="5"/>
          <p:cNvSpPr/>
          <p:nvPr/>
        </p:nvSpPr>
        <p:spPr>
          <a:xfrm flipH="false" flipV="false" rot="0">
            <a:off x="1487067" y="2257809"/>
            <a:ext cx="6229048" cy="6151185"/>
          </a:xfrm>
          <a:custGeom>
            <a:avLst/>
            <a:gdLst/>
            <a:ahLst/>
            <a:cxnLst/>
            <a:rect r="r" b="b" t="t" l="l"/>
            <a:pathLst>
              <a:path h="6151185" w="6229048">
                <a:moveTo>
                  <a:pt x="0" y="0"/>
                </a:moveTo>
                <a:lnTo>
                  <a:pt x="6229048" y="0"/>
                </a:lnTo>
                <a:lnTo>
                  <a:pt x="6229048" y="6151185"/>
                </a:lnTo>
                <a:lnTo>
                  <a:pt x="0" y="6151185"/>
                </a:lnTo>
                <a:lnTo>
                  <a:pt x="0" y="0"/>
                </a:lnTo>
                <a:close/>
              </a:path>
            </a:pathLst>
          </a:custGeom>
          <a:blipFill>
            <a:blip r:embed="rId7"/>
            <a:stretch>
              <a:fillRect l="0" t="0" r="0" b="0"/>
            </a:stretch>
          </a:blipFill>
        </p:spPr>
      </p:sp>
      <p:sp>
        <p:nvSpPr>
          <p:cNvPr name="TextBox 6" id="6"/>
          <p:cNvSpPr txBox="true"/>
          <p:nvPr/>
        </p:nvSpPr>
        <p:spPr>
          <a:xfrm rot="0">
            <a:off x="9434673" y="2332763"/>
            <a:ext cx="9328848" cy="1943100"/>
          </a:xfrm>
          <a:prstGeom prst="rect">
            <a:avLst/>
          </a:prstGeom>
        </p:spPr>
        <p:txBody>
          <a:bodyPr anchor="t" rtlCol="false" tIns="0" lIns="0" bIns="0" rIns="0">
            <a:spAutoFit/>
          </a:bodyPr>
          <a:lstStyle/>
          <a:p>
            <a:pPr>
              <a:lnSpc>
                <a:spcPts val="7680"/>
              </a:lnSpc>
            </a:pPr>
            <a:r>
              <a:rPr lang="en-US" sz="6400">
                <a:solidFill>
                  <a:srgbClr val="2E2E2E"/>
                </a:solidFill>
                <a:latin typeface="Gliker SemiBold"/>
              </a:rPr>
              <a:t>PROBLEM STATEMENT</a:t>
            </a:r>
          </a:p>
        </p:txBody>
      </p:sp>
      <p:sp>
        <p:nvSpPr>
          <p:cNvPr name="TextBox 7" id="7"/>
          <p:cNvSpPr txBox="true"/>
          <p:nvPr/>
        </p:nvSpPr>
        <p:spPr>
          <a:xfrm rot="0">
            <a:off x="9434673" y="4449794"/>
            <a:ext cx="7626478" cy="4284345"/>
          </a:xfrm>
          <a:prstGeom prst="rect">
            <a:avLst/>
          </a:prstGeom>
        </p:spPr>
        <p:txBody>
          <a:bodyPr anchor="t" rtlCol="false" tIns="0" lIns="0" bIns="0" rIns="0">
            <a:spAutoFit/>
          </a:bodyPr>
          <a:lstStyle/>
          <a:p>
            <a:pPr algn="just">
              <a:lnSpc>
                <a:spcPts val="3119"/>
              </a:lnSpc>
              <a:spcBef>
                <a:spcPct val="0"/>
              </a:spcBef>
            </a:pPr>
            <a:r>
              <a:rPr lang="en-US" sz="2399">
                <a:solidFill>
                  <a:srgbClr val="2E2E2E"/>
                </a:solidFill>
                <a:latin typeface="Montserrat"/>
              </a:rPr>
              <a:t>The problem statement is to create a model that can analyze district-wise rainfall data and help understand the pattern of rainfall. The model would likely involve statistical analysis and machine learning techniques to identify trends and patterns in the data, such as seasonal or geographic variations in rainfall. The goal is to gain insights into the rainfall patterns, which could be useful for agriculture, water resource management, and disaster preparedness planning.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728671" y="2068276"/>
            <a:ext cx="14830658" cy="6804173"/>
            <a:chOff x="0" y="0"/>
            <a:chExt cx="5325325" cy="2443212"/>
          </a:xfrm>
        </p:grpSpPr>
        <p:sp>
          <p:nvSpPr>
            <p:cNvPr name="Freeform 3" id="3"/>
            <p:cNvSpPr/>
            <p:nvPr/>
          </p:nvSpPr>
          <p:spPr>
            <a:xfrm flipH="false" flipV="false" rot="0">
              <a:off x="0" y="0"/>
              <a:ext cx="5325325" cy="2443212"/>
            </a:xfrm>
            <a:custGeom>
              <a:avLst/>
              <a:gdLst/>
              <a:ahLst/>
              <a:cxnLst/>
              <a:rect r="r" b="b" t="t" l="l"/>
              <a:pathLst>
                <a:path h="2443212" w="5325325">
                  <a:moveTo>
                    <a:pt x="5200865" y="2443212"/>
                  </a:moveTo>
                  <a:lnTo>
                    <a:pt x="124460" y="2443212"/>
                  </a:lnTo>
                  <a:cubicBezTo>
                    <a:pt x="55880" y="2443212"/>
                    <a:pt x="0" y="2387332"/>
                    <a:pt x="0" y="2318751"/>
                  </a:cubicBezTo>
                  <a:lnTo>
                    <a:pt x="0" y="124460"/>
                  </a:lnTo>
                  <a:cubicBezTo>
                    <a:pt x="0" y="55880"/>
                    <a:pt x="55880" y="0"/>
                    <a:pt x="124460" y="0"/>
                  </a:cubicBezTo>
                  <a:lnTo>
                    <a:pt x="5200865" y="0"/>
                  </a:lnTo>
                  <a:cubicBezTo>
                    <a:pt x="5269445" y="0"/>
                    <a:pt x="5325325" y="55880"/>
                    <a:pt x="5325325" y="124460"/>
                  </a:cubicBezTo>
                  <a:lnTo>
                    <a:pt x="5325325" y="2318752"/>
                  </a:lnTo>
                  <a:cubicBezTo>
                    <a:pt x="5325325" y="2387332"/>
                    <a:pt x="5269445" y="2443212"/>
                    <a:pt x="5200865" y="2443212"/>
                  </a:cubicBezTo>
                  <a:close/>
                </a:path>
              </a:pathLst>
            </a:custGeom>
            <a:solidFill>
              <a:srgbClr val="FFFFFF"/>
            </a:solidFill>
          </p:spPr>
        </p:sp>
      </p:grpSp>
      <p:sp>
        <p:nvSpPr>
          <p:cNvPr name="Freeform 4" id="4"/>
          <p:cNvSpPr/>
          <p:nvPr/>
        </p:nvSpPr>
        <p:spPr>
          <a:xfrm flipH="false" flipV="false" rot="0">
            <a:off x="15412830" y="7649096"/>
            <a:ext cx="2034948" cy="2034948"/>
          </a:xfrm>
          <a:custGeom>
            <a:avLst/>
            <a:gdLst/>
            <a:ahLst/>
            <a:cxnLst/>
            <a:rect r="r" b="b" t="t" l="l"/>
            <a:pathLst>
              <a:path h="2034948" w="2034948">
                <a:moveTo>
                  <a:pt x="0" y="0"/>
                </a:moveTo>
                <a:lnTo>
                  <a:pt x="2034948" y="0"/>
                </a:lnTo>
                <a:lnTo>
                  <a:pt x="2034948" y="2034948"/>
                </a:lnTo>
                <a:lnTo>
                  <a:pt x="0" y="2034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33940" y="2245579"/>
            <a:ext cx="12820119" cy="6420991"/>
          </a:xfrm>
          <a:prstGeom prst="rect">
            <a:avLst/>
          </a:prstGeom>
        </p:spPr>
        <p:txBody>
          <a:bodyPr anchor="t" rtlCol="false" tIns="0" lIns="0" bIns="0" rIns="0">
            <a:spAutoFit/>
          </a:bodyPr>
          <a:lstStyle/>
          <a:p>
            <a:pPr marL="573540" indent="-286770" lvl="1">
              <a:lnSpc>
                <a:spcPts val="3453"/>
              </a:lnSpc>
              <a:buFont typeface="Arial"/>
              <a:buChar char="•"/>
            </a:pPr>
            <a:r>
              <a:rPr lang="en-US" sz="2656">
                <a:solidFill>
                  <a:srgbClr val="2E2E2E"/>
                </a:solidFill>
                <a:latin typeface="Montserrat Extra-Bold"/>
              </a:rPr>
              <a:t>Decision trees are a popular machine learning algorithm for rainfall prediction because they can handle both categorical and continuous variables and can identify important predictors. Decision trees can create rules that can be applied to new data for prediction. In our analysis, we used a decision tree algorithm to predict daily rainfall levels based on historical weather data. Our decision tree model achieved an accuracy of 99%, which is an improvement over traditional methods.</a:t>
            </a:r>
          </a:p>
          <a:p>
            <a:pPr marL="573540" indent="-286770" lvl="1">
              <a:lnSpc>
                <a:spcPts val="3453"/>
              </a:lnSpc>
              <a:buFont typeface="Arial"/>
              <a:buChar char="•"/>
            </a:pPr>
            <a:r>
              <a:rPr lang="en-US" sz="2656">
                <a:solidFill>
                  <a:srgbClr val="2E2E2E"/>
                </a:solidFill>
                <a:latin typeface="Montserrat Extra-Bold"/>
              </a:rPr>
              <a:t>K-nearest neighbors (KNN) is another popular machine learning algorithm that we used for rainfall prediction. The KNN algorithm uses a similarity measure to predict the value of a new data point based on its nearest neighbors. We used the KNN algorithm to predict monthly rainfall levels based on historical weather data. Our KNN model achieved an accuracy of 85%, which is also an improvement over traditional methods.</a:t>
            </a:r>
          </a:p>
        </p:txBody>
      </p:sp>
      <p:grpSp>
        <p:nvGrpSpPr>
          <p:cNvPr name="Group 6" id="6"/>
          <p:cNvGrpSpPr/>
          <p:nvPr/>
        </p:nvGrpSpPr>
        <p:grpSpPr>
          <a:xfrm rot="0">
            <a:off x="1818276" y="275420"/>
            <a:ext cx="14931879" cy="1506560"/>
            <a:chOff x="0" y="0"/>
            <a:chExt cx="6545383" cy="660400"/>
          </a:xfrm>
        </p:grpSpPr>
        <p:sp>
          <p:nvSpPr>
            <p:cNvPr name="Freeform 7" id="7"/>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TextBox 8" id="8"/>
          <p:cNvSpPr txBox="true"/>
          <p:nvPr/>
        </p:nvSpPr>
        <p:spPr>
          <a:xfrm rot="0">
            <a:off x="2199276" y="604032"/>
            <a:ext cx="14231028" cy="930275"/>
          </a:xfrm>
          <a:prstGeom prst="rect">
            <a:avLst/>
          </a:prstGeom>
        </p:spPr>
        <p:txBody>
          <a:bodyPr anchor="t" rtlCol="false" tIns="0" lIns="0" bIns="0" rIns="0">
            <a:spAutoFit/>
          </a:bodyPr>
          <a:lstStyle/>
          <a:p>
            <a:pPr>
              <a:lnSpc>
                <a:spcPts val="6999"/>
              </a:lnSpc>
            </a:pPr>
            <a:r>
              <a:rPr lang="en-US" sz="6999">
                <a:solidFill>
                  <a:srgbClr val="2E2E2E"/>
                </a:solidFill>
                <a:latin typeface="Gliker SemiBold"/>
              </a:rPr>
              <a:t>ML FOR RAINFALL PREDICTION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sp>
        <p:nvSpPr>
          <p:cNvPr name="Freeform 2" id="2"/>
          <p:cNvSpPr/>
          <p:nvPr/>
        </p:nvSpPr>
        <p:spPr>
          <a:xfrm flipH="false" flipV="false" rot="0">
            <a:off x="734996" y="3192675"/>
            <a:ext cx="8160851" cy="5435684"/>
          </a:xfrm>
          <a:custGeom>
            <a:avLst/>
            <a:gdLst/>
            <a:ahLst/>
            <a:cxnLst/>
            <a:rect r="r" b="b" t="t" l="l"/>
            <a:pathLst>
              <a:path h="5435684" w="8160851">
                <a:moveTo>
                  <a:pt x="0" y="0"/>
                </a:moveTo>
                <a:lnTo>
                  <a:pt x="8160851" y="0"/>
                </a:lnTo>
                <a:lnTo>
                  <a:pt x="8160851" y="5435684"/>
                </a:lnTo>
                <a:lnTo>
                  <a:pt x="0" y="5435684"/>
                </a:lnTo>
                <a:lnTo>
                  <a:pt x="0" y="0"/>
                </a:lnTo>
                <a:close/>
              </a:path>
            </a:pathLst>
          </a:custGeom>
          <a:blipFill>
            <a:blip r:embed="rId2"/>
            <a:stretch>
              <a:fillRect l="0" t="0" r="0" b="0"/>
            </a:stretch>
          </a:blipFill>
        </p:spPr>
      </p:sp>
      <p:sp>
        <p:nvSpPr>
          <p:cNvPr name="Freeform 3" id="3"/>
          <p:cNvSpPr/>
          <p:nvPr/>
        </p:nvSpPr>
        <p:spPr>
          <a:xfrm flipH="false" flipV="false" rot="0">
            <a:off x="8895847" y="3077298"/>
            <a:ext cx="9012567" cy="5666438"/>
          </a:xfrm>
          <a:custGeom>
            <a:avLst/>
            <a:gdLst/>
            <a:ahLst/>
            <a:cxnLst/>
            <a:rect r="r" b="b" t="t" l="l"/>
            <a:pathLst>
              <a:path h="5666438" w="9012567">
                <a:moveTo>
                  <a:pt x="0" y="0"/>
                </a:moveTo>
                <a:lnTo>
                  <a:pt x="9012567" y="0"/>
                </a:lnTo>
                <a:lnTo>
                  <a:pt x="9012567" y="5666438"/>
                </a:lnTo>
                <a:lnTo>
                  <a:pt x="0" y="5666438"/>
                </a:lnTo>
                <a:lnTo>
                  <a:pt x="0" y="0"/>
                </a:lnTo>
                <a:close/>
              </a:path>
            </a:pathLst>
          </a:custGeom>
          <a:blipFill>
            <a:blip r:embed="rId3"/>
            <a:stretch>
              <a:fillRect l="0" t="0" r="0" b="0"/>
            </a:stretch>
          </a:blipFill>
        </p:spPr>
      </p:sp>
      <p:grpSp>
        <p:nvGrpSpPr>
          <p:cNvPr name="Group 4" id="4"/>
          <p:cNvGrpSpPr/>
          <p:nvPr/>
        </p:nvGrpSpPr>
        <p:grpSpPr>
          <a:xfrm rot="0">
            <a:off x="1818276" y="275420"/>
            <a:ext cx="14931879" cy="1506560"/>
            <a:chOff x="0" y="0"/>
            <a:chExt cx="6545383" cy="660400"/>
          </a:xfrm>
        </p:grpSpPr>
        <p:sp>
          <p:nvSpPr>
            <p:cNvPr name="Freeform 5" id="5"/>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TextBox 6" id="6"/>
          <p:cNvSpPr txBox="true"/>
          <p:nvPr/>
        </p:nvSpPr>
        <p:spPr>
          <a:xfrm rot="0">
            <a:off x="2199276" y="604032"/>
            <a:ext cx="14231028" cy="930275"/>
          </a:xfrm>
          <a:prstGeom prst="rect">
            <a:avLst/>
          </a:prstGeom>
        </p:spPr>
        <p:txBody>
          <a:bodyPr anchor="t" rtlCol="false" tIns="0" lIns="0" bIns="0" rIns="0">
            <a:spAutoFit/>
          </a:bodyPr>
          <a:lstStyle/>
          <a:p>
            <a:pPr>
              <a:lnSpc>
                <a:spcPts val="6999"/>
              </a:lnSpc>
            </a:pPr>
            <a:r>
              <a:rPr lang="en-US" sz="6999">
                <a:solidFill>
                  <a:srgbClr val="2E2E2E"/>
                </a:solidFill>
                <a:latin typeface="Gliker SemiBold"/>
              </a:rPr>
              <a:t>ML FOR RAINFALL PREDICTION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818276" y="275420"/>
            <a:ext cx="14931879" cy="1506560"/>
            <a:chOff x="0" y="0"/>
            <a:chExt cx="6545383" cy="660400"/>
          </a:xfrm>
        </p:grpSpPr>
        <p:sp>
          <p:nvSpPr>
            <p:cNvPr name="Freeform 3" id="3"/>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Freeform 4" id="4"/>
          <p:cNvSpPr/>
          <p:nvPr/>
        </p:nvSpPr>
        <p:spPr>
          <a:xfrm flipH="false" flipV="false" rot="0">
            <a:off x="3115241" y="3971554"/>
            <a:ext cx="12057518" cy="2343891"/>
          </a:xfrm>
          <a:custGeom>
            <a:avLst/>
            <a:gdLst/>
            <a:ahLst/>
            <a:cxnLst/>
            <a:rect r="r" b="b" t="t" l="l"/>
            <a:pathLst>
              <a:path h="2343891" w="12057518">
                <a:moveTo>
                  <a:pt x="0" y="0"/>
                </a:moveTo>
                <a:lnTo>
                  <a:pt x="12057518" y="0"/>
                </a:lnTo>
                <a:lnTo>
                  <a:pt x="12057518" y="2343892"/>
                </a:lnTo>
                <a:lnTo>
                  <a:pt x="0" y="2343892"/>
                </a:lnTo>
                <a:lnTo>
                  <a:pt x="0" y="0"/>
                </a:lnTo>
                <a:close/>
              </a:path>
            </a:pathLst>
          </a:custGeom>
          <a:blipFill>
            <a:blip r:embed="rId2"/>
            <a:stretch>
              <a:fillRect l="0" t="0" r="0" b="0"/>
            </a:stretch>
          </a:blipFill>
        </p:spPr>
      </p:sp>
      <p:sp>
        <p:nvSpPr>
          <p:cNvPr name="TextBox 5" id="5"/>
          <p:cNvSpPr txBox="true"/>
          <p:nvPr/>
        </p:nvSpPr>
        <p:spPr>
          <a:xfrm rot="0">
            <a:off x="2199276" y="604032"/>
            <a:ext cx="14231028" cy="930275"/>
          </a:xfrm>
          <a:prstGeom prst="rect">
            <a:avLst/>
          </a:prstGeom>
        </p:spPr>
        <p:txBody>
          <a:bodyPr anchor="t" rtlCol="false" tIns="0" lIns="0" bIns="0" rIns="0">
            <a:spAutoFit/>
          </a:bodyPr>
          <a:lstStyle/>
          <a:p>
            <a:pPr>
              <a:lnSpc>
                <a:spcPts val="6999"/>
              </a:lnSpc>
            </a:pPr>
            <a:r>
              <a:rPr lang="en-US" sz="6999">
                <a:solidFill>
                  <a:srgbClr val="2E2E2E"/>
                </a:solidFill>
                <a:latin typeface="Gliker SemiBold"/>
              </a:rPr>
              <a:t>ML FOR RAINFALL PREDICTION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728671" y="2068276"/>
            <a:ext cx="14830658" cy="6804173"/>
            <a:chOff x="0" y="0"/>
            <a:chExt cx="5325325" cy="2443212"/>
          </a:xfrm>
        </p:grpSpPr>
        <p:sp>
          <p:nvSpPr>
            <p:cNvPr name="Freeform 3" id="3"/>
            <p:cNvSpPr/>
            <p:nvPr/>
          </p:nvSpPr>
          <p:spPr>
            <a:xfrm flipH="false" flipV="false" rot="0">
              <a:off x="0" y="0"/>
              <a:ext cx="5325325" cy="2443212"/>
            </a:xfrm>
            <a:custGeom>
              <a:avLst/>
              <a:gdLst/>
              <a:ahLst/>
              <a:cxnLst/>
              <a:rect r="r" b="b" t="t" l="l"/>
              <a:pathLst>
                <a:path h="2443212" w="5325325">
                  <a:moveTo>
                    <a:pt x="5200865" y="2443212"/>
                  </a:moveTo>
                  <a:lnTo>
                    <a:pt x="124460" y="2443212"/>
                  </a:lnTo>
                  <a:cubicBezTo>
                    <a:pt x="55880" y="2443212"/>
                    <a:pt x="0" y="2387332"/>
                    <a:pt x="0" y="2318751"/>
                  </a:cubicBezTo>
                  <a:lnTo>
                    <a:pt x="0" y="124460"/>
                  </a:lnTo>
                  <a:cubicBezTo>
                    <a:pt x="0" y="55880"/>
                    <a:pt x="55880" y="0"/>
                    <a:pt x="124460" y="0"/>
                  </a:cubicBezTo>
                  <a:lnTo>
                    <a:pt x="5200865" y="0"/>
                  </a:lnTo>
                  <a:cubicBezTo>
                    <a:pt x="5269445" y="0"/>
                    <a:pt x="5325325" y="55880"/>
                    <a:pt x="5325325" y="124460"/>
                  </a:cubicBezTo>
                  <a:lnTo>
                    <a:pt x="5325325" y="2318752"/>
                  </a:lnTo>
                  <a:cubicBezTo>
                    <a:pt x="5325325" y="2387332"/>
                    <a:pt x="5269445" y="2443212"/>
                    <a:pt x="5200865" y="2443212"/>
                  </a:cubicBezTo>
                  <a:close/>
                </a:path>
              </a:pathLst>
            </a:custGeom>
            <a:solidFill>
              <a:srgbClr val="FFFFFF"/>
            </a:solidFill>
          </p:spPr>
        </p:sp>
      </p:grpSp>
      <p:sp>
        <p:nvSpPr>
          <p:cNvPr name="Freeform 4" id="4"/>
          <p:cNvSpPr/>
          <p:nvPr/>
        </p:nvSpPr>
        <p:spPr>
          <a:xfrm flipH="false" flipV="false" rot="0">
            <a:off x="15412830" y="7649096"/>
            <a:ext cx="2034948" cy="2034948"/>
          </a:xfrm>
          <a:custGeom>
            <a:avLst/>
            <a:gdLst/>
            <a:ahLst/>
            <a:cxnLst/>
            <a:rect r="r" b="b" t="t" l="l"/>
            <a:pathLst>
              <a:path h="2034948" w="2034948">
                <a:moveTo>
                  <a:pt x="0" y="0"/>
                </a:moveTo>
                <a:lnTo>
                  <a:pt x="2034948" y="0"/>
                </a:lnTo>
                <a:lnTo>
                  <a:pt x="2034948" y="2034948"/>
                </a:lnTo>
                <a:lnTo>
                  <a:pt x="0" y="2034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33940" y="2516074"/>
            <a:ext cx="12820119" cy="5564171"/>
          </a:xfrm>
          <a:prstGeom prst="rect">
            <a:avLst/>
          </a:prstGeom>
        </p:spPr>
        <p:txBody>
          <a:bodyPr anchor="t" rtlCol="false" tIns="0" lIns="0" bIns="0" rIns="0">
            <a:spAutoFit/>
          </a:bodyPr>
          <a:lstStyle/>
          <a:p>
            <a:pPr>
              <a:lnSpc>
                <a:spcPts val="3453"/>
              </a:lnSpc>
            </a:pPr>
          </a:p>
          <a:p>
            <a:pPr marL="573540" indent="-286770" lvl="1">
              <a:lnSpc>
                <a:spcPts val="3453"/>
              </a:lnSpc>
              <a:buFont typeface="Arial"/>
              <a:buChar char="•"/>
            </a:pPr>
            <a:r>
              <a:rPr lang="en-US" sz="2656">
                <a:solidFill>
                  <a:srgbClr val="2E2E2E"/>
                </a:solidFill>
                <a:latin typeface="Montserrat Extra-Bold"/>
              </a:rPr>
              <a:t>The analysis also revealed some limitations of the model, such as the potential for overfitting due to the high accuracy achieved on the training set. To address this issue, we used cross-validation and hyperparameter tuning to optimize the model and minimize overfitting.</a:t>
            </a:r>
          </a:p>
          <a:p>
            <a:pPr marL="573540" indent="-286770" lvl="1">
              <a:lnSpc>
                <a:spcPts val="3453"/>
              </a:lnSpc>
              <a:buFont typeface="Arial"/>
              <a:buChar char="•"/>
            </a:pPr>
            <a:r>
              <a:rPr lang="en-US" sz="2656">
                <a:solidFill>
                  <a:srgbClr val="2E2E2E"/>
                </a:solidFill>
                <a:latin typeface="Montserrat Extra-Bold"/>
              </a:rPr>
              <a:t>Overall, the interpretation of the model results suggests that the decision tree model can be a useful tool for predicting rainfall in our specific use case. However, further research is needed to validate the model's performance on a larger and more diverse dataset, as well as to identify any additional features that may improve the accuracy of the model.</a:t>
            </a:r>
          </a:p>
          <a:p>
            <a:pPr>
              <a:lnSpc>
                <a:spcPts val="3453"/>
              </a:lnSpc>
            </a:pPr>
          </a:p>
        </p:txBody>
      </p:sp>
      <p:grpSp>
        <p:nvGrpSpPr>
          <p:cNvPr name="Group 6" id="6"/>
          <p:cNvGrpSpPr/>
          <p:nvPr/>
        </p:nvGrpSpPr>
        <p:grpSpPr>
          <a:xfrm rot="0">
            <a:off x="1818276" y="275420"/>
            <a:ext cx="14931879" cy="1506560"/>
            <a:chOff x="0" y="0"/>
            <a:chExt cx="6545383" cy="660400"/>
          </a:xfrm>
        </p:grpSpPr>
        <p:sp>
          <p:nvSpPr>
            <p:cNvPr name="Freeform 7" id="7"/>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TextBox 8" id="8"/>
          <p:cNvSpPr txBox="true"/>
          <p:nvPr/>
        </p:nvSpPr>
        <p:spPr>
          <a:xfrm rot="0">
            <a:off x="2199276" y="604032"/>
            <a:ext cx="14231028" cy="930275"/>
          </a:xfrm>
          <a:prstGeom prst="rect">
            <a:avLst/>
          </a:prstGeom>
        </p:spPr>
        <p:txBody>
          <a:bodyPr anchor="t" rtlCol="false" tIns="0" lIns="0" bIns="0" rIns="0">
            <a:spAutoFit/>
          </a:bodyPr>
          <a:lstStyle/>
          <a:p>
            <a:pPr algn="ctr">
              <a:lnSpc>
                <a:spcPts val="6999"/>
              </a:lnSpc>
            </a:pPr>
            <a:r>
              <a:rPr lang="en-US" sz="6999">
                <a:solidFill>
                  <a:srgbClr val="2E2E2E"/>
                </a:solidFill>
                <a:latin typeface="Gliker SemiBold Bold"/>
              </a:rPr>
              <a:t>LIMITATIONS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728671" y="2068276"/>
            <a:ext cx="14830658" cy="6804173"/>
            <a:chOff x="0" y="0"/>
            <a:chExt cx="5325325" cy="2443212"/>
          </a:xfrm>
        </p:grpSpPr>
        <p:sp>
          <p:nvSpPr>
            <p:cNvPr name="Freeform 3" id="3"/>
            <p:cNvSpPr/>
            <p:nvPr/>
          </p:nvSpPr>
          <p:spPr>
            <a:xfrm flipH="false" flipV="false" rot="0">
              <a:off x="0" y="0"/>
              <a:ext cx="5325325" cy="2443212"/>
            </a:xfrm>
            <a:custGeom>
              <a:avLst/>
              <a:gdLst/>
              <a:ahLst/>
              <a:cxnLst/>
              <a:rect r="r" b="b" t="t" l="l"/>
              <a:pathLst>
                <a:path h="2443212" w="5325325">
                  <a:moveTo>
                    <a:pt x="5200865" y="2443212"/>
                  </a:moveTo>
                  <a:lnTo>
                    <a:pt x="124460" y="2443212"/>
                  </a:lnTo>
                  <a:cubicBezTo>
                    <a:pt x="55880" y="2443212"/>
                    <a:pt x="0" y="2387332"/>
                    <a:pt x="0" y="2318751"/>
                  </a:cubicBezTo>
                  <a:lnTo>
                    <a:pt x="0" y="124460"/>
                  </a:lnTo>
                  <a:cubicBezTo>
                    <a:pt x="0" y="55880"/>
                    <a:pt x="55880" y="0"/>
                    <a:pt x="124460" y="0"/>
                  </a:cubicBezTo>
                  <a:lnTo>
                    <a:pt x="5200865" y="0"/>
                  </a:lnTo>
                  <a:cubicBezTo>
                    <a:pt x="5269445" y="0"/>
                    <a:pt x="5325325" y="55880"/>
                    <a:pt x="5325325" y="124460"/>
                  </a:cubicBezTo>
                  <a:lnTo>
                    <a:pt x="5325325" y="2318752"/>
                  </a:lnTo>
                  <a:cubicBezTo>
                    <a:pt x="5325325" y="2387332"/>
                    <a:pt x="5269445" y="2443212"/>
                    <a:pt x="5200865" y="2443212"/>
                  </a:cubicBezTo>
                  <a:close/>
                </a:path>
              </a:pathLst>
            </a:custGeom>
            <a:solidFill>
              <a:srgbClr val="FFFFFF"/>
            </a:solidFill>
          </p:spPr>
        </p:sp>
      </p:grpSp>
      <p:sp>
        <p:nvSpPr>
          <p:cNvPr name="Freeform 4" id="4"/>
          <p:cNvSpPr/>
          <p:nvPr/>
        </p:nvSpPr>
        <p:spPr>
          <a:xfrm flipH="false" flipV="false" rot="0">
            <a:off x="15412830" y="7649096"/>
            <a:ext cx="2034948" cy="2034948"/>
          </a:xfrm>
          <a:custGeom>
            <a:avLst/>
            <a:gdLst/>
            <a:ahLst/>
            <a:cxnLst/>
            <a:rect r="r" b="b" t="t" l="l"/>
            <a:pathLst>
              <a:path h="2034948" w="2034948">
                <a:moveTo>
                  <a:pt x="0" y="0"/>
                </a:moveTo>
                <a:lnTo>
                  <a:pt x="2034948" y="0"/>
                </a:lnTo>
                <a:lnTo>
                  <a:pt x="2034948" y="2034948"/>
                </a:lnTo>
                <a:lnTo>
                  <a:pt x="0" y="2034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33940" y="2516074"/>
            <a:ext cx="13276143" cy="5472092"/>
          </a:xfrm>
          <a:prstGeom prst="rect">
            <a:avLst/>
          </a:prstGeom>
        </p:spPr>
        <p:txBody>
          <a:bodyPr anchor="t" rtlCol="false" tIns="0" lIns="0" bIns="0" rIns="0">
            <a:spAutoFit/>
          </a:bodyPr>
          <a:lstStyle/>
          <a:p>
            <a:pPr>
              <a:lnSpc>
                <a:spcPts val="2940"/>
              </a:lnSpc>
            </a:pPr>
          </a:p>
          <a:p>
            <a:pPr marL="488403" indent="-244201" lvl="1">
              <a:lnSpc>
                <a:spcPts val="2940"/>
              </a:lnSpc>
              <a:buFont typeface="Arial"/>
              <a:buChar char="•"/>
            </a:pPr>
            <a:r>
              <a:rPr lang="en-US" sz="2262">
                <a:solidFill>
                  <a:srgbClr val="2E2E2E"/>
                </a:solidFill>
                <a:latin typeface="Montserrat Extra-Bold"/>
              </a:rPr>
              <a:t>One of the most significant implications of rainfall prediction is in the field of agriculture. Farmers heavily depend on rainfall for crop production, and accurate rainfall prediction can help farmers plan and manage their agricultural practices effectively. By predicting rainfall patterns, farmers can make informed decisions regarding irrigation, planting schedules, and the types of crops to plant. Accurate rainfall prediction can also help farmers to minimize crop losses caused by drought or excess rainfall, thus increasing agricultural productivity and yield.</a:t>
            </a:r>
          </a:p>
          <a:p>
            <a:pPr marL="488403" indent="-244201" lvl="1">
              <a:lnSpc>
                <a:spcPts val="2940"/>
              </a:lnSpc>
              <a:buFont typeface="Arial"/>
              <a:buChar char="•"/>
            </a:pPr>
            <a:r>
              <a:rPr lang="en-US" sz="2262">
                <a:solidFill>
                  <a:srgbClr val="2E2E2E"/>
                </a:solidFill>
                <a:latin typeface="Montserrat Extra-Bold"/>
              </a:rPr>
              <a:t>Rainfall prediction can also aid disaster management agencies in their efforts to mitigate the effects of natural disasters caused by heavy rainfall. Accurate prediction of rainfall patterns can help in the identification of flood-prone areas and assist in the deployment of resources to those areas before a disaster strikes. This can help to minimize loss of life and property caused by flooding and other weather-related disasters.</a:t>
            </a:r>
          </a:p>
          <a:p>
            <a:pPr>
              <a:lnSpc>
                <a:spcPts val="2940"/>
              </a:lnSpc>
            </a:pPr>
          </a:p>
        </p:txBody>
      </p:sp>
      <p:grpSp>
        <p:nvGrpSpPr>
          <p:cNvPr name="Group 6" id="6"/>
          <p:cNvGrpSpPr/>
          <p:nvPr/>
        </p:nvGrpSpPr>
        <p:grpSpPr>
          <a:xfrm rot="0">
            <a:off x="1818276" y="275420"/>
            <a:ext cx="14931879" cy="1506560"/>
            <a:chOff x="0" y="0"/>
            <a:chExt cx="6545383" cy="660400"/>
          </a:xfrm>
        </p:grpSpPr>
        <p:sp>
          <p:nvSpPr>
            <p:cNvPr name="Freeform 7" id="7"/>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TextBox 8" id="8"/>
          <p:cNvSpPr txBox="true"/>
          <p:nvPr/>
        </p:nvSpPr>
        <p:spPr>
          <a:xfrm rot="0">
            <a:off x="2199276" y="604032"/>
            <a:ext cx="14231028" cy="930275"/>
          </a:xfrm>
          <a:prstGeom prst="rect">
            <a:avLst/>
          </a:prstGeom>
        </p:spPr>
        <p:txBody>
          <a:bodyPr anchor="t" rtlCol="false" tIns="0" lIns="0" bIns="0" rIns="0">
            <a:spAutoFit/>
          </a:bodyPr>
          <a:lstStyle/>
          <a:p>
            <a:pPr algn="ctr">
              <a:lnSpc>
                <a:spcPts val="6999"/>
              </a:lnSpc>
            </a:pPr>
            <a:r>
              <a:rPr lang="en-US" sz="6999">
                <a:solidFill>
                  <a:srgbClr val="2E2E2E"/>
                </a:solidFill>
                <a:latin typeface="Gliker SemiBold Bold"/>
              </a:rPr>
              <a:t>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6D3FB"/>
        </a:solidFill>
      </p:bgPr>
    </p:bg>
    <p:spTree>
      <p:nvGrpSpPr>
        <p:cNvPr id="1" name=""/>
        <p:cNvGrpSpPr/>
        <p:nvPr/>
      </p:nvGrpSpPr>
      <p:grpSpPr>
        <a:xfrm>
          <a:off x="0" y="0"/>
          <a:ext cx="0" cy="0"/>
          <a:chOff x="0" y="0"/>
          <a:chExt cx="0" cy="0"/>
        </a:xfrm>
      </p:grpSpPr>
      <p:grpSp>
        <p:nvGrpSpPr>
          <p:cNvPr name="Group 2" id="2"/>
          <p:cNvGrpSpPr/>
          <p:nvPr/>
        </p:nvGrpSpPr>
        <p:grpSpPr>
          <a:xfrm rot="0">
            <a:off x="1728671" y="2068276"/>
            <a:ext cx="14830658" cy="6804173"/>
            <a:chOff x="0" y="0"/>
            <a:chExt cx="5325325" cy="2443212"/>
          </a:xfrm>
        </p:grpSpPr>
        <p:sp>
          <p:nvSpPr>
            <p:cNvPr name="Freeform 3" id="3"/>
            <p:cNvSpPr/>
            <p:nvPr/>
          </p:nvSpPr>
          <p:spPr>
            <a:xfrm flipH="false" flipV="false" rot="0">
              <a:off x="0" y="0"/>
              <a:ext cx="5325325" cy="2443212"/>
            </a:xfrm>
            <a:custGeom>
              <a:avLst/>
              <a:gdLst/>
              <a:ahLst/>
              <a:cxnLst/>
              <a:rect r="r" b="b" t="t" l="l"/>
              <a:pathLst>
                <a:path h="2443212" w="5325325">
                  <a:moveTo>
                    <a:pt x="5200865" y="2443212"/>
                  </a:moveTo>
                  <a:lnTo>
                    <a:pt x="124460" y="2443212"/>
                  </a:lnTo>
                  <a:cubicBezTo>
                    <a:pt x="55880" y="2443212"/>
                    <a:pt x="0" y="2387332"/>
                    <a:pt x="0" y="2318751"/>
                  </a:cubicBezTo>
                  <a:lnTo>
                    <a:pt x="0" y="124460"/>
                  </a:lnTo>
                  <a:cubicBezTo>
                    <a:pt x="0" y="55880"/>
                    <a:pt x="55880" y="0"/>
                    <a:pt x="124460" y="0"/>
                  </a:cubicBezTo>
                  <a:lnTo>
                    <a:pt x="5200865" y="0"/>
                  </a:lnTo>
                  <a:cubicBezTo>
                    <a:pt x="5269445" y="0"/>
                    <a:pt x="5325325" y="55880"/>
                    <a:pt x="5325325" y="124460"/>
                  </a:cubicBezTo>
                  <a:lnTo>
                    <a:pt x="5325325" y="2318752"/>
                  </a:lnTo>
                  <a:cubicBezTo>
                    <a:pt x="5325325" y="2387332"/>
                    <a:pt x="5269445" y="2443212"/>
                    <a:pt x="5200865" y="2443212"/>
                  </a:cubicBezTo>
                  <a:close/>
                </a:path>
              </a:pathLst>
            </a:custGeom>
            <a:solidFill>
              <a:srgbClr val="FFFFFF"/>
            </a:solidFill>
          </p:spPr>
        </p:sp>
      </p:grpSp>
      <p:sp>
        <p:nvSpPr>
          <p:cNvPr name="Freeform 4" id="4"/>
          <p:cNvSpPr/>
          <p:nvPr/>
        </p:nvSpPr>
        <p:spPr>
          <a:xfrm flipH="false" flipV="false" rot="0">
            <a:off x="15412830" y="7649096"/>
            <a:ext cx="2034948" cy="2034948"/>
          </a:xfrm>
          <a:custGeom>
            <a:avLst/>
            <a:gdLst/>
            <a:ahLst/>
            <a:cxnLst/>
            <a:rect r="r" b="b" t="t" l="l"/>
            <a:pathLst>
              <a:path h="2034948" w="2034948">
                <a:moveTo>
                  <a:pt x="0" y="0"/>
                </a:moveTo>
                <a:lnTo>
                  <a:pt x="2034948" y="0"/>
                </a:lnTo>
                <a:lnTo>
                  <a:pt x="2034948" y="2034948"/>
                </a:lnTo>
                <a:lnTo>
                  <a:pt x="0" y="2034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97782" y="2979827"/>
            <a:ext cx="14292435" cy="4308296"/>
          </a:xfrm>
          <a:prstGeom prst="rect">
            <a:avLst/>
          </a:prstGeom>
        </p:spPr>
        <p:txBody>
          <a:bodyPr anchor="t" rtlCol="false" tIns="0" lIns="0" bIns="0" rIns="0">
            <a:spAutoFit/>
          </a:bodyPr>
          <a:lstStyle/>
          <a:p>
            <a:pPr>
              <a:lnSpc>
                <a:spcPts val="3165"/>
              </a:lnSpc>
            </a:pPr>
          </a:p>
          <a:p>
            <a:pPr marL="525790" indent="-262895" lvl="1">
              <a:lnSpc>
                <a:spcPts val="3165"/>
              </a:lnSpc>
              <a:buFont typeface="Arial"/>
              <a:buChar char="•"/>
            </a:pPr>
            <a:r>
              <a:rPr lang="en-US" sz="2435">
                <a:solidFill>
                  <a:srgbClr val="2E2E2E"/>
                </a:solidFill>
                <a:latin typeface="Montserrat Extra-Bold"/>
              </a:rPr>
              <a:t>This report presents the use of machine learning techniques for rainfall prediction using the KNN and decision tree classification algorithms. The study utilized the WeatherAUS dataset, performed data cleaning and transformation, feature selection and extraction, and model training and validation. Results showed that the decision tree algorithm performed better than the KNN algorithm, with a 99% accuracy rate. The study has practical implications in the field of meteorology, agriculture, and disaster management. Further research is recommended to address the limitations of the study and to explore the potential of other machine learning techniques for rainfall prediction.</a:t>
            </a:r>
          </a:p>
          <a:p>
            <a:pPr>
              <a:lnSpc>
                <a:spcPts val="3165"/>
              </a:lnSpc>
            </a:pPr>
          </a:p>
        </p:txBody>
      </p:sp>
      <p:grpSp>
        <p:nvGrpSpPr>
          <p:cNvPr name="Group 6" id="6"/>
          <p:cNvGrpSpPr/>
          <p:nvPr/>
        </p:nvGrpSpPr>
        <p:grpSpPr>
          <a:xfrm rot="0">
            <a:off x="1818276" y="275420"/>
            <a:ext cx="14931879" cy="1506560"/>
            <a:chOff x="0" y="0"/>
            <a:chExt cx="6545383" cy="660400"/>
          </a:xfrm>
        </p:grpSpPr>
        <p:sp>
          <p:nvSpPr>
            <p:cNvPr name="Freeform 7" id="7"/>
            <p:cNvSpPr/>
            <p:nvPr/>
          </p:nvSpPr>
          <p:spPr>
            <a:xfrm flipH="false" flipV="false" rot="0">
              <a:off x="0" y="0"/>
              <a:ext cx="6545383" cy="660400"/>
            </a:xfrm>
            <a:custGeom>
              <a:avLst/>
              <a:gdLst/>
              <a:ahLst/>
              <a:cxnLst/>
              <a:rect r="r" b="b" t="t" l="l"/>
              <a:pathLst>
                <a:path h="660400" w="6545383">
                  <a:moveTo>
                    <a:pt x="6420923" y="660400"/>
                  </a:moveTo>
                  <a:lnTo>
                    <a:pt x="124460" y="660400"/>
                  </a:lnTo>
                  <a:cubicBezTo>
                    <a:pt x="55880" y="660400"/>
                    <a:pt x="0" y="604520"/>
                    <a:pt x="0" y="535940"/>
                  </a:cubicBezTo>
                  <a:lnTo>
                    <a:pt x="0" y="124460"/>
                  </a:lnTo>
                  <a:cubicBezTo>
                    <a:pt x="0" y="55880"/>
                    <a:pt x="55880" y="0"/>
                    <a:pt x="124460" y="0"/>
                  </a:cubicBezTo>
                  <a:lnTo>
                    <a:pt x="6420924" y="0"/>
                  </a:lnTo>
                  <a:cubicBezTo>
                    <a:pt x="6489504" y="0"/>
                    <a:pt x="6545383" y="55880"/>
                    <a:pt x="6545383" y="124460"/>
                  </a:cubicBezTo>
                  <a:lnTo>
                    <a:pt x="6545383" y="535940"/>
                  </a:lnTo>
                  <a:cubicBezTo>
                    <a:pt x="6545383" y="604520"/>
                    <a:pt x="6489504" y="660400"/>
                    <a:pt x="6420924" y="660400"/>
                  </a:cubicBezTo>
                  <a:close/>
                </a:path>
              </a:pathLst>
            </a:custGeom>
            <a:solidFill>
              <a:srgbClr val="FFFFFF"/>
            </a:solidFill>
          </p:spPr>
        </p:sp>
      </p:grpSp>
      <p:sp>
        <p:nvSpPr>
          <p:cNvPr name="TextBox 8" id="8"/>
          <p:cNvSpPr txBox="true"/>
          <p:nvPr/>
        </p:nvSpPr>
        <p:spPr>
          <a:xfrm rot="0">
            <a:off x="2199276" y="604032"/>
            <a:ext cx="14231028" cy="930275"/>
          </a:xfrm>
          <a:prstGeom prst="rect">
            <a:avLst/>
          </a:prstGeom>
        </p:spPr>
        <p:txBody>
          <a:bodyPr anchor="t" rtlCol="false" tIns="0" lIns="0" bIns="0" rIns="0">
            <a:spAutoFit/>
          </a:bodyPr>
          <a:lstStyle/>
          <a:p>
            <a:pPr algn="ctr">
              <a:lnSpc>
                <a:spcPts val="6999"/>
              </a:lnSpc>
            </a:pPr>
            <a:r>
              <a:rPr lang="en-US" sz="6999">
                <a:solidFill>
                  <a:srgbClr val="2E2E2E"/>
                </a:solidFill>
                <a:latin typeface="Gliker SemiBold"/>
              </a:rPr>
              <a:t>SUMMARY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DAFgnmqlFY8</dc:identifier>
  <dcterms:modified xsi:type="dcterms:W3CDTF">2011-08-01T06:04:30Z</dcterms:modified>
  <cp:revision>1</cp:revision>
  <dc:title>Rainfall prediction</dc:title>
</cp:coreProperties>
</file>